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8"/>
  </p:notesMasterIdLst>
  <p:handoutMasterIdLst>
    <p:handoutMasterId r:id="rId39"/>
  </p:handoutMasterIdLst>
  <p:sldIdLst>
    <p:sldId id="258" r:id="rId2"/>
    <p:sldId id="290" r:id="rId3"/>
    <p:sldId id="291" r:id="rId4"/>
    <p:sldId id="292" r:id="rId5"/>
    <p:sldId id="348" r:id="rId6"/>
    <p:sldId id="349" r:id="rId7"/>
    <p:sldId id="380" r:id="rId8"/>
    <p:sldId id="416" r:id="rId9"/>
    <p:sldId id="417" r:id="rId10"/>
    <p:sldId id="320" r:id="rId11"/>
    <p:sldId id="319" r:id="rId12"/>
    <p:sldId id="404" r:id="rId13"/>
    <p:sldId id="405" r:id="rId14"/>
    <p:sldId id="406" r:id="rId15"/>
    <p:sldId id="419" r:id="rId16"/>
    <p:sldId id="420" r:id="rId17"/>
    <p:sldId id="421" r:id="rId18"/>
    <p:sldId id="407" r:id="rId19"/>
    <p:sldId id="408" r:id="rId20"/>
    <p:sldId id="409" r:id="rId21"/>
    <p:sldId id="410" r:id="rId22"/>
    <p:sldId id="411" r:id="rId23"/>
    <p:sldId id="423" r:id="rId24"/>
    <p:sldId id="424" r:id="rId25"/>
    <p:sldId id="412" r:id="rId26"/>
    <p:sldId id="413" r:id="rId27"/>
    <p:sldId id="414" r:id="rId28"/>
    <p:sldId id="415" r:id="rId29"/>
    <p:sldId id="418" r:id="rId30"/>
    <p:sldId id="425" r:id="rId31"/>
    <p:sldId id="299" r:id="rId32"/>
    <p:sldId id="300" r:id="rId33"/>
    <p:sldId id="426" r:id="rId34"/>
    <p:sldId id="428" r:id="rId35"/>
    <p:sldId id="429" r:id="rId36"/>
    <p:sldId id="430" r:id="rId37"/>
  </p:sldIdLst>
  <p:sldSz cx="9144000" cy="6858000" type="screen4x3"/>
  <p:notesSz cx="6858000" cy="9239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60"/>
  </p:normalViewPr>
  <p:slideViewPr>
    <p:cSldViewPr>
      <p:cViewPr>
        <p:scale>
          <a:sx n="50" d="100"/>
          <a:sy n="50" d="100"/>
        </p:scale>
        <p:origin x="-1710" y="-6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06EF4-ABDF-4B51-B896-0D696401ACC9}"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n-US"/>
        </a:p>
      </dgm:t>
    </dgm:pt>
    <dgm:pt modelId="{08B6CB21-E3D8-4453-94FE-7A29C653AABC}">
      <dgm:prSet phldrT="[Text]"/>
      <dgm:spPr/>
      <dgm:t>
        <a:bodyPr/>
        <a:lstStyle/>
        <a:p>
          <a:r>
            <a:rPr lang="en-US" dirty="0" smtClean="0"/>
            <a:t>Hyper-Arousal</a:t>
          </a:r>
          <a:endParaRPr lang="en-US" dirty="0"/>
        </a:p>
      </dgm:t>
    </dgm:pt>
    <dgm:pt modelId="{5D7B4DCA-2E0E-4642-BF94-842D27148338}" type="parTrans" cxnId="{704DBF8D-474F-4B81-B463-28FA2F28329D}">
      <dgm:prSet/>
      <dgm:spPr/>
      <dgm:t>
        <a:bodyPr/>
        <a:lstStyle/>
        <a:p>
          <a:endParaRPr lang="en-US"/>
        </a:p>
      </dgm:t>
    </dgm:pt>
    <dgm:pt modelId="{BFBDF2FA-EF33-46A3-AC0F-334A41EE8316}" type="sibTrans" cxnId="{704DBF8D-474F-4B81-B463-28FA2F28329D}">
      <dgm:prSet/>
      <dgm:spPr/>
      <dgm:t>
        <a:bodyPr/>
        <a:lstStyle/>
        <a:p>
          <a:endParaRPr lang="en-US"/>
        </a:p>
      </dgm:t>
    </dgm:pt>
    <dgm:pt modelId="{5F13AB19-AB59-479F-88AE-A756AA387935}">
      <dgm:prSet phldrT="[Text]" custT="1"/>
      <dgm:spPr/>
      <dgm:t>
        <a:bodyPr/>
        <a:lstStyle/>
        <a:p>
          <a:r>
            <a:rPr lang="en-US" sz="1600" dirty="0" err="1" smtClean="0"/>
            <a:t>Hypervigillance</a:t>
          </a:r>
          <a:endParaRPr lang="en-US" sz="1600" dirty="0"/>
        </a:p>
      </dgm:t>
    </dgm:pt>
    <dgm:pt modelId="{0548FC4F-660E-4848-A4F0-DDE4F3182F84}" type="parTrans" cxnId="{ADA6749A-5BB6-44F1-B61C-D5989F0FE189}">
      <dgm:prSet/>
      <dgm:spPr/>
      <dgm:t>
        <a:bodyPr/>
        <a:lstStyle/>
        <a:p>
          <a:endParaRPr lang="en-US"/>
        </a:p>
      </dgm:t>
    </dgm:pt>
    <dgm:pt modelId="{D9E4FCB2-472C-480C-AFD7-B270154384CA}" type="sibTrans" cxnId="{ADA6749A-5BB6-44F1-B61C-D5989F0FE189}">
      <dgm:prSet/>
      <dgm:spPr/>
      <dgm:t>
        <a:bodyPr/>
        <a:lstStyle/>
        <a:p>
          <a:endParaRPr lang="en-US"/>
        </a:p>
      </dgm:t>
    </dgm:pt>
    <dgm:pt modelId="{043CA64E-2B2D-46BE-9F58-2101EFEC1B16}">
      <dgm:prSet phldrT="[Text]" custT="1"/>
      <dgm:spPr/>
      <dgm:t>
        <a:bodyPr/>
        <a:lstStyle/>
        <a:p>
          <a:r>
            <a:rPr lang="en-US" sz="1600" dirty="0" smtClean="0"/>
            <a:t>Constant threat – Fight/Flight</a:t>
          </a:r>
        </a:p>
      </dgm:t>
    </dgm:pt>
    <dgm:pt modelId="{0829BF7B-9B58-4FE8-B86C-AA3E861C3E5D}" type="parTrans" cxnId="{18F33CB6-122B-479E-B7EB-55B9E54F5038}">
      <dgm:prSet/>
      <dgm:spPr/>
      <dgm:t>
        <a:bodyPr/>
        <a:lstStyle/>
        <a:p>
          <a:endParaRPr lang="en-US"/>
        </a:p>
      </dgm:t>
    </dgm:pt>
    <dgm:pt modelId="{AA7E67B1-472D-46C4-916E-30627A1DF096}" type="sibTrans" cxnId="{18F33CB6-122B-479E-B7EB-55B9E54F5038}">
      <dgm:prSet/>
      <dgm:spPr/>
      <dgm:t>
        <a:bodyPr/>
        <a:lstStyle/>
        <a:p>
          <a:endParaRPr lang="en-US"/>
        </a:p>
      </dgm:t>
    </dgm:pt>
    <dgm:pt modelId="{F3221AE3-8801-4D87-810C-471E2830A108}">
      <dgm:prSet phldrT="[Text]"/>
      <dgm:spPr/>
      <dgm:t>
        <a:bodyPr/>
        <a:lstStyle/>
        <a:p>
          <a:r>
            <a:rPr lang="en-US" dirty="0" smtClean="0"/>
            <a:t>Intrusion</a:t>
          </a:r>
          <a:endParaRPr lang="en-US" dirty="0"/>
        </a:p>
      </dgm:t>
    </dgm:pt>
    <dgm:pt modelId="{22A1577B-A732-488C-86C3-667E4FCF6597}" type="parTrans" cxnId="{C162EECB-7926-4A36-96F5-1B0C50649E76}">
      <dgm:prSet/>
      <dgm:spPr/>
      <dgm:t>
        <a:bodyPr/>
        <a:lstStyle/>
        <a:p>
          <a:endParaRPr lang="en-US"/>
        </a:p>
      </dgm:t>
    </dgm:pt>
    <dgm:pt modelId="{171B0DFB-4F40-4FC2-8F94-47B4600C7E2D}" type="sibTrans" cxnId="{C162EECB-7926-4A36-96F5-1B0C50649E76}">
      <dgm:prSet/>
      <dgm:spPr/>
      <dgm:t>
        <a:bodyPr/>
        <a:lstStyle/>
        <a:p>
          <a:endParaRPr lang="en-US"/>
        </a:p>
      </dgm:t>
    </dgm:pt>
    <dgm:pt modelId="{AF500C15-D4F2-4F8B-93DA-35EB00727F7C}">
      <dgm:prSet phldrT="[Text]"/>
      <dgm:spPr/>
      <dgm:t>
        <a:bodyPr/>
        <a:lstStyle/>
        <a:p>
          <a:r>
            <a:rPr lang="en-US" dirty="0" smtClean="0"/>
            <a:t>Flashbacks</a:t>
          </a:r>
          <a:endParaRPr lang="en-US" dirty="0"/>
        </a:p>
      </dgm:t>
    </dgm:pt>
    <dgm:pt modelId="{A5074737-5C4D-408C-A3EF-19F4C3C64641}" type="parTrans" cxnId="{B8857BAD-E0E7-4DCF-8B8A-90D38CA7D4F5}">
      <dgm:prSet/>
      <dgm:spPr/>
      <dgm:t>
        <a:bodyPr/>
        <a:lstStyle/>
        <a:p>
          <a:endParaRPr lang="en-US"/>
        </a:p>
      </dgm:t>
    </dgm:pt>
    <dgm:pt modelId="{036DF30A-85F5-4500-9A9D-D8F0DE66C9C9}" type="sibTrans" cxnId="{B8857BAD-E0E7-4DCF-8B8A-90D38CA7D4F5}">
      <dgm:prSet/>
      <dgm:spPr/>
      <dgm:t>
        <a:bodyPr/>
        <a:lstStyle/>
        <a:p>
          <a:endParaRPr lang="en-US"/>
        </a:p>
      </dgm:t>
    </dgm:pt>
    <dgm:pt modelId="{E3D426F5-48E7-4272-A7F1-21619BE9D4E1}">
      <dgm:prSet phldrT="[Text]"/>
      <dgm:spPr/>
      <dgm:t>
        <a:bodyPr/>
        <a:lstStyle/>
        <a:p>
          <a:r>
            <a:rPr lang="en-US" dirty="0" smtClean="0"/>
            <a:t>Constriction</a:t>
          </a:r>
          <a:endParaRPr lang="en-US" dirty="0"/>
        </a:p>
      </dgm:t>
    </dgm:pt>
    <dgm:pt modelId="{5FA4CE57-4845-4DB8-861E-6ACA143995AA}" type="parTrans" cxnId="{73FC99CE-6258-4428-8D77-0449D4FCB7C2}">
      <dgm:prSet/>
      <dgm:spPr/>
      <dgm:t>
        <a:bodyPr/>
        <a:lstStyle/>
        <a:p>
          <a:endParaRPr lang="en-US"/>
        </a:p>
      </dgm:t>
    </dgm:pt>
    <dgm:pt modelId="{4F80B3E7-45BB-4E94-A4EB-874D7C8F5F5A}" type="sibTrans" cxnId="{73FC99CE-6258-4428-8D77-0449D4FCB7C2}">
      <dgm:prSet/>
      <dgm:spPr/>
      <dgm:t>
        <a:bodyPr/>
        <a:lstStyle/>
        <a:p>
          <a:endParaRPr lang="en-US"/>
        </a:p>
      </dgm:t>
    </dgm:pt>
    <dgm:pt modelId="{BBC730E0-999F-4541-841F-FC76C33145C9}">
      <dgm:prSet phldrT="[Text]"/>
      <dgm:spPr/>
      <dgm:t>
        <a:bodyPr/>
        <a:lstStyle/>
        <a:p>
          <a:r>
            <a:rPr lang="en-US" dirty="0" smtClean="0"/>
            <a:t>Avoidance of reminders</a:t>
          </a:r>
          <a:endParaRPr lang="en-US" dirty="0"/>
        </a:p>
      </dgm:t>
    </dgm:pt>
    <dgm:pt modelId="{00BC5A89-64C8-42EC-8A05-29A3F6384AFB}" type="parTrans" cxnId="{9947DFE9-3979-4D3E-97BF-7A700397B67B}">
      <dgm:prSet/>
      <dgm:spPr/>
      <dgm:t>
        <a:bodyPr/>
        <a:lstStyle/>
        <a:p>
          <a:endParaRPr lang="en-US"/>
        </a:p>
      </dgm:t>
    </dgm:pt>
    <dgm:pt modelId="{6087EF78-8C1F-4FD0-9176-5E5A841BF2F7}" type="sibTrans" cxnId="{9947DFE9-3979-4D3E-97BF-7A700397B67B}">
      <dgm:prSet/>
      <dgm:spPr/>
      <dgm:t>
        <a:bodyPr/>
        <a:lstStyle/>
        <a:p>
          <a:endParaRPr lang="en-US"/>
        </a:p>
      </dgm:t>
    </dgm:pt>
    <dgm:pt modelId="{8961324D-C2FD-4D37-BF2F-BD82DF4DAA07}">
      <dgm:prSet phldrT="[Text]"/>
      <dgm:spPr/>
      <dgm:t>
        <a:bodyPr/>
        <a:lstStyle/>
        <a:p>
          <a:r>
            <a:rPr lang="en-US" dirty="0" smtClean="0"/>
            <a:t>Numbing of Feelings</a:t>
          </a:r>
          <a:endParaRPr lang="en-US" dirty="0"/>
        </a:p>
      </dgm:t>
    </dgm:pt>
    <dgm:pt modelId="{37964BB9-BC0B-4A6E-9580-2E8777F56808}" type="parTrans" cxnId="{5C4028A0-81DC-4FFA-B63C-5F37E02FC93C}">
      <dgm:prSet/>
      <dgm:spPr/>
      <dgm:t>
        <a:bodyPr/>
        <a:lstStyle/>
        <a:p>
          <a:endParaRPr lang="en-US"/>
        </a:p>
      </dgm:t>
    </dgm:pt>
    <dgm:pt modelId="{B8F0FADB-4309-432D-8D47-56C88BB941F9}" type="sibTrans" cxnId="{5C4028A0-81DC-4FFA-B63C-5F37E02FC93C}">
      <dgm:prSet/>
      <dgm:spPr/>
      <dgm:t>
        <a:bodyPr/>
        <a:lstStyle/>
        <a:p>
          <a:endParaRPr lang="en-US"/>
        </a:p>
      </dgm:t>
    </dgm:pt>
    <dgm:pt modelId="{4DC8EDBD-FB8C-4828-B2A6-D9976BDE241F}">
      <dgm:prSet phldrT="[Text]" custT="1"/>
      <dgm:spPr/>
      <dgm:t>
        <a:bodyPr/>
        <a:lstStyle/>
        <a:p>
          <a:r>
            <a:rPr lang="en-US" sz="1600" dirty="0" smtClean="0"/>
            <a:t>Always on Alert</a:t>
          </a:r>
          <a:endParaRPr lang="en-US" sz="1600" dirty="0"/>
        </a:p>
      </dgm:t>
    </dgm:pt>
    <dgm:pt modelId="{05EF23AB-A3D7-4E19-B8C9-40CE326A5062}" type="parTrans" cxnId="{E0B724E0-242D-43AD-B150-4C4AAE1F3FDE}">
      <dgm:prSet/>
      <dgm:spPr/>
      <dgm:t>
        <a:bodyPr/>
        <a:lstStyle/>
        <a:p>
          <a:endParaRPr lang="en-US"/>
        </a:p>
      </dgm:t>
    </dgm:pt>
    <dgm:pt modelId="{78EDFAED-9898-464D-9AA9-798C83CB1D5B}" type="sibTrans" cxnId="{E0B724E0-242D-43AD-B150-4C4AAE1F3FDE}">
      <dgm:prSet/>
      <dgm:spPr/>
      <dgm:t>
        <a:bodyPr/>
        <a:lstStyle/>
        <a:p>
          <a:endParaRPr lang="en-US"/>
        </a:p>
      </dgm:t>
    </dgm:pt>
    <dgm:pt modelId="{9ED6E606-B2F4-43E3-B851-4FA3735C29C4}">
      <dgm:prSet phldrT="[Text]"/>
      <dgm:spPr/>
      <dgm:t>
        <a:bodyPr/>
        <a:lstStyle/>
        <a:p>
          <a:r>
            <a:rPr lang="en-US" dirty="0" smtClean="0"/>
            <a:t>Re-experiencing</a:t>
          </a:r>
          <a:endParaRPr lang="en-US" dirty="0"/>
        </a:p>
      </dgm:t>
    </dgm:pt>
    <dgm:pt modelId="{443535E9-28BE-4505-A751-885875AFFD94}" type="parTrans" cxnId="{AEB63F3B-2C90-4B6C-8C34-40C5378AD47B}">
      <dgm:prSet/>
      <dgm:spPr/>
      <dgm:t>
        <a:bodyPr/>
        <a:lstStyle/>
        <a:p>
          <a:endParaRPr lang="en-US"/>
        </a:p>
      </dgm:t>
    </dgm:pt>
    <dgm:pt modelId="{A5932CE0-94E2-4CD9-B245-F4A07DBC5EF9}" type="sibTrans" cxnId="{AEB63F3B-2C90-4B6C-8C34-40C5378AD47B}">
      <dgm:prSet/>
      <dgm:spPr/>
      <dgm:t>
        <a:bodyPr/>
        <a:lstStyle/>
        <a:p>
          <a:endParaRPr lang="en-US"/>
        </a:p>
      </dgm:t>
    </dgm:pt>
    <dgm:pt modelId="{FAA25D29-F746-4E81-8F2D-7D927616D46A}">
      <dgm:prSet phldrT="[Text]"/>
      <dgm:spPr/>
      <dgm:t>
        <a:bodyPr/>
        <a:lstStyle/>
        <a:p>
          <a:r>
            <a:rPr lang="en-US" dirty="0" smtClean="0"/>
            <a:t>Re-living Event as if happening now</a:t>
          </a:r>
          <a:endParaRPr lang="en-US" dirty="0"/>
        </a:p>
      </dgm:t>
    </dgm:pt>
    <dgm:pt modelId="{0F342B41-DC5C-425C-A6C0-EDB67600F902}" type="parTrans" cxnId="{43E5CEC5-B07C-4F43-8C8B-1E67B1A9AC1B}">
      <dgm:prSet/>
      <dgm:spPr/>
      <dgm:t>
        <a:bodyPr/>
        <a:lstStyle/>
        <a:p>
          <a:endParaRPr lang="en-US"/>
        </a:p>
      </dgm:t>
    </dgm:pt>
    <dgm:pt modelId="{651910CF-D2F3-4EA4-8C7C-A41C79B3C860}" type="sibTrans" cxnId="{43E5CEC5-B07C-4F43-8C8B-1E67B1A9AC1B}">
      <dgm:prSet/>
      <dgm:spPr/>
      <dgm:t>
        <a:bodyPr/>
        <a:lstStyle/>
        <a:p>
          <a:endParaRPr lang="en-US"/>
        </a:p>
      </dgm:t>
    </dgm:pt>
    <dgm:pt modelId="{445E3A94-DE79-41A2-8D0D-B6FBD22D1A37}">
      <dgm:prSet phldrT="[Text]"/>
      <dgm:spPr/>
      <dgm:t>
        <a:bodyPr/>
        <a:lstStyle/>
        <a:p>
          <a:r>
            <a:rPr lang="en-US" dirty="0" smtClean="0"/>
            <a:t>Freeze Response</a:t>
          </a:r>
          <a:endParaRPr lang="en-US" dirty="0"/>
        </a:p>
      </dgm:t>
    </dgm:pt>
    <dgm:pt modelId="{6EE7CD0F-0C51-437F-87EF-7E8776D71A3C}" type="parTrans" cxnId="{A0E3F650-6AB2-424B-BE47-70AA4741B419}">
      <dgm:prSet/>
      <dgm:spPr/>
      <dgm:t>
        <a:bodyPr/>
        <a:lstStyle/>
        <a:p>
          <a:endParaRPr lang="en-US"/>
        </a:p>
      </dgm:t>
    </dgm:pt>
    <dgm:pt modelId="{F1BADBF9-84B2-4F0F-BD4B-FB2EEA7E79BD}" type="sibTrans" cxnId="{A0E3F650-6AB2-424B-BE47-70AA4741B419}">
      <dgm:prSet/>
      <dgm:spPr/>
      <dgm:t>
        <a:bodyPr/>
        <a:lstStyle/>
        <a:p>
          <a:endParaRPr lang="en-US"/>
        </a:p>
      </dgm:t>
    </dgm:pt>
    <dgm:pt modelId="{273CF335-EF8F-4F4C-9E13-B29918C97D3A}" type="pres">
      <dgm:prSet presAssocID="{4FE06EF4-ABDF-4B51-B896-0D696401ACC9}" presName="composite" presStyleCnt="0">
        <dgm:presLayoutVars>
          <dgm:chMax val="5"/>
          <dgm:dir/>
          <dgm:animLvl val="ctr"/>
          <dgm:resizeHandles val="exact"/>
        </dgm:presLayoutVars>
      </dgm:prSet>
      <dgm:spPr/>
      <dgm:t>
        <a:bodyPr/>
        <a:lstStyle/>
        <a:p>
          <a:endParaRPr lang="en-US"/>
        </a:p>
      </dgm:t>
    </dgm:pt>
    <dgm:pt modelId="{5BBBFF27-6CE1-443A-9069-5BEB2D844759}" type="pres">
      <dgm:prSet presAssocID="{4FE06EF4-ABDF-4B51-B896-0D696401ACC9}" presName="cycle" presStyleCnt="0"/>
      <dgm:spPr/>
    </dgm:pt>
    <dgm:pt modelId="{272E4419-A3D5-42C8-AB56-F0CF3BE24125}" type="pres">
      <dgm:prSet presAssocID="{4FE06EF4-ABDF-4B51-B896-0D696401ACC9}" presName="centerShape" presStyleCnt="0"/>
      <dgm:spPr/>
    </dgm:pt>
    <dgm:pt modelId="{5A693355-3278-4081-8FB3-A8A08196F07E}" type="pres">
      <dgm:prSet presAssocID="{4FE06EF4-ABDF-4B51-B896-0D696401ACC9}" presName="connSite" presStyleLbl="node1" presStyleIdx="0" presStyleCnt="4"/>
      <dgm:spPr/>
    </dgm:pt>
    <dgm:pt modelId="{65355FB1-4301-4661-A6CB-7AC89DC77D4F}" type="pres">
      <dgm:prSet presAssocID="{4FE06EF4-ABDF-4B51-B896-0D696401ACC9}" presName="visible" presStyleLbl="node1" presStyleIdx="0" presStyleCnt="4" custScaleX="87135" custScaleY="92294" custLinFactNeighborX="1072" custLinFactNeighborY="0"/>
      <dgm:spPr>
        <a:prstGeom prst="irregularSeal1">
          <a:avLst/>
        </a:prstGeom>
        <a:blipFill rotWithShape="0">
          <a:blip xmlns:r="http://schemas.openxmlformats.org/officeDocument/2006/relationships" r:embed="rId1"/>
          <a:stretch>
            <a:fillRect/>
          </a:stretch>
        </a:blipFill>
        <a:ln w="38100">
          <a:solidFill>
            <a:schemeClr val="accent2"/>
          </a:solidFill>
        </a:ln>
      </dgm:spPr>
    </dgm:pt>
    <dgm:pt modelId="{9DC6E12E-97D3-45E0-9E54-D2160AFDD8A7}" type="pres">
      <dgm:prSet presAssocID="{5D7B4DCA-2E0E-4642-BF94-842D27148338}" presName="Name25" presStyleLbl="parChTrans1D1" presStyleIdx="0" presStyleCnt="3"/>
      <dgm:spPr/>
      <dgm:t>
        <a:bodyPr/>
        <a:lstStyle/>
        <a:p>
          <a:endParaRPr lang="en-US"/>
        </a:p>
      </dgm:t>
    </dgm:pt>
    <dgm:pt modelId="{465D2EE3-DB7F-4CE9-8263-220D1701DF3C}" type="pres">
      <dgm:prSet presAssocID="{08B6CB21-E3D8-4453-94FE-7A29C653AABC}" presName="node" presStyleCnt="0"/>
      <dgm:spPr/>
    </dgm:pt>
    <dgm:pt modelId="{5DF0F0E7-4E8A-4194-8B8E-7A8E4D97F114}" type="pres">
      <dgm:prSet presAssocID="{08B6CB21-E3D8-4453-94FE-7A29C653AABC}" presName="parentNode" presStyleLbl="node1" presStyleIdx="1" presStyleCnt="4" custScaleX="91965">
        <dgm:presLayoutVars>
          <dgm:chMax val="1"/>
          <dgm:bulletEnabled val="1"/>
        </dgm:presLayoutVars>
      </dgm:prSet>
      <dgm:spPr/>
      <dgm:t>
        <a:bodyPr/>
        <a:lstStyle/>
        <a:p>
          <a:endParaRPr lang="en-US"/>
        </a:p>
      </dgm:t>
    </dgm:pt>
    <dgm:pt modelId="{B717DE90-4FFA-484E-889C-258047A2E850}" type="pres">
      <dgm:prSet presAssocID="{08B6CB21-E3D8-4453-94FE-7A29C653AABC}" presName="childNode" presStyleLbl="revTx" presStyleIdx="0" presStyleCnt="3">
        <dgm:presLayoutVars>
          <dgm:bulletEnabled val="1"/>
        </dgm:presLayoutVars>
      </dgm:prSet>
      <dgm:spPr/>
      <dgm:t>
        <a:bodyPr/>
        <a:lstStyle/>
        <a:p>
          <a:endParaRPr lang="en-US"/>
        </a:p>
      </dgm:t>
    </dgm:pt>
    <dgm:pt modelId="{F3BD5E75-2443-45BB-809F-55DABEDA5D04}" type="pres">
      <dgm:prSet presAssocID="{22A1577B-A732-488C-86C3-667E4FCF6597}" presName="Name25" presStyleLbl="parChTrans1D1" presStyleIdx="1" presStyleCnt="3"/>
      <dgm:spPr/>
      <dgm:t>
        <a:bodyPr/>
        <a:lstStyle/>
        <a:p>
          <a:endParaRPr lang="en-US"/>
        </a:p>
      </dgm:t>
    </dgm:pt>
    <dgm:pt modelId="{E4922E97-8534-4744-828D-25BB542FD558}" type="pres">
      <dgm:prSet presAssocID="{F3221AE3-8801-4D87-810C-471E2830A108}" presName="node" presStyleCnt="0"/>
      <dgm:spPr/>
    </dgm:pt>
    <dgm:pt modelId="{5E162E13-9D3B-4BE5-9FD1-C872F3DB0C46}" type="pres">
      <dgm:prSet presAssocID="{F3221AE3-8801-4D87-810C-471E2830A108}" presName="parentNode" presStyleLbl="node1" presStyleIdx="2" presStyleCnt="4">
        <dgm:presLayoutVars>
          <dgm:chMax val="1"/>
          <dgm:bulletEnabled val="1"/>
        </dgm:presLayoutVars>
      </dgm:prSet>
      <dgm:spPr/>
      <dgm:t>
        <a:bodyPr/>
        <a:lstStyle/>
        <a:p>
          <a:endParaRPr lang="en-US"/>
        </a:p>
      </dgm:t>
    </dgm:pt>
    <dgm:pt modelId="{A1D836DE-5E45-455C-8BB3-E6F7C8DF3A62}" type="pres">
      <dgm:prSet presAssocID="{F3221AE3-8801-4D87-810C-471E2830A108}" presName="childNode" presStyleLbl="revTx" presStyleIdx="1" presStyleCnt="3">
        <dgm:presLayoutVars>
          <dgm:bulletEnabled val="1"/>
        </dgm:presLayoutVars>
      </dgm:prSet>
      <dgm:spPr/>
      <dgm:t>
        <a:bodyPr/>
        <a:lstStyle/>
        <a:p>
          <a:endParaRPr lang="en-US"/>
        </a:p>
      </dgm:t>
    </dgm:pt>
    <dgm:pt modelId="{5DCB965E-2C6E-4564-A849-D35779421E5D}" type="pres">
      <dgm:prSet presAssocID="{5FA4CE57-4845-4DB8-861E-6ACA143995AA}" presName="Name25" presStyleLbl="parChTrans1D1" presStyleIdx="2" presStyleCnt="3"/>
      <dgm:spPr/>
      <dgm:t>
        <a:bodyPr/>
        <a:lstStyle/>
        <a:p>
          <a:endParaRPr lang="en-US"/>
        </a:p>
      </dgm:t>
    </dgm:pt>
    <dgm:pt modelId="{C4E97525-5FDA-4591-94BF-AA5A29B82916}" type="pres">
      <dgm:prSet presAssocID="{E3D426F5-48E7-4272-A7F1-21619BE9D4E1}" presName="node" presStyleCnt="0"/>
      <dgm:spPr/>
    </dgm:pt>
    <dgm:pt modelId="{B5FFAC63-89D2-464A-BAD6-754CD45B0674}" type="pres">
      <dgm:prSet presAssocID="{E3D426F5-48E7-4272-A7F1-21619BE9D4E1}" presName="parentNode" presStyleLbl="node1" presStyleIdx="3" presStyleCnt="4">
        <dgm:presLayoutVars>
          <dgm:chMax val="1"/>
          <dgm:bulletEnabled val="1"/>
        </dgm:presLayoutVars>
      </dgm:prSet>
      <dgm:spPr/>
      <dgm:t>
        <a:bodyPr/>
        <a:lstStyle/>
        <a:p>
          <a:endParaRPr lang="en-US"/>
        </a:p>
      </dgm:t>
    </dgm:pt>
    <dgm:pt modelId="{3CE9CCAA-57FB-4A46-A5B6-A0FA61F3E8F5}" type="pres">
      <dgm:prSet presAssocID="{E3D426F5-48E7-4272-A7F1-21619BE9D4E1}" presName="childNode" presStyleLbl="revTx" presStyleIdx="2" presStyleCnt="3">
        <dgm:presLayoutVars>
          <dgm:bulletEnabled val="1"/>
        </dgm:presLayoutVars>
      </dgm:prSet>
      <dgm:spPr/>
      <dgm:t>
        <a:bodyPr/>
        <a:lstStyle/>
        <a:p>
          <a:endParaRPr lang="en-US"/>
        </a:p>
      </dgm:t>
    </dgm:pt>
  </dgm:ptLst>
  <dgm:cxnLst>
    <dgm:cxn modelId="{AEB63F3B-2C90-4B6C-8C34-40C5378AD47B}" srcId="{F3221AE3-8801-4D87-810C-471E2830A108}" destId="{9ED6E606-B2F4-43E3-B851-4FA3735C29C4}" srcOrd="1" destOrd="0" parTransId="{443535E9-28BE-4505-A751-885875AFFD94}" sibTransId="{A5932CE0-94E2-4CD9-B245-F4A07DBC5EF9}"/>
    <dgm:cxn modelId="{78BF4D87-A6A3-487D-B099-5898B8279F5C}" type="presOf" srcId="{5FA4CE57-4845-4DB8-861E-6ACA143995AA}" destId="{5DCB965E-2C6E-4564-A849-D35779421E5D}" srcOrd="0" destOrd="0" presId="urn:microsoft.com/office/officeart/2005/8/layout/radial2"/>
    <dgm:cxn modelId="{0FFB1ACB-9635-40FC-AFA9-3F874250775A}" type="presOf" srcId="{22A1577B-A732-488C-86C3-667E4FCF6597}" destId="{F3BD5E75-2443-45BB-809F-55DABEDA5D04}" srcOrd="0" destOrd="0" presId="urn:microsoft.com/office/officeart/2005/8/layout/radial2"/>
    <dgm:cxn modelId="{7D7A572C-1C94-4FB5-8192-4C56503C5253}" type="presOf" srcId="{AF500C15-D4F2-4F8B-93DA-35EB00727F7C}" destId="{A1D836DE-5E45-455C-8BB3-E6F7C8DF3A62}" srcOrd="0" destOrd="0" presId="urn:microsoft.com/office/officeart/2005/8/layout/radial2"/>
    <dgm:cxn modelId="{8D39B10E-CE14-432B-84A6-CB32A0423EDC}" type="presOf" srcId="{BBC730E0-999F-4541-841F-FC76C33145C9}" destId="{3CE9CCAA-57FB-4A46-A5B6-A0FA61F3E8F5}" srcOrd="0" destOrd="0" presId="urn:microsoft.com/office/officeart/2005/8/layout/radial2"/>
    <dgm:cxn modelId="{9947DFE9-3979-4D3E-97BF-7A700397B67B}" srcId="{E3D426F5-48E7-4272-A7F1-21619BE9D4E1}" destId="{BBC730E0-999F-4541-841F-FC76C33145C9}" srcOrd="0" destOrd="0" parTransId="{00BC5A89-64C8-42EC-8A05-29A3F6384AFB}" sibTransId="{6087EF78-8C1F-4FD0-9176-5E5A841BF2F7}"/>
    <dgm:cxn modelId="{BBB96A75-C87D-446A-BDA9-371B8CC31B2F}" type="presOf" srcId="{08B6CB21-E3D8-4453-94FE-7A29C653AABC}" destId="{5DF0F0E7-4E8A-4194-8B8E-7A8E4D97F114}" srcOrd="0" destOrd="0" presId="urn:microsoft.com/office/officeart/2005/8/layout/radial2"/>
    <dgm:cxn modelId="{397E9B3A-4F66-4053-AD48-4B80948DEC7D}" type="presOf" srcId="{4DC8EDBD-FB8C-4828-B2A6-D9976BDE241F}" destId="{B717DE90-4FFA-484E-889C-258047A2E850}" srcOrd="0" destOrd="0" presId="urn:microsoft.com/office/officeart/2005/8/layout/radial2"/>
    <dgm:cxn modelId="{5EB78630-481A-40BB-A4D2-E89540C70C2C}" type="presOf" srcId="{043CA64E-2B2D-46BE-9F58-2101EFEC1B16}" destId="{B717DE90-4FFA-484E-889C-258047A2E850}" srcOrd="0" destOrd="2" presId="urn:microsoft.com/office/officeart/2005/8/layout/radial2"/>
    <dgm:cxn modelId="{B8857BAD-E0E7-4DCF-8B8A-90D38CA7D4F5}" srcId="{F3221AE3-8801-4D87-810C-471E2830A108}" destId="{AF500C15-D4F2-4F8B-93DA-35EB00727F7C}" srcOrd="0" destOrd="0" parTransId="{A5074737-5C4D-408C-A3EF-19F4C3C64641}" sibTransId="{036DF30A-85F5-4500-9A9D-D8F0DE66C9C9}"/>
    <dgm:cxn modelId="{ADA6749A-5BB6-44F1-B61C-D5989F0FE189}" srcId="{08B6CB21-E3D8-4453-94FE-7A29C653AABC}" destId="{5F13AB19-AB59-479F-88AE-A756AA387935}" srcOrd="1" destOrd="0" parTransId="{0548FC4F-660E-4848-A4F0-DDE4F3182F84}" sibTransId="{D9E4FCB2-472C-480C-AFD7-B270154384CA}"/>
    <dgm:cxn modelId="{18F33CB6-122B-479E-B7EB-55B9E54F5038}" srcId="{08B6CB21-E3D8-4453-94FE-7A29C653AABC}" destId="{043CA64E-2B2D-46BE-9F58-2101EFEC1B16}" srcOrd="2" destOrd="0" parTransId="{0829BF7B-9B58-4FE8-B86C-AA3E861C3E5D}" sibTransId="{AA7E67B1-472D-46C4-916E-30627A1DF096}"/>
    <dgm:cxn modelId="{4FE4A246-5BC2-4571-9812-829E8A3226AE}" type="presOf" srcId="{FAA25D29-F746-4E81-8F2D-7D927616D46A}" destId="{A1D836DE-5E45-455C-8BB3-E6F7C8DF3A62}" srcOrd="0" destOrd="2" presId="urn:microsoft.com/office/officeart/2005/8/layout/radial2"/>
    <dgm:cxn modelId="{E43C65B3-E565-45A1-8DFF-60A26DFA6B15}" type="presOf" srcId="{9ED6E606-B2F4-43E3-B851-4FA3735C29C4}" destId="{A1D836DE-5E45-455C-8BB3-E6F7C8DF3A62}" srcOrd="0" destOrd="1" presId="urn:microsoft.com/office/officeart/2005/8/layout/radial2"/>
    <dgm:cxn modelId="{5C4028A0-81DC-4FFA-B63C-5F37E02FC93C}" srcId="{E3D426F5-48E7-4272-A7F1-21619BE9D4E1}" destId="{8961324D-C2FD-4D37-BF2F-BD82DF4DAA07}" srcOrd="1" destOrd="0" parTransId="{37964BB9-BC0B-4A6E-9580-2E8777F56808}" sibTransId="{B8F0FADB-4309-432D-8D47-56C88BB941F9}"/>
    <dgm:cxn modelId="{9AC11B9D-3FCC-41E1-8B9F-EE2BDA73B209}" type="presOf" srcId="{5D7B4DCA-2E0E-4642-BF94-842D27148338}" destId="{9DC6E12E-97D3-45E0-9E54-D2160AFDD8A7}" srcOrd="0" destOrd="0" presId="urn:microsoft.com/office/officeart/2005/8/layout/radial2"/>
    <dgm:cxn modelId="{73FC99CE-6258-4428-8D77-0449D4FCB7C2}" srcId="{4FE06EF4-ABDF-4B51-B896-0D696401ACC9}" destId="{E3D426F5-48E7-4272-A7F1-21619BE9D4E1}" srcOrd="2" destOrd="0" parTransId="{5FA4CE57-4845-4DB8-861E-6ACA143995AA}" sibTransId="{4F80B3E7-45BB-4E94-A4EB-874D7C8F5F5A}"/>
    <dgm:cxn modelId="{704DBF8D-474F-4B81-B463-28FA2F28329D}" srcId="{4FE06EF4-ABDF-4B51-B896-0D696401ACC9}" destId="{08B6CB21-E3D8-4453-94FE-7A29C653AABC}" srcOrd="0" destOrd="0" parTransId="{5D7B4DCA-2E0E-4642-BF94-842D27148338}" sibTransId="{BFBDF2FA-EF33-46A3-AC0F-334A41EE8316}"/>
    <dgm:cxn modelId="{9122B2A5-B947-45EC-973E-288098D31F03}" type="presOf" srcId="{F3221AE3-8801-4D87-810C-471E2830A108}" destId="{5E162E13-9D3B-4BE5-9FD1-C872F3DB0C46}" srcOrd="0" destOrd="0" presId="urn:microsoft.com/office/officeart/2005/8/layout/radial2"/>
    <dgm:cxn modelId="{F5C9F85D-5351-42E3-9ECC-CABF47AD6168}" type="presOf" srcId="{E3D426F5-48E7-4272-A7F1-21619BE9D4E1}" destId="{B5FFAC63-89D2-464A-BAD6-754CD45B0674}" srcOrd="0" destOrd="0" presId="urn:microsoft.com/office/officeart/2005/8/layout/radial2"/>
    <dgm:cxn modelId="{A0E3F650-6AB2-424B-BE47-70AA4741B419}" srcId="{E3D426F5-48E7-4272-A7F1-21619BE9D4E1}" destId="{445E3A94-DE79-41A2-8D0D-B6FBD22D1A37}" srcOrd="2" destOrd="0" parTransId="{6EE7CD0F-0C51-437F-87EF-7E8776D71A3C}" sibTransId="{F1BADBF9-84B2-4F0F-BD4B-FB2EEA7E79BD}"/>
    <dgm:cxn modelId="{D9E5BECA-EFC7-4280-BFCA-317E2C3347D5}" type="presOf" srcId="{4FE06EF4-ABDF-4B51-B896-0D696401ACC9}" destId="{273CF335-EF8F-4F4C-9E13-B29918C97D3A}" srcOrd="0" destOrd="0" presId="urn:microsoft.com/office/officeart/2005/8/layout/radial2"/>
    <dgm:cxn modelId="{43E5CEC5-B07C-4F43-8C8B-1E67B1A9AC1B}" srcId="{F3221AE3-8801-4D87-810C-471E2830A108}" destId="{FAA25D29-F746-4E81-8F2D-7D927616D46A}" srcOrd="2" destOrd="0" parTransId="{0F342B41-DC5C-425C-A6C0-EDB67600F902}" sibTransId="{651910CF-D2F3-4EA4-8C7C-A41C79B3C860}"/>
    <dgm:cxn modelId="{C162EECB-7926-4A36-96F5-1B0C50649E76}" srcId="{4FE06EF4-ABDF-4B51-B896-0D696401ACC9}" destId="{F3221AE3-8801-4D87-810C-471E2830A108}" srcOrd="1" destOrd="0" parTransId="{22A1577B-A732-488C-86C3-667E4FCF6597}" sibTransId="{171B0DFB-4F40-4FC2-8F94-47B4600C7E2D}"/>
    <dgm:cxn modelId="{E0B724E0-242D-43AD-B150-4C4AAE1F3FDE}" srcId="{08B6CB21-E3D8-4453-94FE-7A29C653AABC}" destId="{4DC8EDBD-FB8C-4828-B2A6-D9976BDE241F}" srcOrd="0" destOrd="0" parTransId="{05EF23AB-A3D7-4E19-B8C9-40CE326A5062}" sibTransId="{78EDFAED-9898-464D-9AA9-798C83CB1D5B}"/>
    <dgm:cxn modelId="{71AFCA2E-9FB8-4327-B4BD-3CB3A3ACB748}" type="presOf" srcId="{445E3A94-DE79-41A2-8D0D-B6FBD22D1A37}" destId="{3CE9CCAA-57FB-4A46-A5B6-A0FA61F3E8F5}" srcOrd="0" destOrd="2" presId="urn:microsoft.com/office/officeart/2005/8/layout/radial2"/>
    <dgm:cxn modelId="{CA920635-3CEB-4AF1-91E0-84D6AF64BB4F}" type="presOf" srcId="{5F13AB19-AB59-479F-88AE-A756AA387935}" destId="{B717DE90-4FFA-484E-889C-258047A2E850}" srcOrd="0" destOrd="1" presId="urn:microsoft.com/office/officeart/2005/8/layout/radial2"/>
    <dgm:cxn modelId="{B55C7746-2816-4A9C-A2F5-176EB9826F55}" type="presOf" srcId="{8961324D-C2FD-4D37-BF2F-BD82DF4DAA07}" destId="{3CE9CCAA-57FB-4A46-A5B6-A0FA61F3E8F5}" srcOrd="0" destOrd="1" presId="urn:microsoft.com/office/officeart/2005/8/layout/radial2"/>
    <dgm:cxn modelId="{EF785F0A-A914-4165-A43D-7AEA83855897}" type="presParOf" srcId="{273CF335-EF8F-4F4C-9E13-B29918C97D3A}" destId="{5BBBFF27-6CE1-443A-9069-5BEB2D844759}" srcOrd="0" destOrd="0" presId="urn:microsoft.com/office/officeart/2005/8/layout/radial2"/>
    <dgm:cxn modelId="{9692A959-565F-4A79-B273-EDE008690DEC}" type="presParOf" srcId="{5BBBFF27-6CE1-443A-9069-5BEB2D844759}" destId="{272E4419-A3D5-42C8-AB56-F0CF3BE24125}" srcOrd="0" destOrd="0" presId="urn:microsoft.com/office/officeart/2005/8/layout/radial2"/>
    <dgm:cxn modelId="{E47675B8-94BA-4329-9753-837B57E58583}" type="presParOf" srcId="{272E4419-A3D5-42C8-AB56-F0CF3BE24125}" destId="{5A693355-3278-4081-8FB3-A8A08196F07E}" srcOrd="0" destOrd="0" presId="urn:microsoft.com/office/officeart/2005/8/layout/radial2"/>
    <dgm:cxn modelId="{0DCF12A3-C33D-4AD2-BEBD-D2AFB5DFB35E}" type="presParOf" srcId="{272E4419-A3D5-42C8-AB56-F0CF3BE24125}" destId="{65355FB1-4301-4661-A6CB-7AC89DC77D4F}" srcOrd="1" destOrd="0" presId="urn:microsoft.com/office/officeart/2005/8/layout/radial2"/>
    <dgm:cxn modelId="{04BAC641-091B-432D-8573-767A205F033E}" type="presParOf" srcId="{5BBBFF27-6CE1-443A-9069-5BEB2D844759}" destId="{9DC6E12E-97D3-45E0-9E54-D2160AFDD8A7}" srcOrd="1" destOrd="0" presId="urn:microsoft.com/office/officeart/2005/8/layout/radial2"/>
    <dgm:cxn modelId="{9938DEB1-358C-4D16-8763-E9184DB729F3}" type="presParOf" srcId="{5BBBFF27-6CE1-443A-9069-5BEB2D844759}" destId="{465D2EE3-DB7F-4CE9-8263-220D1701DF3C}" srcOrd="2" destOrd="0" presId="urn:microsoft.com/office/officeart/2005/8/layout/radial2"/>
    <dgm:cxn modelId="{DE568F2E-622E-4CB1-B386-A0404DEC4D5C}" type="presParOf" srcId="{465D2EE3-DB7F-4CE9-8263-220D1701DF3C}" destId="{5DF0F0E7-4E8A-4194-8B8E-7A8E4D97F114}" srcOrd="0" destOrd="0" presId="urn:microsoft.com/office/officeart/2005/8/layout/radial2"/>
    <dgm:cxn modelId="{F09030A0-6EF4-4DBE-9A58-24118EC46B67}" type="presParOf" srcId="{465D2EE3-DB7F-4CE9-8263-220D1701DF3C}" destId="{B717DE90-4FFA-484E-889C-258047A2E850}" srcOrd="1" destOrd="0" presId="urn:microsoft.com/office/officeart/2005/8/layout/radial2"/>
    <dgm:cxn modelId="{05520C50-FD36-4B15-9E60-5CA0B4189F23}" type="presParOf" srcId="{5BBBFF27-6CE1-443A-9069-5BEB2D844759}" destId="{F3BD5E75-2443-45BB-809F-55DABEDA5D04}" srcOrd="3" destOrd="0" presId="urn:microsoft.com/office/officeart/2005/8/layout/radial2"/>
    <dgm:cxn modelId="{8E726A2E-2B63-4A11-881F-CA5764EC5A5F}" type="presParOf" srcId="{5BBBFF27-6CE1-443A-9069-5BEB2D844759}" destId="{E4922E97-8534-4744-828D-25BB542FD558}" srcOrd="4" destOrd="0" presId="urn:microsoft.com/office/officeart/2005/8/layout/radial2"/>
    <dgm:cxn modelId="{CA054FC9-4E24-44EC-B9A5-9E0E3ADE1C8D}" type="presParOf" srcId="{E4922E97-8534-4744-828D-25BB542FD558}" destId="{5E162E13-9D3B-4BE5-9FD1-C872F3DB0C46}" srcOrd="0" destOrd="0" presId="urn:microsoft.com/office/officeart/2005/8/layout/radial2"/>
    <dgm:cxn modelId="{12D4BDBC-328F-4A0C-A698-95395BCB8D7A}" type="presParOf" srcId="{E4922E97-8534-4744-828D-25BB542FD558}" destId="{A1D836DE-5E45-455C-8BB3-E6F7C8DF3A62}" srcOrd="1" destOrd="0" presId="urn:microsoft.com/office/officeart/2005/8/layout/radial2"/>
    <dgm:cxn modelId="{96477408-2C3B-4700-A2E1-9422E2C77B1B}" type="presParOf" srcId="{5BBBFF27-6CE1-443A-9069-5BEB2D844759}" destId="{5DCB965E-2C6E-4564-A849-D35779421E5D}" srcOrd="5" destOrd="0" presId="urn:microsoft.com/office/officeart/2005/8/layout/radial2"/>
    <dgm:cxn modelId="{97AAB5FF-1C79-4EDB-9693-EF0D69A6B592}" type="presParOf" srcId="{5BBBFF27-6CE1-443A-9069-5BEB2D844759}" destId="{C4E97525-5FDA-4591-94BF-AA5A29B82916}" srcOrd="6" destOrd="0" presId="urn:microsoft.com/office/officeart/2005/8/layout/radial2"/>
    <dgm:cxn modelId="{82CA12E7-ABC7-412E-9AB5-21E0963E3A41}" type="presParOf" srcId="{C4E97525-5FDA-4591-94BF-AA5A29B82916}" destId="{B5FFAC63-89D2-464A-BAD6-754CD45B0674}" srcOrd="0" destOrd="0" presId="urn:microsoft.com/office/officeart/2005/8/layout/radial2"/>
    <dgm:cxn modelId="{F8BD81EA-8770-497E-BB9D-7FF8A24CB714}" type="presParOf" srcId="{C4E97525-5FDA-4591-94BF-AA5A29B82916}" destId="{3CE9CCAA-57FB-4A46-A5B6-A0FA61F3E8F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72A15-8692-4CF8-A496-D2EA0685D8DE}" type="doc">
      <dgm:prSet loTypeId="urn:microsoft.com/office/officeart/2005/8/layout/cycle4" loCatId="relationship" qsTypeId="urn:microsoft.com/office/officeart/2005/8/quickstyle/3d1" qsCatId="3D" csTypeId="urn:microsoft.com/office/officeart/2005/8/colors/colorful2" csCatId="colorful" phldr="1"/>
      <dgm:spPr/>
      <dgm:t>
        <a:bodyPr/>
        <a:lstStyle/>
        <a:p>
          <a:endParaRPr lang="en-US"/>
        </a:p>
      </dgm:t>
    </dgm:pt>
    <dgm:pt modelId="{B68BEAE4-3570-4F1D-8C48-5CC137D02B4F}">
      <dgm:prSet phldrT="[Text]"/>
      <dgm:spPr/>
      <dgm:t>
        <a:bodyPr/>
        <a:lstStyle/>
        <a:p>
          <a:r>
            <a:rPr lang="en-US" dirty="0" smtClean="0"/>
            <a:t>Systems of Meaning</a:t>
          </a:r>
          <a:endParaRPr lang="en-US" dirty="0"/>
        </a:p>
      </dgm:t>
    </dgm:pt>
    <dgm:pt modelId="{0B165BD1-0CB1-4ABF-8B15-0F4F9810AFB7}" type="parTrans" cxnId="{32D9A19D-98DE-4F3F-98BF-90FBB0D719E4}">
      <dgm:prSet/>
      <dgm:spPr/>
      <dgm:t>
        <a:bodyPr/>
        <a:lstStyle/>
        <a:p>
          <a:endParaRPr lang="en-US"/>
        </a:p>
      </dgm:t>
    </dgm:pt>
    <dgm:pt modelId="{F6F04C23-FE3F-43B9-80BE-0624E217681E}" type="sibTrans" cxnId="{32D9A19D-98DE-4F3F-98BF-90FBB0D719E4}">
      <dgm:prSet/>
      <dgm:spPr/>
      <dgm:t>
        <a:bodyPr/>
        <a:lstStyle/>
        <a:p>
          <a:endParaRPr lang="en-US"/>
        </a:p>
      </dgm:t>
    </dgm:pt>
    <dgm:pt modelId="{35E7286F-00B9-4EC1-9BB7-C3B19D83307D}">
      <dgm:prSet phldrT="[Text]"/>
      <dgm:spPr/>
      <dgm:t>
        <a:bodyPr/>
        <a:lstStyle/>
        <a:p>
          <a:r>
            <a:rPr lang="en-US" dirty="0" smtClean="0"/>
            <a:t>Despair Hopelessness</a:t>
          </a:r>
          <a:endParaRPr lang="en-US" dirty="0"/>
        </a:p>
      </dgm:t>
    </dgm:pt>
    <dgm:pt modelId="{6BA86E52-EC81-439E-9370-219EE59D0B86}" type="parTrans" cxnId="{A686902D-353F-473D-A743-52B72BAF3B3D}">
      <dgm:prSet/>
      <dgm:spPr/>
      <dgm:t>
        <a:bodyPr/>
        <a:lstStyle/>
        <a:p>
          <a:endParaRPr lang="en-US"/>
        </a:p>
      </dgm:t>
    </dgm:pt>
    <dgm:pt modelId="{B189B0AF-DED2-4A0D-9F31-3D6DF0A6B646}" type="sibTrans" cxnId="{A686902D-353F-473D-A743-52B72BAF3B3D}">
      <dgm:prSet/>
      <dgm:spPr/>
      <dgm:t>
        <a:bodyPr/>
        <a:lstStyle/>
        <a:p>
          <a:endParaRPr lang="en-US"/>
        </a:p>
      </dgm:t>
    </dgm:pt>
    <dgm:pt modelId="{01FEF3E1-2422-498E-98D6-4DC22C711FA2}">
      <dgm:prSet phldrT="[Text]"/>
      <dgm:spPr/>
      <dgm:t>
        <a:bodyPr/>
        <a:lstStyle/>
        <a:p>
          <a:r>
            <a:rPr lang="en-US" dirty="0" smtClean="0"/>
            <a:t>Personality &amp; Relationships</a:t>
          </a:r>
          <a:endParaRPr lang="en-US" dirty="0"/>
        </a:p>
      </dgm:t>
    </dgm:pt>
    <dgm:pt modelId="{056CC799-8F84-4C65-BF4D-2A01196EC637}" type="parTrans" cxnId="{298FCF73-5016-49EC-804E-B12015FDC7AB}">
      <dgm:prSet/>
      <dgm:spPr/>
      <dgm:t>
        <a:bodyPr/>
        <a:lstStyle/>
        <a:p>
          <a:endParaRPr lang="en-US"/>
        </a:p>
      </dgm:t>
    </dgm:pt>
    <dgm:pt modelId="{CA905A86-9917-4FAD-9C67-1BD07A85A243}" type="sibTrans" cxnId="{298FCF73-5016-49EC-804E-B12015FDC7AB}">
      <dgm:prSet/>
      <dgm:spPr/>
      <dgm:t>
        <a:bodyPr/>
        <a:lstStyle/>
        <a:p>
          <a:endParaRPr lang="en-US"/>
        </a:p>
      </dgm:t>
    </dgm:pt>
    <dgm:pt modelId="{A0700B91-A3E9-42FD-9181-2521A387DACD}">
      <dgm:prSet phldrT="[Text]"/>
      <dgm:spPr/>
      <dgm:t>
        <a:bodyPr/>
        <a:lstStyle/>
        <a:p>
          <a:r>
            <a:rPr lang="en-US" dirty="0" smtClean="0"/>
            <a:t>Perception of Self Other</a:t>
          </a:r>
          <a:endParaRPr lang="en-US" dirty="0"/>
        </a:p>
      </dgm:t>
    </dgm:pt>
    <dgm:pt modelId="{FD590AC8-72C4-425B-BC9C-D374D487F39F}" type="parTrans" cxnId="{E99D747D-9606-4E94-A83C-98BE3DFBE268}">
      <dgm:prSet/>
      <dgm:spPr/>
      <dgm:t>
        <a:bodyPr/>
        <a:lstStyle/>
        <a:p>
          <a:endParaRPr lang="en-US"/>
        </a:p>
      </dgm:t>
    </dgm:pt>
    <dgm:pt modelId="{6B23AA66-1680-4B8F-B25C-8D3A7BFF7D66}" type="sibTrans" cxnId="{E99D747D-9606-4E94-A83C-98BE3DFBE268}">
      <dgm:prSet/>
      <dgm:spPr/>
      <dgm:t>
        <a:bodyPr/>
        <a:lstStyle/>
        <a:p>
          <a:endParaRPr lang="en-US"/>
        </a:p>
      </dgm:t>
    </dgm:pt>
    <dgm:pt modelId="{7453CDA5-E02A-4ACA-B967-4581D3D36BC4}">
      <dgm:prSet phldrT="[Text]"/>
      <dgm:spPr/>
      <dgm:t>
        <a:bodyPr/>
        <a:lstStyle/>
        <a:p>
          <a:r>
            <a:rPr lang="en-US" dirty="0" smtClean="0"/>
            <a:t>Affect</a:t>
          </a:r>
        </a:p>
        <a:p>
          <a:r>
            <a:rPr lang="en-US" dirty="0" err="1" smtClean="0"/>
            <a:t>Dysregulation</a:t>
          </a:r>
          <a:endParaRPr lang="en-US" dirty="0"/>
        </a:p>
      </dgm:t>
    </dgm:pt>
    <dgm:pt modelId="{5CDA1F72-6E9B-48B0-BCE4-D7343789EC28}" type="parTrans" cxnId="{928F19C8-877E-4F1E-A212-35CEA75D689B}">
      <dgm:prSet/>
      <dgm:spPr/>
      <dgm:t>
        <a:bodyPr/>
        <a:lstStyle/>
        <a:p>
          <a:endParaRPr lang="en-US"/>
        </a:p>
      </dgm:t>
    </dgm:pt>
    <dgm:pt modelId="{87F1DE1A-520C-41A5-9A9E-F1C5F03C1255}" type="sibTrans" cxnId="{928F19C8-877E-4F1E-A212-35CEA75D689B}">
      <dgm:prSet/>
      <dgm:spPr/>
      <dgm:t>
        <a:bodyPr/>
        <a:lstStyle/>
        <a:p>
          <a:endParaRPr lang="en-US"/>
        </a:p>
      </dgm:t>
    </dgm:pt>
    <dgm:pt modelId="{FE974549-DD46-44AB-A19C-80978226CF6E}">
      <dgm:prSet phldrT="[Text]"/>
      <dgm:spPr/>
      <dgm:t>
        <a:bodyPr/>
        <a:lstStyle/>
        <a:p>
          <a:r>
            <a:rPr lang="en-US" dirty="0" smtClean="0"/>
            <a:t>Modulating Anger</a:t>
          </a:r>
          <a:endParaRPr lang="en-US" dirty="0"/>
        </a:p>
      </dgm:t>
    </dgm:pt>
    <dgm:pt modelId="{1D5B648B-4569-4254-8AB8-64A73235180B}" type="parTrans" cxnId="{F7FD2B49-76EE-4C3C-B43B-DF873E6495D6}">
      <dgm:prSet/>
      <dgm:spPr/>
      <dgm:t>
        <a:bodyPr/>
        <a:lstStyle/>
        <a:p>
          <a:endParaRPr lang="en-US"/>
        </a:p>
      </dgm:t>
    </dgm:pt>
    <dgm:pt modelId="{8897F65E-3016-4B39-A924-732E5FBA6151}" type="sibTrans" cxnId="{F7FD2B49-76EE-4C3C-B43B-DF873E6495D6}">
      <dgm:prSet/>
      <dgm:spPr/>
      <dgm:t>
        <a:bodyPr/>
        <a:lstStyle/>
        <a:p>
          <a:endParaRPr lang="en-US"/>
        </a:p>
      </dgm:t>
    </dgm:pt>
    <dgm:pt modelId="{939CC9AA-EE3E-454B-A2D9-B292E09AC1AA}">
      <dgm:prSet phldrT="[Text]"/>
      <dgm:spPr/>
      <dgm:t>
        <a:bodyPr/>
        <a:lstStyle/>
        <a:p>
          <a:r>
            <a:rPr lang="en-US" dirty="0" smtClean="0"/>
            <a:t>Arousal (PTSD)</a:t>
          </a:r>
          <a:endParaRPr lang="en-US" dirty="0"/>
        </a:p>
      </dgm:t>
    </dgm:pt>
    <dgm:pt modelId="{149802F7-58D2-4734-ADDA-9CF195CD1949}" type="parTrans" cxnId="{5969DEFF-4A59-485B-A3DE-3CA905B2CAF2}">
      <dgm:prSet/>
      <dgm:spPr/>
      <dgm:t>
        <a:bodyPr/>
        <a:lstStyle/>
        <a:p>
          <a:endParaRPr lang="en-US"/>
        </a:p>
      </dgm:t>
    </dgm:pt>
    <dgm:pt modelId="{115C9E62-ABF0-415E-ABAB-FBB66B6A6F30}" type="sibTrans" cxnId="{5969DEFF-4A59-485B-A3DE-3CA905B2CAF2}">
      <dgm:prSet/>
      <dgm:spPr/>
      <dgm:t>
        <a:bodyPr/>
        <a:lstStyle/>
        <a:p>
          <a:endParaRPr lang="en-US"/>
        </a:p>
      </dgm:t>
    </dgm:pt>
    <dgm:pt modelId="{8E9C32C1-6230-437D-9615-635D5F063C17}">
      <dgm:prSet/>
      <dgm:spPr/>
      <dgm:t>
        <a:bodyPr/>
        <a:lstStyle/>
        <a:p>
          <a:r>
            <a:rPr lang="en-US" dirty="0" smtClean="0"/>
            <a:t>Cognitive</a:t>
          </a:r>
          <a:endParaRPr lang="en-US" dirty="0"/>
        </a:p>
      </dgm:t>
    </dgm:pt>
    <dgm:pt modelId="{0DB96EC0-D2B2-480C-A351-49DE48CBDE7D}" type="parTrans" cxnId="{693D972A-9F13-411E-9690-106931AFBFFC}">
      <dgm:prSet/>
      <dgm:spPr/>
      <dgm:t>
        <a:bodyPr/>
        <a:lstStyle/>
        <a:p>
          <a:endParaRPr lang="en-US"/>
        </a:p>
      </dgm:t>
    </dgm:pt>
    <dgm:pt modelId="{544C21F6-915B-493B-A4B6-3F6C58710381}" type="sibTrans" cxnId="{693D972A-9F13-411E-9690-106931AFBFFC}">
      <dgm:prSet/>
      <dgm:spPr/>
      <dgm:t>
        <a:bodyPr/>
        <a:lstStyle/>
        <a:p>
          <a:endParaRPr lang="en-US"/>
        </a:p>
      </dgm:t>
    </dgm:pt>
    <dgm:pt modelId="{148860AD-E308-4643-9A4E-13A5934E9EB4}">
      <dgm:prSet/>
      <dgm:spPr/>
      <dgm:t>
        <a:bodyPr/>
        <a:lstStyle/>
        <a:p>
          <a:r>
            <a:rPr lang="en-US" dirty="0" smtClean="0"/>
            <a:t>Dissociation</a:t>
          </a:r>
          <a:endParaRPr lang="en-US" dirty="0"/>
        </a:p>
      </dgm:t>
    </dgm:pt>
    <dgm:pt modelId="{8D8D6AA8-C5AC-40B8-B546-5756C6C2A68A}" type="parTrans" cxnId="{21799587-651E-4302-8C7B-11A1EC3F65B0}">
      <dgm:prSet/>
      <dgm:spPr/>
      <dgm:t>
        <a:bodyPr/>
        <a:lstStyle/>
        <a:p>
          <a:endParaRPr lang="en-US"/>
        </a:p>
      </dgm:t>
    </dgm:pt>
    <dgm:pt modelId="{ECFA087E-08FB-4F3C-89F7-4B0B70458AFF}" type="sibTrans" cxnId="{21799587-651E-4302-8C7B-11A1EC3F65B0}">
      <dgm:prSet/>
      <dgm:spPr/>
      <dgm:t>
        <a:bodyPr/>
        <a:lstStyle/>
        <a:p>
          <a:endParaRPr lang="en-US"/>
        </a:p>
      </dgm:t>
    </dgm:pt>
    <dgm:pt modelId="{C25CA057-B189-4C28-BD9E-E2DE0556BD27}">
      <dgm:prSet phldrT="[Text]"/>
      <dgm:spPr/>
      <dgm:t>
        <a:bodyPr/>
        <a:lstStyle/>
        <a:p>
          <a:r>
            <a:rPr lang="en-US" dirty="0" smtClean="0"/>
            <a:t>Victim-Perpetrator</a:t>
          </a:r>
          <a:endParaRPr lang="en-US" dirty="0"/>
        </a:p>
      </dgm:t>
    </dgm:pt>
    <dgm:pt modelId="{B01E058A-CF0B-4C32-8901-184CB876EECD}" type="parTrans" cxnId="{AFB5AFA0-BF70-4B5D-8125-40266BD27D1A}">
      <dgm:prSet/>
      <dgm:spPr/>
      <dgm:t>
        <a:bodyPr/>
        <a:lstStyle/>
        <a:p>
          <a:endParaRPr lang="en-US"/>
        </a:p>
      </dgm:t>
    </dgm:pt>
    <dgm:pt modelId="{04E70FA4-DFF5-4E04-B638-844DAD6A039C}" type="sibTrans" cxnId="{AFB5AFA0-BF70-4B5D-8125-40266BD27D1A}">
      <dgm:prSet/>
      <dgm:spPr/>
      <dgm:t>
        <a:bodyPr/>
        <a:lstStyle/>
        <a:p>
          <a:endParaRPr lang="en-US"/>
        </a:p>
      </dgm:t>
    </dgm:pt>
    <dgm:pt modelId="{6D8548A9-1862-483B-89AE-4B231CEB2FB4}">
      <dgm:prSet/>
      <dgm:spPr/>
      <dgm:t>
        <a:bodyPr/>
        <a:lstStyle/>
        <a:p>
          <a:r>
            <a:rPr lang="en-US" dirty="0" smtClean="0"/>
            <a:t>Substance Abuse</a:t>
          </a:r>
          <a:endParaRPr lang="en-US" dirty="0"/>
        </a:p>
      </dgm:t>
    </dgm:pt>
    <dgm:pt modelId="{E4E0A827-C823-43C7-ACD7-2C529878B0C3}" type="parTrans" cxnId="{B0413855-2830-4FC9-B4AB-4D94D09DFFF1}">
      <dgm:prSet/>
      <dgm:spPr/>
      <dgm:t>
        <a:bodyPr/>
        <a:lstStyle/>
        <a:p>
          <a:endParaRPr lang="en-US"/>
        </a:p>
      </dgm:t>
    </dgm:pt>
    <dgm:pt modelId="{3F2737CB-6AC9-4A85-9EB7-424E8409F930}" type="sibTrans" cxnId="{B0413855-2830-4FC9-B4AB-4D94D09DFFF1}">
      <dgm:prSet/>
      <dgm:spPr/>
      <dgm:t>
        <a:bodyPr/>
        <a:lstStyle/>
        <a:p>
          <a:endParaRPr lang="en-US"/>
        </a:p>
      </dgm:t>
    </dgm:pt>
    <dgm:pt modelId="{1D991966-A965-4845-B8B5-5AC5F765E9B9}">
      <dgm:prSet phldrT="[Text]"/>
      <dgm:spPr/>
      <dgm:t>
        <a:bodyPr/>
        <a:lstStyle/>
        <a:p>
          <a:r>
            <a:rPr lang="en-US" dirty="0" smtClean="0"/>
            <a:t>Self-Harm</a:t>
          </a:r>
          <a:endParaRPr lang="en-US" dirty="0"/>
        </a:p>
      </dgm:t>
    </dgm:pt>
    <dgm:pt modelId="{A7E0B93C-4832-4B62-AFC0-A1DE3258993D}" type="parTrans" cxnId="{402CD1B9-6096-48F0-8B4D-E228D918D2FA}">
      <dgm:prSet/>
      <dgm:spPr/>
      <dgm:t>
        <a:bodyPr/>
        <a:lstStyle/>
        <a:p>
          <a:endParaRPr lang="en-US"/>
        </a:p>
      </dgm:t>
    </dgm:pt>
    <dgm:pt modelId="{CB9C2EE5-EC38-4F92-80C2-A988DA82198F}" type="sibTrans" cxnId="{402CD1B9-6096-48F0-8B4D-E228D918D2FA}">
      <dgm:prSet/>
      <dgm:spPr/>
      <dgm:t>
        <a:bodyPr/>
        <a:lstStyle/>
        <a:p>
          <a:endParaRPr lang="en-US"/>
        </a:p>
      </dgm:t>
    </dgm:pt>
    <dgm:pt modelId="{47966EEF-9B71-44E8-AE38-469C537F3EFB}">
      <dgm:prSet/>
      <dgm:spPr/>
      <dgm:t>
        <a:bodyPr/>
        <a:lstStyle/>
        <a:p>
          <a:r>
            <a:rPr lang="en-US" dirty="0" smtClean="0"/>
            <a:t>Concentration</a:t>
          </a:r>
          <a:endParaRPr lang="en-US" dirty="0"/>
        </a:p>
      </dgm:t>
    </dgm:pt>
    <dgm:pt modelId="{122B8373-A415-4134-A912-DDEA09C4E7E7}" type="parTrans" cxnId="{BF0BEE94-22BC-4AA8-8170-DFCF94D97CA4}">
      <dgm:prSet/>
      <dgm:spPr/>
      <dgm:t>
        <a:bodyPr/>
        <a:lstStyle/>
        <a:p>
          <a:endParaRPr lang="en-US"/>
        </a:p>
      </dgm:t>
    </dgm:pt>
    <dgm:pt modelId="{DEEF8ABC-6320-4C14-9FD4-D13F4D8AFD83}" type="sibTrans" cxnId="{BF0BEE94-22BC-4AA8-8170-DFCF94D97CA4}">
      <dgm:prSet/>
      <dgm:spPr/>
      <dgm:t>
        <a:bodyPr/>
        <a:lstStyle/>
        <a:p>
          <a:endParaRPr lang="en-US"/>
        </a:p>
      </dgm:t>
    </dgm:pt>
    <dgm:pt modelId="{5383189C-8FDD-4EB9-87D3-7123FAFC2AA1}">
      <dgm:prSet/>
      <dgm:spPr/>
      <dgm:t>
        <a:bodyPr/>
        <a:lstStyle/>
        <a:p>
          <a:r>
            <a:rPr lang="en-US" dirty="0" smtClean="0"/>
            <a:t>Numbing </a:t>
          </a:r>
          <a:endParaRPr lang="en-US" dirty="0"/>
        </a:p>
      </dgm:t>
    </dgm:pt>
    <dgm:pt modelId="{0A525C10-355B-457D-B8F0-E8E748CF50E6}" type="parTrans" cxnId="{5D5C3D3A-9C10-436B-B40A-E6373D378B74}">
      <dgm:prSet/>
      <dgm:spPr/>
      <dgm:t>
        <a:bodyPr/>
        <a:lstStyle/>
        <a:p>
          <a:endParaRPr lang="en-US"/>
        </a:p>
      </dgm:t>
    </dgm:pt>
    <dgm:pt modelId="{E0973ED1-3DC1-45A6-B809-A374E3549A6C}" type="sibTrans" cxnId="{5D5C3D3A-9C10-436B-B40A-E6373D378B74}">
      <dgm:prSet/>
      <dgm:spPr/>
      <dgm:t>
        <a:bodyPr/>
        <a:lstStyle/>
        <a:p>
          <a:endParaRPr lang="en-US"/>
        </a:p>
      </dgm:t>
    </dgm:pt>
    <dgm:pt modelId="{0CA12E03-0F79-40A6-A810-2478E56200E4}">
      <dgm:prSet/>
      <dgm:spPr/>
      <dgm:t>
        <a:bodyPr/>
        <a:lstStyle/>
        <a:p>
          <a:r>
            <a:rPr lang="en-US" dirty="0" smtClean="0"/>
            <a:t>Avoidance (PTSD)</a:t>
          </a:r>
          <a:endParaRPr lang="en-US" dirty="0"/>
        </a:p>
      </dgm:t>
    </dgm:pt>
    <dgm:pt modelId="{7BECF81D-7E23-4E5F-82BD-50BE1A2C2C9C}" type="parTrans" cxnId="{96702347-1161-4F05-9C72-938251D6E174}">
      <dgm:prSet/>
      <dgm:spPr/>
      <dgm:t>
        <a:bodyPr/>
        <a:lstStyle/>
        <a:p>
          <a:endParaRPr lang="en-US"/>
        </a:p>
      </dgm:t>
    </dgm:pt>
    <dgm:pt modelId="{864B6008-F77B-4798-A0E8-8BDAA8C7BD32}" type="sibTrans" cxnId="{96702347-1161-4F05-9C72-938251D6E174}">
      <dgm:prSet/>
      <dgm:spPr/>
      <dgm:t>
        <a:bodyPr/>
        <a:lstStyle/>
        <a:p>
          <a:endParaRPr lang="en-US"/>
        </a:p>
      </dgm:t>
    </dgm:pt>
    <dgm:pt modelId="{F2EABD7F-A15F-418C-B9BE-7026A5C144D8}">
      <dgm:prSet phldrT="[Text]"/>
      <dgm:spPr/>
      <dgm:t>
        <a:bodyPr/>
        <a:lstStyle/>
        <a:p>
          <a:r>
            <a:rPr lang="en-US" dirty="0" smtClean="0"/>
            <a:t>Re-Victimization</a:t>
          </a:r>
          <a:endParaRPr lang="en-US" dirty="0"/>
        </a:p>
      </dgm:t>
    </dgm:pt>
    <dgm:pt modelId="{7810A3FD-0516-454D-A221-33E72F3A753D}" type="parTrans" cxnId="{F657EA09-9281-4E39-8639-11960FDD4492}">
      <dgm:prSet/>
      <dgm:spPr/>
      <dgm:t>
        <a:bodyPr/>
        <a:lstStyle/>
        <a:p>
          <a:endParaRPr lang="en-US"/>
        </a:p>
      </dgm:t>
    </dgm:pt>
    <dgm:pt modelId="{0D9461CA-674D-4397-8877-5AAE91C4BF23}" type="sibTrans" cxnId="{F657EA09-9281-4E39-8639-11960FDD4492}">
      <dgm:prSet/>
      <dgm:spPr/>
      <dgm:t>
        <a:bodyPr/>
        <a:lstStyle/>
        <a:p>
          <a:endParaRPr lang="en-US"/>
        </a:p>
      </dgm:t>
    </dgm:pt>
    <dgm:pt modelId="{9ACA9EE9-5396-4447-B154-4B93061BE5B1}">
      <dgm:prSet phldrT="[Text]"/>
      <dgm:spPr/>
      <dgm:t>
        <a:bodyPr/>
        <a:lstStyle/>
        <a:p>
          <a:r>
            <a:rPr lang="en-US" dirty="0" smtClean="0"/>
            <a:t>Trust</a:t>
          </a:r>
          <a:endParaRPr lang="en-US" dirty="0"/>
        </a:p>
      </dgm:t>
    </dgm:pt>
    <dgm:pt modelId="{0654487B-5F8B-44AD-9FF5-E4A5D38EADF3}" type="parTrans" cxnId="{14969D89-56FF-440B-B7C0-AA2E13668A75}">
      <dgm:prSet/>
      <dgm:spPr/>
      <dgm:t>
        <a:bodyPr/>
        <a:lstStyle/>
        <a:p>
          <a:endParaRPr lang="en-US"/>
        </a:p>
      </dgm:t>
    </dgm:pt>
    <dgm:pt modelId="{E94FC015-7EE4-4EA0-AF9E-EFA45B5B9FD9}" type="sibTrans" cxnId="{14969D89-56FF-440B-B7C0-AA2E13668A75}">
      <dgm:prSet/>
      <dgm:spPr/>
      <dgm:t>
        <a:bodyPr/>
        <a:lstStyle/>
        <a:p>
          <a:endParaRPr lang="en-US"/>
        </a:p>
      </dgm:t>
    </dgm:pt>
    <dgm:pt modelId="{8602C384-7A4C-4C94-9593-78ED2B6A631C}">
      <dgm:prSet phldrT="[Text]"/>
      <dgm:spPr/>
      <dgm:t>
        <a:bodyPr/>
        <a:lstStyle/>
        <a:p>
          <a:r>
            <a:rPr lang="en-US" dirty="0" smtClean="0"/>
            <a:t>Loss of Values</a:t>
          </a:r>
          <a:endParaRPr lang="en-US" dirty="0"/>
        </a:p>
      </dgm:t>
    </dgm:pt>
    <dgm:pt modelId="{67D93211-7E00-47D9-8DCF-39FD458DD34A}" type="parTrans" cxnId="{6990C736-E887-48D0-AFE5-B99CA16A7B04}">
      <dgm:prSet/>
      <dgm:spPr/>
      <dgm:t>
        <a:bodyPr/>
        <a:lstStyle/>
        <a:p>
          <a:endParaRPr lang="en-US"/>
        </a:p>
      </dgm:t>
    </dgm:pt>
    <dgm:pt modelId="{1B2FD1D0-EFD3-48B7-9605-0BA3DC53AEDA}" type="sibTrans" cxnId="{6990C736-E887-48D0-AFE5-B99CA16A7B04}">
      <dgm:prSet/>
      <dgm:spPr/>
      <dgm:t>
        <a:bodyPr/>
        <a:lstStyle/>
        <a:p>
          <a:endParaRPr lang="en-US"/>
        </a:p>
      </dgm:t>
    </dgm:pt>
    <dgm:pt modelId="{2F9451B6-7BE1-4AAF-B92B-7428BC1EDE87}">
      <dgm:prSet phldrT="[Text]"/>
      <dgm:spPr/>
      <dgm:t>
        <a:bodyPr/>
        <a:lstStyle/>
        <a:p>
          <a:r>
            <a:rPr lang="en-US" dirty="0" smtClean="0"/>
            <a:t>World Unsafe</a:t>
          </a:r>
          <a:endParaRPr lang="en-US" dirty="0"/>
        </a:p>
      </dgm:t>
    </dgm:pt>
    <dgm:pt modelId="{EC77864F-9D27-44D7-8A56-C0A3701A7D33}" type="parTrans" cxnId="{DF6D861E-0206-463B-BD2F-567DFA3F1340}">
      <dgm:prSet/>
      <dgm:spPr/>
      <dgm:t>
        <a:bodyPr/>
        <a:lstStyle/>
        <a:p>
          <a:endParaRPr lang="en-US"/>
        </a:p>
      </dgm:t>
    </dgm:pt>
    <dgm:pt modelId="{08088018-8B60-4A0F-9221-D857BC50E513}" type="sibTrans" cxnId="{DF6D861E-0206-463B-BD2F-567DFA3F1340}">
      <dgm:prSet/>
      <dgm:spPr/>
      <dgm:t>
        <a:bodyPr/>
        <a:lstStyle/>
        <a:p>
          <a:endParaRPr lang="en-US"/>
        </a:p>
      </dgm:t>
    </dgm:pt>
    <dgm:pt modelId="{ED77ECC0-3D25-417A-8B51-2411223337C4}">
      <dgm:prSet phldrT="[Text]"/>
      <dgm:spPr/>
      <dgm:t>
        <a:bodyPr/>
        <a:lstStyle/>
        <a:p>
          <a:r>
            <a:rPr lang="en-US" dirty="0" smtClean="0"/>
            <a:t>Future (-)</a:t>
          </a:r>
          <a:endParaRPr lang="en-US" dirty="0"/>
        </a:p>
      </dgm:t>
    </dgm:pt>
    <dgm:pt modelId="{616595B8-7B3C-46FB-9AF7-E0DF504A5093}" type="parTrans" cxnId="{D2302616-7410-41A5-BE0D-0DCC93CD6EC5}">
      <dgm:prSet/>
      <dgm:spPr/>
      <dgm:t>
        <a:bodyPr/>
        <a:lstStyle/>
        <a:p>
          <a:endParaRPr lang="en-US"/>
        </a:p>
      </dgm:t>
    </dgm:pt>
    <dgm:pt modelId="{1DEDDF6A-7D04-4704-B62F-6F42BB4F5864}" type="sibTrans" cxnId="{D2302616-7410-41A5-BE0D-0DCC93CD6EC5}">
      <dgm:prSet/>
      <dgm:spPr/>
      <dgm:t>
        <a:bodyPr/>
        <a:lstStyle/>
        <a:p>
          <a:endParaRPr lang="en-US"/>
        </a:p>
      </dgm:t>
    </dgm:pt>
    <dgm:pt modelId="{27698B9D-31E2-4265-9F40-CA4824C89B18}" type="pres">
      <dgm:prSet presAssocID="{76D72A15-8692-4CF8-A496-D2EA0685D8DE}" presName="cycleMatrixDiagram" presStyleCnt="0">
        <dgm:presLayoutVars>
          <dgm:chMax val="1"/>
          <dgm:dir/>
          <dgm:animLvl val="lvl"/>
          <dgm:resizeHandles val="exact"/>
        </dgm:presLayoutVars>
      </dgm:prSet>
      <dgm:spPr/>
      <dgm:t>
        <a:bodyPr/>
        <a:lstStyle/>
        <a:p>
          <a:endParaRPr lang="en-US"/>
        </a:p>
      </dgm:t>
    </dgm:pt>
    <dgm:pt modelId="{57D5203F-4E51-46DC-A2B8-89E7B7CF4010}" type="pres">
      <dgm:prSet presAssocID="{76D72A15-8692-4CF8-A496-D2EA0685D8DE}" presName="children" presStyleCnt="0"/>
      <dgm:spPr/>
    </dgm:pt>
    <dgm:pt modelId="{8A140233-C8E2-46CE-906C-59BE7AFBBA82}" type="pres">
      <dgm:prSet presAssocID="{76D72A15-8692-4CF8-A496-D2EA0685D8DE}" presName="child1group" presStyleCnt="0"/>
      <dgm:spPr/>
    </dgm:pt>
    <dgm:pt modelId="{24223728-EEFD-4DCB-89CC-1260FDE32102}" type="pres">
      <dgm:prSet presAssocID="{76D72A15-8692-4CF8-A496-D2EA0685D8DE}" presName="child1" presStyleLbl="bgAcc1" presStyleIdx="0" presStyleCnt="4"/>
      <dgm:spPr/>
      <dgm:t>
        <a:bodyPr/>
        <a:lstStyle/>
        <a:p>
          <a:endParaRPr lang="en-US"/>
        </a:p>
      </dgm:t>
    </dgm:pt>
    <dgm:pt modelId="{40CF7C78-3798-40D0-97D4-A4C127676E74}" type="pres">
      <dgm:prSet presAssocID="{76D72A15-8692-4CF8-A496-D2EA0685D8DE}" presName="child1Text" presStyleLbl="bgAcc1" presStyleIdx="0" presStyleCnt="4">
        <dgm:presLayoutVars>
          <dgm:bulletEnabled val="1"/>
        </dgm:presLayoutVars>
      </dgm:prSet>
      <dgm:spPr/>
      <dgm:t>
        <a:bodyPr/>
        <a:lstStyle/>
        <a:p>
          <a:endParaRPr lang="en-US"/>
        </a:p>
      </dgm:t>
    </dgm:pt>
    <dgm:pt modelId="{F28DBC51-C5AF-4160-9910-0D2E26AFE9EC}" type="pres">
      <dgm:prSet presAssocID="{76D72A15-8692-4CF8-A496-D2EA0685D8DE}" presName="child2group" presStyleCnt="0"/>
      <dgm:spPr/>
    </dgm:pt>
    <dgm:pt modelId="{A863DEF8-B4BD-4CBC-A9CE-085C188143FC}" type="pres">
      <dgm:prSet presAssocID="{76D72A15-8692-4CF8-A496-D2EA0685D8DE}" presName="child2" presStyleLbl="bgAcc1" presStyleIdx="1" presStyleCnt="4"/>
      <dgm:spPr/>
      <dgm:t>
        <a:bodyPr/>
        <a:lstStyle/>
        <a:p>
          <a:endParaRPr lang="en-US"/>
        </a:p>
      </dgm:t>
    </dgm:pt>
    <dgm:pt modelId="{2026955B-3985-474F-9CC8-9A3CF4FCA5D1}" type="pres">
      <dgm:prSet presAssocID="{76D72A15-8692-4CF8-A496-D2EA0685D8DE}" presName="child2Text" presStyleLbl="bgAcc1" presStyleIdx="1" presStyleCnt="4">
        <dgm:presLayoutVars>
          <dgm:bulletEnabled val="1"/>
        </dgm:presLayoutVars>
      </dgm:prSet>
      <dgm:spPr/>
      <dgm:t>
        <a:bodyPr/>
        <a:lstStyle/>
        <a:p>
          <a:endParaRPr lang="en-US"/>
        </a:p>
      </dgm:t>
    </dgm:pt>
    <dgm:pt modelId="{E22103CA-BD44-4CEE-8BC3-305A82DE7A33}" type="pres">
      <dgm:prSet presAssocID="{76D72A15-8692-4CF8-A496-D2EA0685D8DE}" presName="child3group" presStyleCnt="0"/>
      <dgm:spPr/>
    </dgm:pt>
    <dgm:pt modelId="{13C6199E-0C3C-4BC1-AAF1-130305229305}" type="pres">
      <dgm:prSet presAssocID="{76D72A15-8692-4CF8-A496-D2EA0685D8DE}" presName="child3" presStyleLbl="bgAcc1" presStyleIdx="2" presStyleCnt="4"/>
      <dgm:spPr/>
      <dgm:t>
        <a:bodyPr/>
        <a:lstStyle/>
        <a:p>
          <a:endParaRPr lang="en-US"/>
        </a:p>
      </dgm:t>
    </dgm:pt>
    <dgm:pt modelId="{F219D45D-79FF-490D-8CCB-6AD758703474}" type="pres">
      <dgm:prSet presAssocID="{76D72A15-8692-4CF8-A496-D2EA0685D8DE}" presName="child3Text" presStyleLbl="bgAcc1" presStyleIdx="2" presStyleCnt="4">
        <dgm:presLayoutVars>
          <dgm:bulletEnabled val="1"/>
        </dgm:presLayoutVars>
      </dgm:prSet>
      <dgm:spPr/>
      <dgm:t>
        <a:bodyPr/>
        <a:lstStyle/>
        <a:p>
          <a:endParaRPr lang="en-US"/>
        </a:p>
      </dgm:t>
    </dgm:pt>
    <dgm:pt modelId="{7DDB3CDC-6CA9-43E0-A748-05EE9F8C4543}" type="pres">
      <dgm:prSet presAssocID="{76D72A15-8692-4CF8-A496-D2EA0685D8DE}" presName="child4group" presStyleCnt="0"/>
      <dgm:spPr/>
    </dgm:pt>
    <dgm:pt modelId="{41991DA4-F019-4D29-AFE4-85CEAB0EEA53}" type="pres">
      <dgm:prSet presAssocID="{76D72A15-8692-4CF8-A496-D2EA0685D8DE}" presName="child4" presStyleLbl="bgAcc1" presStyleIdx="3" presStyleCnt="4"/>
      <dgm:spPr/>
      <dgm:t>
        <a:bodyPr/>
        <a:lstStyle/>
        <a:p>
          <a:endParaRPr lang="en-US"/>
        </a:p>
      </dgm:t>
    </dgm:pt>
    <dgm:pt modelId="{9BE56478-5C7B-4A5B-8237-19E06EFE0D14}" type="pres">
      <dgm:prSet presAssocID="{76D72A15-8692-4CF8-A496-D2EA0685D8DE}" presName="child4Text" presStyleLbl="bgAcc1" presStyleIdx="3" presStyleCnt="4">
        <dgm:presLayoutVars>
          <dgm:bulletEnabled val="1"/>
        </dgm:presLayoutVars>
      </dgm:prSet>
      <dgm:spPr/>
      <dgm:t>
        <a:bodyPr/>
        <a:lstStyle/>
        <a:p>
          <a:endParaRPr lang="en-US"/>
        </a:p>
      </dgm:t>
    </dgm:pt>
    <dgm:pt modelId="{5EF5F875-FE0E-407D-B5E5-DC569E3E62D9}" type="pres">
      <dgm:prSet presAssocID="{76D72A15-8692-4CF8-A496-D2EA0685D8DE}" presName="childPlaceholder" presStyleCnt="0"/>
      <dgm:spPr/>
    </dgm:pt>
    <dgm:pt modelId="{72344A76-AF5E-4EF4-8FD3-59729A6F08F5}" type="pres">
      <dgm:prSet presAssocID="{76D72A15-8692-4CF8-A496-D2EA0685D8DE}" presName="circle" presStyleCnt="0"/>
      <dgm:spPr/>
    </dgm:pt>
    <dgm:pt modelId="{8279217D-390E-46DB-814F-B7CC6EE4612D}" type="pres">
      <dgm:prSet presAssocID="{76D72A15-8692-4CF8-A496-D2EA0685D8DE}" presName="quadrant1" presStyleLbl="node1" presStyleIdx="0" presStyleCnt="4">
        <dgm:presLayoutVars>
          <dgm:chMax val="1"/>
          <dgm:bulletEnabled val="1"/>
        </dgm:presLayoutVars>
      </dgm:prSet>
      <dgm:spPr/>
      <dgm:t>
        <a:bodyPr/>
        <a:lstStyle/>
        <a:p>
          <a:endParaRPr lang="en-US"/>
        </a:p>
      </dgm:t>
    </dgm:pt>
    <dgm:pt modelId="{C49F7E6D-384D-41FD-AA6B-570777561F83}" type="pres">
      <dgm:prSet presAssocID="{76D72A15-8692-4CF8-A496-D2EA0685D8DE}" presName="quadrant2" presStyleLbl="node1" presStyleIdx="1" presStyleCnt="4">
        <dgm:presLayoutVars>
          <dgm:chMax val="1"/>
          <dgm:bulletEnabled val="1"/>
        </dgm:presLayoutVars>
      </dgm:prSet>
      <dgm:spPr/>
      <dgm:t>
        <a:bodyPr/>
        <a:lstStyle/>
        <a:p>
          <a:endParaRPr lang="en-US"/>
        </a:p>
      </dgm:t>
    </dgm:pt>
    <dgm:pt modelId="{6CDB6098-226C-4057-93E3-C0167316899E}" type="pres">
      <dgm:prSet presAssocID="{76D72A15-8692-4CF8-A496-D2EA0685D8DE}" presName="quadrant3" presStyleLbl="node1" presStyleIdx="2" presStyleCnt="4">
        <dgm:presLayoutVars>
          <dgm:chMax val="1"/>
          <dgm:bulletEnabled val="1"/>
        </dgm:presLayoutVars>
      </dgm:prSet>
      <dgm:spPr/>
      <dgm:t>
        <a:bodyPr/>
        <a:lstStyle/>
        <a:p>
          <a:endParaRPr lang="en-US"/>
        </a:p>
      </dgm:t>
    </dgm:pt>
    <dgm:pt modelId="{0A9DC29E-9188-4D9D-A56A-E47D84602609}" type="pres">
      <dgm:prSet presAssocID="{76D72A15-8692-4CF8-A496-D2EA0685D8DE}" presName="quadrant4" presStyleLbl="node1" presStyleIdx="3" presStyleCnt="4">
        <dgm:presLayoutVars>
          <dgm:chMax val="1"/>
          <dgm:bulletEnabled val="1"/>
        </dgm:presLayoutVars>
      </dgm:prSet>
      <dgm:spPr/>
      <dgm:t>
        <a:bodyPr/>
        <a:lstStyle/>
        <a:p>
          <a:endParaRPr lang="en-US"/>
        </a:p>
      </dgm:t>
    </dgm:pt>
    <dgm:pt modelId="{107C8F97-5DCA-4DA3-BB0F-F8128B0E8B7B}" type="pres">
      <dgm:prSet presAssocID="{76D72A15-8692-4CF8-A496-D2EA0685D8DE}" presName="quadrantPlaceholder" presStyleCnt="0"/>
      <dgm:spPr/>
    </dgm:pt>
    <dgm:pt modelId="{29EBB41F-0985-4869-B394-53358406E30C}" type="pres">
      <dgm:prSet presAssocID="{76D72A15-8692-4CF8-A496-D2EA0685D8DE}" presName="center1" presStyleLbl="fgShp" presStyleIdx="0" presStyleCnt="2"/>
      <dgm:spPr/>
    </dgm:pt>
    <dgm:pt modelId="{29C3A8C8-C81F-495D-AF95-6B041F33E332}" type="pres">
      <dgm:prSet presAssocID="{76D72A15-8692-4CF8-A496-D2EA0685D8DE}" presName="center2" presStyleLbl="fgShp" presStyleIdx="1" presStyleCnt="2"/>
      <dgm:spPr/>
    </dgm:pt>
  </dgm:ptLst>
  <dgm:cxnLst>
    <dgm:cxn modelId="{955DAE84-8760-43E6-A8D3-55640BA65A52}" type="presOf" srcId="{1D991966-A965-4845-B8B5-5AC5F765E9B9}" destId="{F219D45D-79FF-490D-8CCB-6AD758703474}" srcOrd="1" destOrd="2" presId="urn:microsoft.com/office/officeart/2005/8/layout/cycle4"/>
    <dgm:cxn modelId="{14969D89-56FF-440B-B7C0-AA2E13668A75}" srcId="{01FEF3E1-2422-498E-98D6-4DC22C711FA2}" destId="{9ACA9EE9-5396-4447-B154-4B93061BE5B1}" srcOrd="1" destOrd="0" parTransId="{0654487B-5F8B-44AD-9FF5-E4A5D38EADF3}" sibTransId="{E94FC015-7EE4-4EA0-AF9E-EFA45B5B9FD9}"/>
    <dgm:cxn modelId="{6B0721B5-A0A9-4144-96AA-F0D123EB7853}" type="presOf" srcId="{ED77ECC0-3D25-417A-8B51-2411223337C4}" destId="{40CF7C78-3798-40D0-97D4-A4C127676E74}" srcOrd="1" destOrd="3" presId="urn:microsoft.com/office/officeart/2005/8/layout/cycle4"/>
    <dgm:cxn modelId="{3544C7E2-25BB-4638-8D54-5C6CC19643C4}" type="presOf" srcId="{148860AD-E308-4643-9A4E-13A5934E9EB4}" destId="{9BE56478-5C7B-4A5B-8237-19E06EFE0D14}" srcOrd="1" destOrd="0" presId="urn:microsoft.com/office/officeart/2005/8/layout/cycle4"/>
    <dgm:cxn modelId="{7298D5B8-3BBD-4EDD-B6D3-6A2CF0FDF3C0}" type="presOf" srcId="{0CA12E03-0F79-40A6-A810-2478E56200E4}" destId="{41991DA4-F019-4D29-AFE4-85CEAB0EEA53}" srcOrd="0" destOrd="3" presId="urn:microsoft.com/office/officeart/2005/8/layout/cycle4"/>
    <dgm:cxn modelId="{F7FD2B49-76EE-4C3C-B43B-DF873E6495D6}" srcId="{7453CDA5-E02A-4ACA-B967-4581D3D36BC4}" destId="{FE974549-DD46-44AB-A19C-80978226CF6E}" srcOrd="0" destOrd="0" parTransId="{1D5B648B-4569-4254-8AB8-64A73235180B}" sibTransId="{8897F65E-3016-4B39-A924-732E5FBA6151}"/>
    <dgm:cxn modelId="{AFB5AFA0-BF70-4B5D-8125-40266BD27D1A}" srcId="{01FEF3E1-2422-498E-98D6-4DC22C711FA2}" destId="{C25CA057-B189-4C28-BD9E-E2DE0556BD27}" srcOrd="2" destOrd="0" parTransId="{B01E058A-CF0B-4C32-8901-184CB876EECD}" sibTransId="{04E70FA4-DFF5-4E04-B638-844DAD6A039C}"/>
    <dgm:cxn modelId="{21799587-651E-4302-8C7B-11A1EC3F65B0}" srcId="{8E9C32C1-6230-437D-9615-635D5F063C17}" destId="{148860AD-E308-4643-9A4E-13A5934E9EB4}" srcOrd="0" destOrd="0" parTransId="{8D8D6AA8-C5AC-40B8-B546-5756C6C2A68A}" sibTransId="{ECFA087E-08FB-4F3C-89F7-4B0B70458AFF}"/>
    <dgm:cxn modelId="{5969DEFF-4A59-485B-A3DE-3CA905B2CAF2}" srcId="{7453CDA5-E02A-4ACA-B967-4581D3D36BC4}" destId="{939CC9AA-EE3E-454B-A2D9-B292E09AC1AA}" srcOrd="3" destOrd="0" parTransId="{149802F7-58D2-4734-ADDA-9CF195CD1949}" sibTransId="{115C9E62-ABF0-415E-ABAB-FBB66B6A6F30}"/>
    <dgm:cxn modelId="{5CD2C34E-EFA2-47BC-90AF-331F126768BB}" type="presOf" srcId="{01FEF3E1-2422-498E-98D6-4DC22C711FA2}" destId="{C49F7E6D-384D-41FD-AA6B-570777561F83}" srcOrd="0" destOrd="0" presId="urn:microsoft.com/office/officeart/2005/8/layout/cycle4"/>
    <dgm:cxn modelId="{76BB1E69-BFE1-40BA-A585-3983F434599E}" type="presOf" srcId="{148860AD-E308-4643-9A4E-13A5934E9EB4}" destId="{41991DA4-F019-4D29-AFE4-85CEAB0EEA53}" srcOrd="0" destOrd="0" presId="urn:microsoft.com/office/officeart/2005/8/layout/cycle4"/>
    <dgm:cxn modelId="{84C23B9B-0710-461A-8E44-CE2B3BABC53A}" type="presOf" srcId="{8602C384-7A4C-4C94-9593-78ED2B6A631C}" destId="{24223728-EEFD-4DCB-89CC-1260FDE32102}" srcOrd="0" destOrd="1" presId="urn:microsoft.com/office/officeart/2005/8/layout/cycle4"/>
    <dgm:cxn modelId="{01D82661-54D0-4C1F-92CA-9E50464D955B}" type="presOf" srcId="{5383189C-8FDD-4EB9-87D3-7123FAFC2AA1}" destId="{9BE56478-5C7B-4A5B-8237-19E06EFE0D14}" srcOrd="1" destOrd="2" presId="urn:microsoft.com/office/officeart/2005/8/layout/cycle4"/>
    <dgm:cxn modelId="{928F19C8-877E-4F1E-A212-35CEA75D689B}" srcId="{76D72A15-8692-4CF8-A496-D2EA0685D8DE}" destId="{7453CDA5-E02A-4ACA-B967-4581D3D36BC4}" srcOrd="2" destOrd="0" parTransId="{5CDA1F72-6E9B-48B0-BCE4-D7343789EC28}" sibTransId="{87F1DE1A-520C-41A5-9A9E-F1C5F03C1255}"/>
    <dgm:cxn modelId="{5EC757B6-1469-4398-BCB7-66011DED5163}" type="presOf" srcId="{C25CA057-B189-4C28-BD9E-E2DE0556BD27}" destId="{A863DEF8-B4BD-4CBC-A9CE-085C188143FC}" srcOrd="0" destOrd="2" presId="urn:microsoft.com/office/officeart/2005/8/layout/cycle4"/>
    <dgm:cxn modelId="{12104BAE-07A4-4082-8FBD-3E4F4728123E}" type="presOf" srcId="{35E7286F-00B9-4EC1-9BB7-C3B19D83307D}" destId="{24223728-EEFD-4DCB-89CC-1260FDE32102}" srcOrd="0" destOrd="0" presId="urn:microsoft.com/office/officeart/2005/8/layout/cycle4"/>
    <dgm:cxn modelId="{3AB0B848-5C20-4A14-9950-B7CFC812FE90}" type="presOf" srcId="{A0700B91-A3E9-42FD-9181-2521A387DACD}" destId="{2026955B-3985-474F-9CC8-9A3CF4FCA5D1}" srcOrd="1" destOrd="0" presId="urn:microsoft.com/office/officeart/2005/8/layout/cycle4"/>
    <dgm:cxn modelId="{D29389BB-8C4A-43C7-A440-6A9211C08BCD}" type="presOf" srcId="{939CC9AA-EE3E-454B-A2D9-B292E09AC1AA}" destId="{13C6199E-0C3C-4BC1-AAF1-130305229305}" srcOrd="0" destOrd="3" presId="urn:microsoft.com/office/officeart/2005/8/layout/cycle4"/>
    <dgm:cxn modelId="{A686902D-353F-473D-A743-52B72BAF3B3D}" srcId="{B68BEAE4-3570-4F1D-8C48-5CC137D02B4F}" destId="{35E7286F-00B9-4EC1-9BB7-C3B19D83307D}" srcOrd="0" destOrd="0" parTransId="{6BA86E52-EC81-439E-9370-219EE59D0B86}" sibTransId="{B189B0AF-DED2-4A0D-9F31-3D6DF0A6B646}"/>
    <dgm:cxn modelId="{F657EA09-9281-4E39-8639-11960FDD4492}" srcId="{01FEF3E1-2422-498E-98D6-4DC22C711FA2}" destId="{F2EABD7F-A15F-418C-B9BE-7026A5C144D8}" srcOrd="3" destOrd="0" parTransId="{7810A3FD-0516-454D-A221-33E72F3A753D}" sibTransId="{0D9461CA-674D-4397-8877-5AAE91C4BF23}"/>
    <dgm:cxn modelId="{CB291E80-3569-4D33-8372-5ACC413928A6}" type="presOf" srcId="{6D8548A9-1862-483B-89AE-4B231CEB2FB4}" destId="{13C6199E-0C3C-4BC1-AAF1-130305229305}" srcOrd="0" destOrd="1" presId="urn:microsoft.com/office/officeart/2005/8/layout/cycle4"/>
    <dgm:cxn modelId="{8B293BE5-B530-49AE-A5A0-F310D26C5A19}" type="presOf" srcId="{8E9C32C1-6230-437D-9615-635D5F063C17}" destId="{0A9DC29E-9188-4D9D-A56A-E47D84602609}" srcOrd="0" destOrd="0" presId="urn:microsoft.com/office/officeart/2005/8/layout/cycle4"/>
    <dgm:cxn modelId="{9D439983-BB15-4861-8069-D48CFDFB7D90}" type="presOf" srcId="{76D72A15-8692-4CF8-A496-D2EA0685D8DE}" destId="{27698B9D-31E2-4265-9F40-CA4824C89B18}" srcOrd="0" destOrd="0" presId="urn:microsoft.com/office/officeart/2005/8/layout/cycle4"/>
    <dgm:cxn modelId="{5D5C3D3A-9C10-436B-B40A-E6373D378B74}" srcId="{8E9C32C1-6230-437D-9615-635D5F063C17}" destId="{5383189C-8FDD-4EB9-87D3-7123FAFC2AA1}" srcOrd="2" destOrd="0" parTransId="{0A525C10-355B-457D-B8F0-E8E748CF50E6}" sibTransId="{E0973ED1-3DC1-45A6-B809-A374E3549A6C}"/>
    <dgm:cxn modelId="{3147F7C6-6814-47B2-B836-1E48F59DA438}" type="presOf" srcId="{F2EABD7F-A15F-418C-B9BE-7026A5C144D8}" destId="{2026955B-3985-474F-9CC8-9A3CF4FCA5D1}" srcOrd="1" destOrd="3" presId="urn:microsoft.com/office/officeart/2005/8/layout/cycle4"/>
    <dgm:cxn modelId="{402CD1B9-6096-48F0-8B4D-E228D918D2FA}" srcId="{7453CDA5-E02A-4ACA-B967-4581D3D36BC4}" destId="{1D991966-A965-4845-B8B5-5AC5F765E9B9}" srcOrd="2" destOrd="0" parTransId="{A7E0B93C-4832-4B62-AFC0-A1DE3258993D}" sibTransId="{CB9C2EE5-EC38-4F92-80C2-A988DA82198F}"/>
    <dgm:cxn modelId="{ED7DB442-593B-4A07-8366-11CB74016DCF}" type="presOf" srcId="{8602C384-7A4C-4C94-9593-78ED2B6A631C}" destId="{40CF7C78-3798-40D0-97D4-A4C127676E74}" srcOrd="1" destOrd="1" presId="urn:microsoft.com/office/officeart/2005/8/layout/cycle4"/>
    <dgm:cxn modelId="{693D972A-9F13-411E-9690-106931AFBFFC}" srcId="{76D72A15-8692-4CF8-A496-D2EA0685D8DE}" destId="{8E9C32C1-6230-437D-9615-635D5F063C17}" srcOrd="3" destOrd="0" parTransId="{0DB96EC0-D2B2-480C-A351-49DE48CBDE7D}" sibTransId="{544C21F6-915B-493B-A4B6-3F6C58710381}"/>
    <dgm:cxn modelId="{96702347-1161-4F05-9C72-938251D6E174}" srcId="{8E9C32C1-6230-437D-9615-635D5F063C17}" destId="{0CA12E03-0F79-40A6-A810-2478E56200E4}" srcOrd="3" destOrd="0" parTransId="{7BECF81D-7E23-4E5F-82BD-50BE1A2C2C9C}" sibTransId="{864B6008-F77B-4798-A0E8-8BDAA8C7BD32}"/>
    <dgm:cxn modelId="{DF6D861E-0206-463B-BD2F-567DFA3F1340}" srcId="{B68BEAE4-3570-4F1D-8C48-5CC137D02B4F}" destId="{2F9451B6-7BE1-4AAF-B92B-7428BC1EDE87}" srcOrd="2" destOrd="0" parTransId="{EC77864F-9D27-44D7-8A56-C0A3701A7D33}" sibTransId="{08088018-8B60-4A0F-9221-D857BC50E513}"/>
    <dgm:cxn modelId="{0015EE67-5DF0-4EA7-B2B1-5DF5561C47E2}" type="presOf" srcId="{ED77ECC0-3D25-417A-8B51-2411223337C4}" destId="{24223728-EEFD-4DCB-89CC-1260FDE32102}" srcOrd="0" destOrd="3" presId="urn:microsoft.com/office/officeart/2005/8/layout/cycle4"/>
    <dgm:cxn modelId="{0DFCD0E5-BEDB-403B-8BE5-616BDDA6F6D0}" type="presOf" srcId="{939CC9AA-EE3E-454B-A2D9-B292E09AC1AA}" destId="{F219D45D-79FF-490D-8CCB-6AD758703474}" srcOrd="1" destOrd="3" presId="urn:microsoft.com/office/officeart/2005/8/layout/cycle4"/>
    <dgm:cxn modelId="{731783BE-6520-4CBD-8ECD-EFAC6DA974FD}" type="presOf" srcId="{47966EEF-9B71-44E8-AE38-469C537F3EFB}" destId="{9BE56478-5C7B-4A5B-8237-19E06EFE0D14}" srcOrd="1" destOrd="1" presId="urn:microsoft.com/office/officeart/2005/8/layout/cycle4"/>
    <dgm:cxn modelId="{EA161B7C-E76F-4651-8B43-A7E8E7CAF14F}" type="presOf" srcId="{35E7286F-00B9-4EC1-9BB7-C3B19D83307D}" destId="{40CF7C78-3798-40D0-97D4-A4C127676E74}" srcOrd="1" destOrd="0" presId="urn:microsoft.com/office/officeart/2005/8/layout/cycle4"/>
    <dgm:cxn modelId="{298FCF73-5016-49EC-804E-B12015FDC7AB}" srcId="{76D72A15-8692-4CF8-A496-D2EA0685D8DE}" destId="{01FEF3E1-2422-498E-98D6-4DC22C711FA2}" srcOrd="1" destOrd="0" parTransId="{056CC799-8F84-4C65-BF4D-2A01196EC637}" sibTransId="{CA905A86-9917-4FAD-9C67-1BD07A85A243}"/>
    <dgm:cxn modelId="{32D9A19D-98DE-4F3F-98BF-90FBB0D719E4}" srcId="{76D72A15-8692-4CF8-A496-D2EA0685D8DE}" destId="{B68BEAE4-3570-4F1D-8C48-5CC137D02B4F}" srcOrd="0" destOrd="0" parTransId="{0B165BD1-0CB1-4ABF-8B15-0F4F9810AFB7}" sibTransId="{F6F04C23-FE3F-43B9-80BE-0624E217681E}"/>
    <dgm:cxn modelId="{8F70CC28-2BFA-415F-96E2-F8D8BA01FD47}" type="presOf" srcId="{7453CDA5-E02A-4ACA-B967-4581D3D36BC4}" destId="{6CDB6098-226C-4057-93E3-C0167316899E}" srcOrd="0" destOrd="0" presId="urn:microsoft.com/office/officeart/2005/8/layout/cycle4"/>
    <dgm:cxn modelId="{BF0BEE94-22BC-4AA8-8170-DFCF94D97CA4}" srcId="{8E9C32C1-6230-437D-9615-635D5F063C17}" destId="{47966EEF-9B71-44E8-AE38-469C537F3EFB}" srcOrd="1" destOrd="0" parTransId="{122B8373-A415-4134-A912-DDEA09C4E7E7}" sibTransId="{DEEF8ABC-6320-4C14-9FD4-D13F4D8AFD83}"/>
    <dgm:cxn modelId="{66A9E690-BECC-4050-8ECB-5CD81523F139}" type="presOf" srcId="{5383189C-8FDD-4EB9-87D3-7123FAFC2AA1}" destId="{41991DA4-F019-4D29-AFE4-85CEAB0EEA53}" srcOrd="0" destOrd="2" presId="urn:microsoft.com/office/officeart/2005/8/layout/cycle4"/>
    <dgm:cxn modelId="{5B967ED1-018C-4B9D-9E64-0B578A957969}" type="presOf" srcId="{B68BEAE4-3570-4F1D-8C48-5CC137D02B4F}" destId="{8279217D-390E-46DB-814F-B7CC6EE4612D}" srcOrd="0" destOrd="0" presId="urn:microsoft.com/office/officeart/2005/8/layout/cycle4"/>
    <dgm:cxn modelId="{8F027645-7D0A-44AB-B01F-B3C2D3027844}" type="presOf" srcId="{47966EEF-9B71-44E8-AE38-469C537F3EFB}" destId="{41991DA4-F019-4D29-AFE4-85CEAB0EEA53}" srcOrd="0" destOrd="1" presId="urn:microsoft.com/office/officeart/2005/8/layout/cycle4"/>
    <dgm:cxn modelId="{B0413855-2830-4FC9-B4AB-4D94D09DFFF1}" srcId="{7453CDA5-E02A-4ACA-B967-4581D3D36BC4}" destId="{6D8548A9-1862-483B-89AE-4B231CEB2FB4}" srcOrd="1" destOrd="0" parTransId="{E4E0A827-C823-43C7-ACD7-2C529878B0C3}" sibTransId="{3F2737CB-6AC9-4A85-9EB7-424E8409F930}"/>
    <dgm:cxn modelId="{0CE975B2-E161-4AD5-A091-F1321A285EC8}" type="presOf" srcId="{F2EABD7F-A15F-418C-B9BE-7026A5C144D8}" destId="{A863DEF8-B4BD-4CBC-A9CE-085C188143FC}" srcOrd="0" destOrd="3" presId="urn:microsoft.com/office/officeart/2005/8/layout/cycle4"/>
    <dgm:cxn modelId="{6990C736-E887-48D0-AFE5-B99CA16A7B04}" srcId="{B68BEAE4-3570-4F1D-8C48-5CC137D02B4F}" destId="{8602C384-7A4C-4C94-9593-78ED2B6A631C}" srcOrd="1" destOrd="0" parTransId="{67D93211-7E00-47D9-8DCF-39FD458DD34A}" sibTransId="{1B2FD1D0-EFD3-48B7-9605-0BA3DC53AEDA}"/>
    <dgm:cxn modelId="{35754F0F-0265-40C0-A7A7-7EECAA21332F}" type="presOf" srcId="{9ACA9EE9-5396-4447-B154-4B93061BE5B1}" destId="{2026955B-3985-474F-9CC8-9A3CF4FCA5D1}" srcOrd="1" destOrd="1" presId="urn:microsoft.com/office/officeart/2005/8/layout/cycle4"/>
    <dgm:cxn modelId="{D2302616-7410-41A5-BE0D-0DCC93CD6EC5}" srcId="{B68BEAE4-3570-4F1D-8C48-5CC137D02B4F}" destId="{ED77ECC0-3D25-417A-8B51-2411223337C4}" srcOrd="3" destOrd="0" parTransId="{616595B8-7B3C-46FB-9AF7-E0DF504A5093}" sibTransId="{1DEDDF6A-7D04-4704-B62F-6F42BB4F5864}"/>
    <dgm:cxn modelId="{330B5E40-4422-4DC9-8DC4-9EBC21387B38}" type="presOf" srcId="{FE974549-DD46-44AB-A19C-80978226CF6E}" destId="{F219D45D-79FF-490D-8CCB-6AD758703474}" srcOrd="1" destOrd="0" presId="urn:microsoft.com/office/officeart/2005/8/layout/cycle4"/>
    <dgm:cxn modelId="{E99D747D-9606-4E94-A83C-98BE3DFBE268}" srcId="{01FEF3E1-2422-498E-98D6-4DC22C711FA2}" destId="{A0700B91-A3E9-42FD-9181-2521A387DACD}" srcOrd="0" destOrd="0" parTransId="{FD590AC8-72C4-425B-BC9C-D374D487F39F}" sibTransId="{6B23AA66-1680-4B8F-B25C-8D3A7BFF7D66}"/>
    <dgm:cxn modelId="{798E42E6-881B-48F3-A4BB-C595FF5E79BD}" type="presOf" srcId="{A0700B91-A3E9-42FD-9181-2521A387DACD}" destId="{A863DEF8-B4BD-4CBC-A9CE-085C188143FC}" srcOrd="0" destOrd="0" presId="urn:microsoft.com/office/officeart/2005/8/layout/cycle4"/>
    <dgm:cxn modelId="{9C28B151-6F46-4B92-B513-47D6B8EA704D}" type="presOf" srcId="{2F9451B6-7BE1-4AAF-B92B-7428BC1EDE87}" destId="{40CF7C78-3798-40D0-97D4-A4C127676E74}" srcOrd="1" destOrd="2" presId="urn:microsoft.com/office/officeart/2005/8/layout/cycle4"/>
    <dgm:cxn modelId="{FD12D45A-F746-46E6-B9BA-4E393E5C5DDC}" type="presOf" srcId="{C25CA057-B189-4C28-BD9E-E2DE0556BD27}" destId="{2026955B-3985-474F-9CC8-9A3CF4FCA5D1}" srcOrd="1" destOrd="2" presId="urn:microsoft.com/office/officeart/2005/8/layout/cycle4"/>
    <dgm:cxn modelId="{EA2EFAE7-46C2-40DA-B38A-160E4A9F65B0}" type="presOf" srcId="{FE974549-DD46-44AB-A19C-80978226CF6E}" destId="{13C6199E-0C3C-4BC1-AAF1-130305229305}" srcOrd="0" destOrd="0" presId="urn:microsoft.com/office/officeart/2005/8/layout/cycle4"/>
    <dgm:cxn modelId="{29762C9C-4A46-479D-9781-47E4CFC123DE}" type="presOf" srcId="{9ACA9EE9-5396-4447-B154-4B93061BE5B1}" destId="{A863DEF8-B4BD-4CBC-A9CE-085C188143FC}" srcOrd="0" destOrd="1" presId="urn:microsoft.com/office/officeart/2005/8/layout/cycle4"/>
    <dgm:cxn modelId="{176AD310-9606-4283-994F-3E382191D265}" type="presOf" srcId="{2F9451B6-7BE1-4AAF-B92B-7428BC1EDE87}" destId="{24223728-EEFD-4DCB-89CC-1260FDE32102}" srcOrd="0" destOrd="2" presId="urn:microsoft.com/office/officeart/2005/8/layout/cycle4"/>
    <dgm:cxn modelId="{9F801CFD-B47C-4948-90AC-F09BE4A8CCB1}" type="presOf" srcId="{6D8548A9-1862-483B-89AE-4B231CEB2FB4}" destId="{F219D45D-79FF-490D-8CCB-6AD758703474}" srcOrd="1" destOrd="1" presId="urn:microsoft.com/office/officeart/2005/8/layout/cycle4"/>
    <dgm:cxn modelId="{90B2DA48-D91F-413A-82C6-9E70EC14E157}" type="presOf" srcId="{0CA12E03-0F79-40A6-A810-2478E56200E4}" destId="{9BE56478-5C7B-4A5B-8237-19E06EFE0D14}" srcOrd="1" destOrd="3" presId="urn:microsoft.com/office/officeart/2005/8/layout/cycle4"/>
    <dgm:cxn modelId="{962E7E35-BE8C-4D52-818D-628C4B6053DF}" type="presOf" srcId="{1D991966-A965-4845-B8B5-5AC5F765E9B9}" destId="{13C6199E-0C3C-4BC1-AAF1-130305229305}" srcOrd="0" destOrd="2" presId="urn:microsoft.com/office/officeart/2005/8/layout/cycle4"/>
    <dgm:cxn modelId="{3FBD2920-08D3-4CEE-A264-861C5547EDB1}" type="presParOf" srcId="{27698B9D-31E2-4265-9F40-CA4824C89B18}" destId="{57D5203F-4E51-46DC-A2B8-89E7B7CF4010}" srcOrd="0" destOrd="0" presId="urn:microsoft.com/office/officeart/2005/8/layout/cycle4"/>
    <dgm:cxn modelId="{738D0338-9C01-4976-99F7-69B21A3E0BA7}" type="presParOf" srcId="{57D5203F-4E51-46DC-A2B8-89E7B7CF4010}" destId="{8A140233-C8E2-46CE-906C-59BE7AFBBA82}" srcOrd="0" destOrd="0" presId="urn:microsoft.com/office/officeart/2005/8/layout/cycle4"/>
    <dgm:cxn modelId="{92C52A6E-82F9-4CDD-882B-FD32FC34CE67}" type="presParOf" srcId="{8A140233-C8E2-46CE-906C-59BE7AFBBA82}" destId="{24223728-EEFD-4DCB-89CC-1260FDE32102}" srcOrd="0" destOrd="0" presId="urn:microsoft.com/office/officeart/2005/8/layout/cycle4"/>
    <dgm:cxn modelId="{6DA4CD32-2C9B-41D6-BADA-4EF66D2EB890}" type="presParOf" srcId="{8A140233-C8E2-46CE-906C-59BE7AFBBA82}" destId="{40CF7C78-3798-40D0-97D4-A4C127676E74}" srcOrd="1" destOrd="0" presId="urn:microsoft.com/office/officeart/2005/8/layout/cycle4"/>
    <dgm:cxn modelId="{32F52746-AFF5-4757-A44C-55C7D465FE81}" type="presParOf" srcId="{57D5203F-4E51-46DC-A2B8-89E7B7CF4010}" destId="{F28DBC51-C5AF-4160-9910-0D2E26AFE9EC}" srcOrd="1" destOrd="0" presId="urn:microsoft.com/office/officeart/2005/8/layout/cycle4"/>
    <dgm:cxn modelId="{C913EBF6-C23B-4F5C-BF54-D76656CFD200}" type="presParOf" srcId="{F28DBC51-C5AF-4160-9910-0D2E26AFE9EC}" destId="{A863DEF8-B4BD-4CBC-A9CE-085C188143FC}" srcOrd="0" destOrd="0" presId="urn:microsoft.com/office/officeart/2005/8/layout/cycle4"/>
    <dgm:cxn modelId="{F34A164D-8C64-4D85-8C7D-F72248277C17}" type="presParOf" srcId="{F28DBC51-C5AF-4160-9910-0D2E26AFE9EC}" destId="{2026955B-3985-474F-9CC8-9A3CF4FCA5D1}" srcOrd="1" destOrd="0" presId="urn:microsoft.com/office/officeart/2005/8/layout/cycle4"/>
    <dgm:cxn modelId="{1CFD0A4B-3C8A-4F5A-9AB7-6D01E0A780A4}" type="presParOf" srcId="{57D5203F-4E51-46DC-A2B8-89E7B7CF4010}" destId="{E22103CA-BD44-4CEE-8BC3-305A82DE7A33}" srcOrd="2" destOrd="0" presId="urn:microsoft.com/office/officeart/2005/8/layout/cycle4"/>
    <dgm:cxn modelId="{C7FE6C0B-AB32-414F-BA18-3311005C10A5}" type="presParOf" srcId="{E22103CA-BD44-4CEE-8BC3-305A82DE7A33}" destId="{13C6199E-0C3C-4BC1-AAF1-130305229305}" srcOrd="0" destOrd="0" presId="urn:microsoft.com/office/officeart/2005/8/layout/cycle4"/>
    <dgm:cxn modelId="{5AC52FF8-313E-48A9-9272-B2A3B666C4F2}" type="presParOf" srcId="{E22103CA-BD44-4CEE-8BC3-305A82DE7A33}" destId="{F219D45D-79FF-490D-8CCB-6AD758703474}" srcOrd="1" destOrd="0" presId="urn:microsoft.com/office/officeart/2005/8/layout/cycle4"/>
    <dgm:cxn modelId="{0CE1376B-BE15-4626-B11D-BA1B6D15A688}" type="presParOf" srcId="{57D5203F-4E51-46DC-A2B8-89E7B7CF4010}" destId="{7DDB3CDC-6CA9-43E0-A748-05EE9F8C4543}" srcOrd="3" destOrd="0" presId="urn:microsoft.com/office/officeart/2005/8/layout/cycle4"/>
    <dgm:cxn modelId="{A52725CD-8C7F-4522-A863-C79365750F23}" type="presParOf" srcId="{7DDB3CDC-6CA9-43E0-A748-05EE9F8C4543}" destId="{41991DA4-F019-4D29-AFE4-85CEAB0EEA53}" srcOrd="0" destOrd="0" presId="urn:microsoft.com/office/officeart/2005/8/layout/cycle4"/>
    <dgm:cxn modelId="{D4118476-DC15-4734-A4C2-642679C57AB5}" type="presParOf" srcId="{7DDB3CDC-6CA9-43E0-A748-05EE9F8C4543}" destId="{9BE56478-5C7B-4A5B-8237-19E06EFE0D14}" srcOrd="1" destOrd="0" presId="urn:microsoft.com/office/officeart/2005/8/layout/cycle4"/>
    <dgm:cxn modelId="{7E1A9AD1-F3DD-481C-8B0C-9808777EE010}" type="presParOf" srcId="{57D5203F-4E51-46DC-A2B8-89E7B7CF4010}" destId="{5EF5F875-FE0E-407D-B5E5-DC569E3E62D9}" srcOrd="4" destOrd="0" presId="urn:microsoft.com/office/officeart/2005/8/layout/cycle4"/>
    <dgm:cxn modelId="{F8624AEC-CD75-457D-992E-56C698B2A4D8}" type="presParOf" srcId="{27698B9D-31E2-4265-9F40-CA4824C89B18}" destId="{72344A76-AF5E-4EF4-8FD3-59729A6F08F5}" srcOrd="1" destOrd="0" presId="urn:microsoft.com/office/officeart/2005/8/layout/cycle4"/>
    <dgm:cxn modelId="{3C0D1AAC-5E29-4D34-BC55-C6EE0E8B27D3}" type="presParOf" srcId="{72344A76-AF5E-4EF4-8FD3-59729A6F08F5}" destId="{8279217D-390E-46DB-814F-B7CC6EE4612D}" srcOrd="0" destOrd="0" presId="urn:microsoft.com/office/officeart/2005/8/layout/cycle4"/>
    <dgm:cxn modelId="{0464DBA1-199F-48E2-BFCC-A467A6948E12}" type="presParOf" srcId="{72344A76-AF5E-4EF4-8FD3-59729A6F08F5}" destId="{C49F7E6D-384D-41FD-AA6B-570777561F83}" srcOrd="1" destOrd="0" presId="urn:microsoft.com/office/officeart/2005/8/layout/cycle4"/>
    <dgm:cxn modelId="{F026A7BF-4C39-4E80-898F-80A320EABAC3}" type="presParOf" srcId="{72344A76-AF5E-4EF4-8FD3-59729A6F08F5}" destId="{6CDB6098-226C-4057-93E3-C0167316899E}" srcOrd="2" destOrd="0" presId="urn:microsoft.com/office/officeart/2005/8/layout/cycle4"/>
    <dgm:cxn modelId="{07267AF2-D3F4-4556-87AF-CFC068ADE51B}" type="presParOf" srcId="{72344A76-AF5E-4EF4-8FD3-59729A6F08F5}" destId="{0A9DC29E-9188-4D9D-A56A-E47D84602609}" srcOrd="3" destOrd="0" presId="urn:microsoft.com/office/officeart/2005/8/layout/cycle4"/>
    <dgm:cxn modelId="{D3154338-859E-44A9-932C-3E17BE148C9D}" type="presParOf" srcId="{72344A76-AF5E-4EF4-8FD3-59729A6F08F5}" destId="{107C8F97-5DCA-4DA3-BB0F-F8128B0E8B7B}" srcOrd="4" destOrd="0" presId="urn:microsoft.com/office/officeart/2005/8/layout/cycle4"/>
    <dgm:cxn modelId="{C5EFCF7F-1BAC-4BE9-A3F7-B403E062052A}" type="presParOf" srcId="{27698B9D-31E2-4265-9F40-CA4824C89B18}" destId="{29EBB41F-0985-4869-B394-53358406E30C}" srcOrd="2" destOrd="0" presId="urn:microsoft.com/office/officeart/2005/8/layout/cycle4"/>
    <dgm:cxn modelId="{3F6281B0-00E7-4BB4-A371-1EF7E1AC66C3}" type="presParOf" srcId="{27698B9D-31E2-4265-9F40-CA4824C89B18}" destId="{29C3A8C8-C81F-495D-AF95-6B041F33E33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8E144A-2690-4CDA-9D98-7034F9F0010A}"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US"/>
        </a:p>
      </dgm:t>
    </dgm:pt>
    <dgm:pt modelId="{1556676F-E4ED-4802-B9B4-5D2BCBFF6135}">
      <dgm:prSet phldrT="[Text]" custT="1"/>
      <dgm:spPr/>
      <dgm:t>
        <a:bodyPr/>
        <a:lstStyle/>
        <a:p>
          <a:r>
            <a:rPr lang="en-US" sz="2000" dirty="0" smtClean="0"/>
            <a:t>I</a:t>
          </a:r>
          <a:r>
            <a:rPr lang="en-US" sz="2400" dirty="0" smtClean="0"/>
            <a:t>nitial Trauma</a:t>
          </a:r>
          <a:endParaRPr lang="en-US" sz="2400" dirty="0"/>
        </a:p>
      </dgm:t>
    </dgm:pt>
    <dgm:pt modelId="{B3C3F5B9-AF9A-4FEE-B5F7-06557E4136A0}" type="parTrans" cxnId="{17101EE6-5386-4C90-89A0-7C881B6CAD1D}">
      <dgm:prSet/>
      <dgm:spPr/>
      <dgm:t>
        <a:bodyPr/>
        <a:lstStyle/>
        <a:p>
          <a:endParaRPr lang="en-US"/>
        </a:p>
      </dgm:t>
    </dgm:pt>
    <dgm:pt modelId="{27F86A1D-7F7A-471F-B594-D7B1C32953A9}" type="sibTrans" cxnId="{17101EE6-5386-4C90-89A0-7C881B6CAD1D}">
      <dgm:prSet/>
      <dgm:spPr/>
      <dgm:t>
        <a:bodyPr/>
        <a:lstStyle/>
        <a:p>
          <a:endParaRPr lang="en-US"/>
        </a:p>
      </dgm:t>
    </dgm:pt>
    <dgm:pt modelId="{1AD9E337-CEC9-4ACD-81B9-1F637A59EED2}">
      <dgm:prSet phldrT="[Text]"/>
      <dgm:spPr/>
      <dgm:t>
        <a:bodyPr/>
        <a:lstStyle/>
        <a:p>
          <a:r>
            <a:rPr lang="en-US" dirty="0" smtClean="0"/>
            <a:t>PTSD Symptoms</a:t>
          </a:r>
        </a:p>
        <a:p>
          <a:r>
            <a:rPr lang="en-US" dirty="0" smtClean="0"/>
            <a:t>Heightens Trauma Symptoms</a:t>
          </a:r>
          <a:endParaRPr lang="en-US" dirty="0"/>
        </a:p>
      </dgm:t>
    </dgm:pt>
    <dgm:pt modelId="{91B79D37-7C7D-412B-A9ED-E496A682A9EB}" type="parTrans" cxnId="{79E87CA8-415F-4F26-9528-9E3988F09800}">
      <dgm:prSet/>
      <dgm:spPr/>
      <dgm:t>
        <a:bodyPr/>
        <a:lstStyle/>
        <a:p>
          <a:endParaRPr lang="en-US"/>
        </a:p>
      </dgm:t>
    </dgm:pt>
    <dgm:pt modelId="{674D428C-C44B-49F9-A655-7A2E8BB06837}" type="sibTrans" cxnId="{79E87CA8-415F-4F26-9528-9E3988F09800}">
      <dgm:prSet/>
      <dgm:spPr/>
      <dgm:t>
        <a:bodyPr/>
        <a:lstStyle/>
        <a:p>
          <a:endParaRPr lang="en-US"/>
        </a:p>
      </dgm:t>
    </dgm:pt>
    <dgm:pt modelId="{441D1CFD-3E23-4DCB-86A3-6D3076002515}">
      <dgm:prSet phldrT="[Text]"/>
      <dgm:spPr/>
      <dgm:t>
        <a:bodyPr/>
        <a:lstStyle/>
        <a:p>
          <a:r>
            <a:rPr lang="en-US" dirty="0" smtClean="0"/>
            <a:t>Substance Abuse – Leads to Increase Abuse/Trauma</a:t>
          </a:r>
          <a:endParaRPr lang="en-US" dirty="0"/>
        </a:p>
      </dgm:t>
    </dgm:pt>
    <dgm:pt modelId="{7C4F5658-3251-4EC4-837B-A204365A47C4}" type="parTrans" cxnId="{37384DBF-3C3E-4A21-AFA3-479544565A20}">
      <dgm:prSet/>
      <dgm:spPr/>
      <dgm:t>
        <a:bodyPr/>
        <a:lstStyle/>
        <a:p>
          <a:endParaRPr lang="en-US"/>
        </a:p>
      </dgm:t>
    </dgm:pt>
    <dgm:pt modelId="{7676C96F-72DC-49DA-B0E2-9D6D0D9F6BB8}" type="sibTrans" cxnId="{37384DBF-3C3E-4A21-AFA3-479544565A20}">
      <dgm:prSet/>
      <dgm:spPr/>
      <dgm:t>
        <a:bodyPr/>
        <a:lstStyle/>
        <a:p>
          <a:endParaRPr lang="en-US"/>
        </a:p>
      </dgm:t>
    </dgm:pt>
    <dgm:pt modelId="{43854182-BE30-43FA-B0D4-B3464C67510A}">
      <dgm:prSet phldrT="[Text]" custT="1"/>
      <dgm:spPr/>
      <dgm:t>
        <a:bodyPr/>
        <a:lstStyle/>
        <a:p>
          <a:r>
            <a:rPr lang="en-US" sz="2400" dirty="0" smtClean="0"/>
            <a:t>Re-traumatization</a:t>
          </a:r>
          <a:endParaRPr lang="en-US" sz="2400" dirty="0"/>
        </a:p>
      </dgm:t>
    </dgm:pt>
    <dgm:pt modelId="{1136884B-CB1B-49ED-ABE0-A4C6B83E9A0E}" type="parTrans" cxnId="{DA2FCD5E-2BCC-43FE-B6FF-3FCA349904D2}">
      <dgm:prSet/>
      <dgm:spPr/>
      <dgm:t>
        <a:bodyPr/>
        <a:lstStyle/>
        <a:p>
          <a:endParaRPr lang="en-US"/>
        </a:p>
      </dgm:t>
    </dgm:pt>
    <dgm:pt modelId="{0CEB89F9-7A48-4E43-B41E-6A027186C163}" type="sibTrans" cxnId="{DA2FCD5E-2BCC-43FE-B6FF-3FCA349904D2}">
      <dgm:prSet/>
      <dgm:spPr/>
      <dgm:t>
        <a:bodyPr/>
        <a:lstStyle/>
        <a:p>
          <a:endParaRPr lang="en-US"/>
        </a:p>
      </dgm:t>
    </dgm:pt>
    <dgm:pt modelId="{E9AFCA88-A664-4C6D-BA7C-0A6215AAA0E4}" type="pres">
      <dgm:prSet presAssocID="{AD8E144A-2690-4CDA-9D98-7034F9F0010A}" presName="cycle" presStyleCnt="0">
        <dgm:presLayoutVars>
          <dgm:dir/>
          <dgm:resizeHandles val="exact"/>
        </dgm:presLayoutVars>
      </dgm:prSet>
      <dgm:spPr/>
      <dgm:t>
        <a:bodyPr/>
        <a:lstStyle/>
        <a:p>
          <a:endParaRPr lang="en-US"/>
        </a:p>
      </dgm:t>
    </dgm:pt>
    <dgm:pt modelId="{50E5E689-4A23-4F59-AF3A-D763A980B724}" type="pres">
      <dgm:prSet presAssocID="{1556676F-E4ED-4802-B9B4-5D2BCBFF6135}" presName="dummy" presStyleCnt="0"/>
      <dgm:spPr/>
    </dgm:pt>
    <dgm:pt modelId="{DFE7AF08-A396-455D-A6E8-D4BAA58A25F1}" type="pres">
      <dgm:prSet presAssocID="{1556676F-E4ED-4802-B9B4-5D2BCBFF6135}" presName="node" presStyleLbl="revTx" presStyleIdx="0" presStyleCnt="4">
        <dgm:presLayoutVars>
          <dgm:bulletEnabled val="1"/>
        </dgm:presLayoutVars>
      </dgm:prSet>
      <dgm:spPr/>
      <dgm:t>
        <a:bodyPr/>
        <a:lstStyle/>
        <a:p>
          <a:endParaRPr lang="en-US"/>
        </a:p>
      </dgm:t>
    </dgm:pt>
    <dgm:pt modelId="{B6345AE1-614D-42DF-849D-C63CBC16CD33}" type="pres">
      <dgm:prSet presAssocID="{27F86A1D-7F7A-471F-B594-D7B1C32953A9}" presName="sibTrans" presStyleLbl="node1" presStyleIdx="0" presStyleCnt="4"/>
      <dgm:spPr/>
      <dgm:t>
        <a:bodyPr/>
        <a:lstStyle/>
        <a:p>
          <a:endParaRPr lang="en-US"/>
        </a:p>
      </dgm:t>
    </dgm:pt>
    <dgm:pt modelId="{D5278F8C-2DD3-4CC0-91A8-95A679591798}" type="pres">
      <dgm:prSet presAssocID="{1AD9E337-CEC9-4ACD-81B9-1F637A59EED2}" presName="dummy" presStyleCnt="0"/>
      <dgm:spPr/>
    </dgm:pt>
    <dgm:pt modelId="{EACCD8DB-D004-49B1-BA19-39F861474453}" type="pres">
      <dgm:prSet presAssocID="{1AD9E337-CEC9-4ACD-81B9-1F637A59EED2}" presName="node" presStyleLbl="revTx" presStyleIdx="1" presStyleCnt="4">
        <dgm:presLayoutVars>
          <dgm:bulletEnabled val="1"/>
        </dgm:presLayoutVars>
      </dgm:prSet>
      <dgm:spPr/>
      <dgm:t>
        <a:bodyPr/>
        <a:lstStyle/>
        <a:p>
          <a:endParaRPr lang="en-US"/>
        </a:p>
      </dgm:t>
    </dgm:pt>
    <dgm:pt modelId="{F38B0320-FE17-4AFF-8D3E-129B96207148}" type="pres">
      <dgm:prSet presAssocID="{674D428C-C44B-49F9-A655-7A2E8BB06837}" presName="sibTrans" presStyleLbl="node1" presStyleIdx="1" presStyleCnt="4"/>
      <dgm:spPr/>
      <dgm:t>
        <a:bodyPr/>
        <a:lstStyle/>
        <a:p>
          <a:endParaRPr lang="en-US"/>
        </a:p>
      </dgm:t>
    </dgm:pt>
    <dgm:pt modelId="{4F4CC5ED-2A9B-416A-920C-F54E0C628636}" type="pres">
      <dgm:prSet presAssocID="{441D1CFD-3E23-4DCB-86A3-6D3076002515}" presName="dummy" presStyleCnt="0"/>
      <dgm:spPr/>
    </dgm:pt>
    <dgm:pt modelId="{B8FA648C-E2BA-47DF-AFC9-88BD0EABAFB8}" type="pres">
      <dgm:prSet presAssocID="{441D1CFD-3E23-4DCB-86A3-6D3076002515}" presName="node" presStyleLbl="revTx" presStyleIdx="2" presStyleCnt="4">
        <dgm:presLayoutVars>
          <dgm:bulletEnabled val="1"/>
        </dgm:presLayoutVars>
      </dgm:prSet>
      <dgm:spPr/>
      <dgm:t>
        <a:bodyPr/>
        <a:lstStyle/>
        <a:p>
          <a:endParaRPr lang="en-US"/>
        </a:p>
      </dgm:t>
    </dgm:pt>
    <dgm:pt modelId="{8E9FBE42-498E-4276-955E-A5777A1473EE}" type="pres">
      <dgm:prSet presAssocID="{7676C96F-72DC-49DA-B0E2-9D6D0D9F6BB8}" presName="sibTrans" presStyleLbl="node1" presStyleIdx="2" presStyleCnt="4"/>
      <dgm:spPr/>
      <dgm:t>
        <a:bodyPr/>
        <a:lstStyle/>
        <a:p>
          <a:endParaRPr lang="en-US"/>
        </a:p>
      </dgm:t>
    </dgm:pt>
    <dgm:pt modelId="{670720EB-3550-4064-A5D5-37C178C4BC67}" type="pres">
      <dgm:prSet presAssocID="{43854182-BE30-43FA-B0D4-B3464C67510A}" presName="dummy" presStyleCnt="0"/>
      <dgm:spPr/>
    </dgm:pt>
    <dgm:pt modelId="{EA73C409-2C6B-4A29-96AC-4FD2C03934EF}" type="pres">
      <dgm:prSet presAssocID="{43854182-BE30-43FA-B0D4-B3464C67510A}" presName="node" presStyleLbl="revTx" presStyleIdx="3" presStyleCnt="4" custScaleX="147989">
        <dgm:presLayoutVars>
          <dgm:bulletEnabled val="1"/>
        </dgm:presLayoutVars>
      </dgm:prSet>
      <dgm:spPr/>
      <dgm:t>
        <a:bodyPr/>
        <a:lstStyle/>
        <a:p>
          <a:endParaRPr lang="en-US"/>
        </a:p>
      </dgm:t>
    </dgm:pt>
    <dgm:pt modelId="{8560ECF1-B812-4501-B40B-DB44F6B13665}" type="pres">
      <dgm:prSet presAssocID="{0CEB89F9-7A48-4E43-B41E-6A027186C163}" presName="sibTrans" presStyleLbl="node1" presStyleIdx="3" presStyleCnt="4"/>
      <dgm:spPr/>
      <dgm:t>
        <a:bodyPr/>
        <a:lstStyle/>
        <a:p>
          <a:endParaRPr lang="en-US"/>
        </a:p>
      </dgm:t>
    </dgm:pt>
  </dgm:ptLst>
  <dgm:cxnLst>
    <dgm:cxn modelId="{D86E3281-1C39-4DC1-B7BC-08F1C91080CD}" type="presOf" srcId="{1AD9E337-CEC9-4ACD-81B9-1F637A59EED2}" destId="{EACCD8DB-D004-49B1-BA19-39F861474453}" srcOrd="0" destOrd="0" presId="urn:microsoft.com/office/officeart/2005/8/layout/cycle1"/>
    <dgm:cxn modelId="{77368818-3FE3-46AF-8D10-5554EC97BE95}" type="presOf" srcId="{43854182-BE30-43FA-B0D4-B3464C67510A}" destId="{EA73C409-2C6B-4A29-96AC-4FD2C03934EF}" srcOrd="0" destOrd="0" presId="urn:microsoft.com/office/officeart/2005/8/layout/cycle1"/>
    <dgm:cxn modelId="{CFB99429-5308-4A32-8405-FB6098EEA4F8}" type="presOf" srcId="{441D1CFD-3E23-4DCB-86A3-6D3076002515}" destId="{B8FA648C-E2BA-47DF-AFC9-88BD0EABAFB8}" srcOrd="0" destOrd="0" presId="urn:microsoft.com/office/officeart/2005/8/layout/cycle1"/>
    <dgm:cxn modelId="{DA2FCD5E-2BCC-43FE-B6FF-3FCA349904D2}" srcId="{AD8E144A-2690-4CDA-9D98-7034F9F0010A}" destId="{43854182-BE30-43FA-B0D4-B3464C67510A}" srcOrd="3" destOrd="0" parTransId="{1136884B-CB1B-49ED-ABE0-A4C6B83E9A0E}" sibTransId="{0CEB89F9-7A48-4E43-B41E-6A027186C163}"/>
    <dgm:cxn modelId="{9A37004F-66F5-430E-82A3-187E08DAF983}" type="presOf" srcId="{1556676F-E4ED-4802-B9B4-5D2BCBFF6135}" destId="{DFE7AF08-A396-455D-A6E8-D4BAA58A25F1}" srcOrd="0" destOrd="0" presId="urn:microsoft.com/office/officeart/2005/8/layout/cycle1"/>
    <dgm:cxn modelId="{17101EE6-5386-4C90-89A0-7C881B6CAD1D}" srcId="{AD8E144A-2690-4CDA-9D98-7034F9F0010A}" destId="{1556676F-E4ED-4802-B9B4-5D2BCBFF6135}" srcOrd="0" destOrd="0" parTransId="{B3C3F5B9-AF9A-4FEE-B5F7-06557E4136A0}" sibTransId="{27F86A1D-7F7A-471F-B594-D7B1C32953A9}"/>
    <dgm:cxn modelId="{79E87CA8-415F-4F26-9528-9E3988F09800}" srcId="{AD8E144A-2690-4CDA-9D98-7034F9F0010A}" destId="{1AD9E337-CEC9-4ACD-81B9-1F637A59EED2}" srcOrd="1" destOrd="0" parTransId="{91B79D37-7C7D-412B-A9ED-E496A682A9EB}" sibTransId="{674D428C-C44B-49F9-A655-7A2E8BB06837}"/>
    <dgm:cxn modelId="{37384DBF-3C3E-4A21-AFA3-479544565A20}" srcId="{AD8E144A-2690-4CDA-9D98-7034F9F0010A}" destId="{441D1CFD-3E23-4DCB-86A3-6D3076002515}" srcOrd="2" destOrd="0" parTransId="{7C4F5658-3251-4EC4-837B-A204365A47C4}" sibTransId="{7676C96F-72DC-49DA-B0E2-9D6D0D9F6BB8}"/>
    <dgm:cxn modelId="{9185A8E5-8ED8-41E0-AA08-BC07830B1736}" type="presOf" srcId="{AD8E144A-2690-4CDA-9D98-7034F9F0010A}" destId="{E9AFCA88-A664-4C6D-BA7C-0A6215AAA0E4}" srcOrd="0" destOrd="0" presId="urn:microsoft.com/office/officeart/2005/8/layout/cycle1"/>
    <dgm:cxn modelId="{D7D7BD4A-4E4F-421F-858C-849ADE025F9D}" type="presOf" srcId="{674D428C-C44B-49F9-A655-7A2E8BB06837}" destId="{F38B0320-FE17-4AFF-8D3E-129B96207148}" srcOrd="0" destOrd="0" presId="urn:microsoft.com/office/officeart/2005/8/layout/cycle1"/>
    <dgm:cxn modelId="{9F891C06-8626-45AE-A6B4-E6DA2A952138}" type="presOf" srcId="{27F86A1D-7F7A-471F-B594-D7B1C32953A9}" destId="{B6345AE1-614D-42DF-849D-C63CBC16CD33}" srcOrd="0" destOrd="0" presId="urn:microsoft.com/office/officeart/2005/8/layout/cycle1"/>
    <dgm:cxn modelId="{AFE93F87-A960-4BFA-9795-532DEDF50F9C}" type="presOf" srcId="{7676C96F-72DC-49DA-B0E2-9D6D0D9F6BB8}" destId="{8E9FBE42-498E-4276-955E-A5777A1473EE}" srcOrd="0" destOrd="0" presId="urn:microsoft.com/office/officeart/2005/8/layout/cycle1"/>
    <dgm:cxn modelId="{01677D82-4436-4B9F-BCF4-AFF409DF71BD}" type="presOf" srcId="{0CEB89F9-7A48-4E43-B41E-6A027186C163}" destId="{8560ECF1-B812-4501-B40B-DB44F6B13665}" srcOrd="0" destOrd="0" presId="urn:microsoft.com/office/officeart/2005/8/layout/cycle1"/>
    <dgm:cxn modelId="{BC11FEE2-A761-4405-B8B4-54D3978B7EA2}" type="presParOf" srcId="{E9AFCA88-A664-4C6D-BA7C-0A6215AAA0E4}" destId="{50E5E689-4A23-4F59-AF3A-D763A980B724}" srcOrd="0" destOrd="0" presId="urn:microsoft.com/office/officeart/2005/8/layout/cycle1"/>
    <dgm:cxn modelId="{33C8EE62-2312-42CD-8CF2-3AE8E6B95B08}" type="presParOf" srcId="{E9AFCA88-A664-4C6D-BA7C-0A6215AAA0E4}" destId="{DFE7AF08-A396-455D-A6E8-D4BAA58A25F1}" srcOrd="1" destOrd="0" presId="urn:microsoft.com/office/officeart/2005/8/layout/cycle1"/>
    <dgm:cxn modelId="{C717D3CA-DDC8-44FB-BDE9-89C4F8AD0F9B}" type="presParOf" srcId="{E9AFCA88-A664-4C6D-BA7C-0A6215AAA0E4}" destId="{B6345AE1-614D-42DF-849D-C63CBC16CD33}" srcOrd="2" destOrd="0" presId="urn:microsoft.com/office/officeart/2005/8/layout/cycle1"/>
    <dgm:cxn modelId="{0358E95F-1273-4DF5-B25D-C753E8EE7DFA}" type="presParOf" srcId="{E9AFCA88-A664-4C6D-BA7C-0A6215AAA0E4}" destId="{D5278F8C-2DD3-4CC0-91A8-95A679591798}" srcOrd="3" destOrd="0" presId="urn:microsoft.com/office/officeart/2005/8/layout/cycle1"/>
    <dgm:cxn modelId="{F5B70E37-FA70-418F-B9D8-D33BA16D6C74}" type="presParOf" srcId="{E9AFCA88-A664-4C6D-BA7C-0A6215AAA0E4}" destId="{EACCD8DB-D004-49B1-BA19-39F861474453}" srcOrd="4" destOrd="0" presId="urn:microsoft.com/office/officeart/2005/8/layout/cycle1"/>
    <dgm:cxn modelId="{73FA956E-DA0E-42A6-9E96-1FA544D030CA}" type="presParOf" srcId="{E9AFCA88-A664-4C6D-BA7C-0A6215AAA0E4}" destId="{F38B0320-FE17-4AFF-8D3E-129B96207148}" srcOrd="5" destOrd="0" presId="urn:microsoft.com/office/officeart/2005/8/layout/cycle1"/>
    <dgm:cxn modelId="{747B6BAE-63A4-4610-926E-8CD4A5820B71}" type="presParOf" srcId="{E9AFCA88-A664-4C6D-BA7C-0A6215AAA0E4}" destId="{4F4CC5ED-2A9B-416A-920C-F54E0C628636}" srcOrd="6" destOrd="0" presId="urn:microsoft.com/office/officeart/2005/8/layout/cycle1"/>
    <dgm:cxn modelId="{D64443E9-0144-41C7-8028-0120BFF3AE0B}" type="presParOf" srcId="{E9AFCA88-A664-4C6D-BA7C-0A6215AAA0E4}" destId="{B8FA648C-E2BA-47DF-AFC9-88BD0EABAFB8}" srcOrd="7" destOrd="0" presId="urn:microsoft.com/office/officeart/2005/8/layout/cycle1"/>
    <dgm:cxn modelId="{D725DDD8-B196-4A90-95DA-8E864A354E2D}" type="presParOf" srcId="{E9AFCA88-A664-4C6D-BA7C-0A6215AAA0E4}" destId="{8E9FBE42-498E-4276-955E-A5777A1473EE}" srcOrd="8" destOrd="0" presId="urn:microsoft.com/office/officeart/2005/8/layout/cycle1"/>
    <dgm:cxn modelId="{03F0C73F-80EE-4C88-996D-D6364445711C}" type="presParOf" srcId="{E9AFCA88-A664-4C6D-BA7C-0A6215AAA0E4}" destId="{670720EB-3550-4064-A5D5-37C178C4BC67}" srcOrd="9" destOrd="0" presId="urn:microsoft.com/office/officeart/2005/8/layout/cycle1"/>
    <dgm:cxn modelId="{26E861AF-366B-425E-8168-870BAD1F245F}" type="presParOf" srcId="{E9AFCA88-A664-4C6D-BA7C-0A6215AAA0E4}" destId="{EA73C409-2C6B-4A29-96AC-4FD2C03934EF}" srcOrd="10" destOrd="0" presId="urn:microsoft.com/office/officeart/2005/8/layout/cycle1"/>
    <dgm:cxn modelId="{7D33C9D4-8F58-472B-874E-6BF2FF5E6107}" type="presParOf" srcId="{E9AFCA88-A664-4C6D-BA7C-0A6215AAA0E4}" destId="{8560ECF1-B812-4501-B40B-DB44F6B13665}"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B965E-2C6E-4564-A849-D35779421E5D}">
      <dsp:nvSpPr>
        <dsp:cNvPr id="0" name=""/>
        <dsp:cNvSpPr/>
      </dsp:nvSpPr>
      <dsp:spPr>
        <a:xfrm rot="2562123">
          <a:off x="2815556" y="3152038"/>
          <a:ext cx="687744" cy="48164"/>
        </a:xfrm>
        <a:custGeom>
          <a:avLst/>
          <a:gdLst/>
          <a:ahLst/>
          <a:cxnLst/>
          <a:rect l="0" t="0" r="0" b="0"/>
          <a:pathLst>
            <a:path>
              <a:moveTo>
                <a:pt x="0" y="24082"/>
              </a:moveTo>
              <a:lnTo>
                <a:pt x="687744" y="240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D5E75-2443-45BB-809F-55DABEDA5D04}">
      <dsp:nvSpPr>
        <dsp:cNvPr id="0" name=""/>
        <dsp:cNvSpPr/>
      </dsp:nvSpPr>
      <dsp:spPr>
        <a:xfrm>
          <a:off x="2906720" y="2214162"/>
          <a:ext cx="878621" cy="48164"/>
        </a:xfrm>
        <a:custGeom>
          <a:avLst/>
          <a:gdLst/>
          <a:ahLst/>
          <a:cxnLst/>
          <a:rect l="0" t="0" r="0" b="0"/>
          <a:pathLst>
            <a:path>
              <a:moveTo>
                <a:pt x="0" y="24082"/>
              </a:moveTo>
              <a:lnTo>
                <a:pt x="878621" y="240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C6E12E-97D3-45E0-9E54-D2160AFDD8A7}">
      <dsp:nvSpPr>
        <dsp:cNvPr id="0" name=""/>
        <dsp:cNvSpPr/>
      </dsp:nvSpPr>
      <dsp:spPr>
        <a:xfrm rot="19067776">
          <a:off x="2799456" y="1243741"/>
          <a:ext cx="827527" cy="48164"/>
        </a:xfrm>
        <a:custGeom>
          <a:avLst/>
          <a:gdLst/>
          <a:ahLst/>
          <a:cxnLst/>
          <a:rect l="0" t="0" r="0" b="0"/>
          <a:pathLst>
            <a:path>
              <a:moveTo>
                <a:pt x="0" y="24082"/>
              </a:moveTo>
              <a:lnTo>
                <a:pt x="827527" y="240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55FB1-4301-4661-A6CB-7AC89DC77D4F}">
      <dsp:nvSpPr>
        <dsp:cNvPr id="0" name=""/>
        <dsp:cNvSpPr/>
      </dsp:nvSpPr>
      <dsp:spPr>
        <a:xfrm>
          <a:off x="1216023" y="1231468"/>
          <a:ext cx="1900999" cy="2013551"/>
        </a:xfrm>
        <a:prstGeom prst="irregularSeal1">
          <a:avLst/>
        </a:prstGeom>
        <a:blipFill rotWithShape="0">
          <a:blip xmlns:r="http://schemas.openxmlformats.org/officeDocument/2006/relationships" r:embed="rId1"/>
          <a:stretch>
            <a:fillRect/>
          </a:stretch>
        </a:blipFill>
        <a:ln w="381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5DF0F0E7-4E8A-4194-8B8E-7A8E4D97F114}">
      <dsp:nvSpPr>
        <dsp:cNvPr id="0" name=""/>
        <dsp:cNvSpPr/>
      </dsp:nvSpPr>
      <dsp:spPr>
        <a:xfrm>
          <a:off x="3389414" y="-11905"/>
          <a:ext cx="1123183" cy="1221316"/>
        </a:xfrm>
        <a:prstGeom prst="ellipse">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Hyper-Arousal</a:t>
          </a:r>
          <a:endParaRPr lang="en-US" sz="1300" kern="1200" dirty="0"/>
        </a:p>
      </dsp:txBody>
      <dsp:txXfrm>
        <a:off x="3553900" y="166953"/>
        <a:ext cx="794211" cy="863600"/>
      </dsp:txXfrm>
    </dsp:sp>
    <dsp:sp modelId="{B717DE90-4FFA-484E-889C-258047A2E850}">
      <dsp:nvSpPr>
        <dsp:cNvPr id="0" name=""/>
        <dsp:cNvSpPr/>
      </dsp:nvSpPr>
      <dsp:spPr>
        <a:xfrm>
          <a:off x="4806462" y="37161"/>
          <a:ext cx="1684775" cy="122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Always on Alert</a:t>
          </a:r>
          <a:endParaRPr lang="en-US" sz="1600" kern="1200" dirty="0"/>
        </a:p>
        <a:p>
          <a:pPr marL="171450" lvl="1" indent="-171450" algn="l" defTabSz="711200">
            <a:lnSpc>
              <a:spcPct val="90000"/>
            </a:lnSpc>
            <a:spcBef>
              <a:spcPct val="0"/>
            </a:spcBef>
            <a:spcAft>
              <a:spcPct val="15000"/>
            </a:spcAft>
            <a:buChar char="••"/>
          </a:pPr>
          <a:r>
            <a:rPr lang="en-US" sz="1600" kern="1200" dirty="0" err="1" smtClean="0"/>
            <a:t>Hypervigillance</a:t>
          </a:r>
          <a:endParaRPr lang="en-US" sz="1600" kern="1200" dirty="0"/>
        </a:p>
        <a:p>
          <a:pPr marL="171450" lvl="1" indent="-171450" algn="l" defTabSz="711200">
            <a:lnSpc>
              <a:spcPct val="90000"/>
            </a:lnSpc>
            <a:spcBef>
              <a:spcPct val="0"/>
            </a:spcBef>
            <a:spcAft>
              <a:spcPct val="15000"/>
            </a:spcAft>
            <a:buChar char="••"/>
          </a:pPr>
          <a:r>
            <a:rPr lang="en-US" sz="1600" kern="1200" dirty="0" smtClean="0"/>
            <a:t>Constant threat – Fight/Flight</a:t>
          </a:r>
        </a:p>
      </dsp:txBody>
      <dsp:txXfrm>
        <a:off x="4806462" y="37161"/>
        <a:ext cx="1684775" cy="1221316"/>
      </dsp:txXfrm>
    </dsp:sp>
    <dsp:sp modelId="{5E162E13-9D3B-4BE5-9FD1-C872F3DB0C46}">
      <dsp:nvSpPr>
        <dsp:cNvPr id="0" name=""/>
        <dsp:cNvSpPr/>
      </dsp:nvSpPr>
      <dsp:spPr>
        <a:xfrm>
          <a:off x="3785342" y="1627586"/>
          <a:ext cx="1221316" cy="1221316"/>
        </a:xfrm>
        <a:prstGeom prst="ellipse">
          <a:avLst/>
        </a:prstGeom>
        <a:solidFill>
          <a:schemeClr val="accent3">
            <a:hueOff val="-11217626"/>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Intrusion</a:t>
          </a:r>
          <a:endParaRPr lang="en-US" sz="1300" kern="1200" dirty="0"/>
        </a:p>
      </dsp:txBody>
      <dsp:txXfrm>
        <a:off x="3964200" y="1806444"/>
        <a:ext cx="863600" cy="863600"/>
      </dsp:txXfrm>
    </dsp:sp>
    <dsp:sp modelId="{A1D836DE-5E45-455C-8BB3-E6F7C8DF3A62}">
      <dsp:nvSpPr>
        <dsp:cNvPr id="0" name=""/>
        <dsp:cNvSpPr/>
      </dsp:nvSpPr>
      <dsp:spPr>
        <a:xfrm>
          <a:off x="5128789" y="1627586"/>
          <a:ext cx="1831974" cy="122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Flashbacks</a:t>
          </a:r>
          <a:endParaRPr lang="en-US" sz="1700" kern="1200" dirty="0"/>
        </a:p>
        <a:p>
          <a:pPr marL="171450" lvl="1" indent="-171450" algn="l" defTabSz="755650">
            <a:lnSpc>
              <a:spcPct val="90000"/>
            </a:lnSpc>
            <a:spcBef>
              <a:spcPct val="0"/>
            </a:spcBef>
            <a:spcAft>
              <a:spcPct val="15000"/>
            </a:spcAft>
            <a:buChar char="••"/>
          </a:pPr>
          <a:r>
            <a:rPr lang="en-US" sz="1700" kern="1200" dirty="0" smtClean="0"/>
            <a:t>Re-experiencing</a:t>
          </a:r>
          <a:endParaRPr lang="en-US" sz="1700" kern="1200" dirty="0"/>
        </a:p>
        <a:p>
          <a:pPr marL="171450" lvl="1" indent="-171450" algn="l" defTabSz="755650">
            <a:lnSpc>
              <a:spcPct val="90000"/>
            </a:lnSpc>
            <a:spcBef>
              <a:spcPct val="0"/>
            </a:spcBef>
            <a:spcAft>
              <a:spcPct val="15000"/>
            </a:spcAft>
            <a:buChar char="••"/>
          </a:pPr>
          <a:r>
            <a:rPr lang="en-US" sz="1700" kern="1200" dirty="0" smtClean="0"/>
            <a:t>Re-living Event as if happening now</a:t>
          </a:r>
          <a:endParaRPr lang="en-US" sz="1700" kern="1200" dirty="0"/>
        </a:p>
      </dsp:txBody>
      <dsp:txXfrm>
        <a:off x="5128789" y="1627586"/>
        <a:ext cx="1831974" cy="1221316"/>
      </dsp:txXfrm>
    </dsp:sp>
    <dsp:sp modelId="{B5FFAC63-89D2-464A-BAD6-754CD45B0674}">
      <dsp:nvSpPr>
        <dsp:cNvPr id="0" name=""/>
        <dsp:cNvSpPr/>
      </dsp:nvSpPr>
      <dsp:spPr>
        <a:xfrm>
          <a:off x="3238622" y="3198702"/>
          <a:ext cx="1309002" cy="1309002"/>
        </a:xfrm>
        <a:prstGeom prst="ellipse">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Constriction</a:t>
          </a:r>
          <a:endParaRPr lang="en-US" sz="1300" kern="1200" dirty="0"/>
        </a:p>
      </dsp:txBody>
      <dsp:txXfrm>
        <a:off x="3430321" y="3390401"/>
        <a:ext cx="925604" cy="925604"/>
      </dsp:txXfrm>
    </dsp:sp>
    <dsp:sp modelId="{3CE9CCAA-57FB-4A46-A5B6-A0FA61F3E8F5}">
      <dsp:nvSpPr>
        <dsp:cNvPr id="0" name=""/>
        <dsp:cNvSpPr/>
      </dsp:nvSpPr>
      <dsp:spPr>
        <a:xfrm>
          <a:off x="4678525" y="3198702"/>
          <a:ext cx="1963504" cy="130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Avoidance of reminders</a:t>
          </a:r>
          <a:endParaRPr lang="en-US" sz="1700" kern="1200" dirty="0"/>
        </a:p>
        <a:p>
          <a:pPr marL="171450" lvl="1" indent="-171450" algn="l" defTabSz="755650">
            <a:lnSpc>
              <a:spcPct val="90000"/>
            </a:lnSpc>
            <a:spcBef>
              <a:spcPct val="0"/>
            </a:spcBef>
            <a:spcAft>
              <a:spcPct val="15000"/>
            </a:spcAft>
            <a:buChar char="••"/>
          </a:pPr>
          <a:r>
            <a:rPr lang="en-US" sz="1700" kern="1200" dirty="0" smtClean="0"/>
            <a:t>Numbing of Feelings</a:t>
          </a:r>
          <a:endParaRPr lang="en-US" sz="1700" kern="1200" dirty="0"/>
        </a:p>
        <a:p>
          <a:pPr marL="171450" lvl="1" indent="-171450" algn="l" defTabSz="755650">
            <a:lnSpc>
              <a:spcPct val="90000"/>
            </a:lnSpc>
            <a:spcBef>
              <a:spcPct val="0"/>
            </a:spcBef>
            <a:spcAft>
              <a:spcPct val="15000"/>
            </a:spcAft>
            <a:buChar char="••"/>
          </a:pPr>
          <a:r>
            <a:rPr lang="en-US" sz="1700" kern="1200" dirty="0" smtClean="0"/>
            <a:t>Freeze Response</a:t>
          </a:r>
          <a:endParaRPr lang="en-US" sz="1700" kern="1200" dirty="0"/>
        </a:p>
      </dsp:txBody>
      <dsp:txXfrm>
        <a:off x="4678525" y="3198702"/>
        <a:ext cx="1963504" cy="1309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6199E-0C3C-4BC1-AAF1-130305229305}">
      <dsp:nvSpPr>
        <dsp:cNvPr id="0" name=""/>
        <dsp:cNvSpPr/>
      </dsp:nvSpPr>
      <dsp:spPr>
        <a:xfrm>
          <a:off x="4534230" y="3419855"/>
          <a:ext cx="2484424" cy="16093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2672561"/>
              <a:satOff val="-24457"/>
              <a:lumOff val="-314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Modulating Anger</a:t>
          </a:r>
          <a:endParaRPr lang="en-US" sz="1300" kern="1200" dirty="0"/>
        </a:p>
        <a:p>
          <a:pPr marL="114300" lvl="1" indent="-114300" algn="l" defTabSz="577850">
            <a:lnSpc>
              <a:spcPct val="90000"/>
            </a:lnSpc>
            <a:spcBef>
              <a:spcPct val="0"/>
            </a:spcBef>
            <a:spcAft>
              <a:spcPct val="15000"/>
            </a:spcAft>
            <a:buChar char="••"/>
          </a:pPr>
          <a:r>
            <a:rPr lang="en-US" sz="1300" kern="1200" dirty="0" smtClean="0"/>
            <a:t>Substance Abuse</a:t>
          </a:r>
          <a:endParaRPr lang="en-US" sz="1300" kern="1200" dirty="0"/>
        </a:p>
        <a:p>
          <a:pPr marL="114300" lvl="1" indent="-114300" algn="l" defTabSz="577850">
            <a:lnSpc>
              <a:spcPct val="90000"/>
            </a:lnSpc>
            <a:spcBef>
              <a:spcPct val="0"/>
            </a:spcBef>
            <a:spcAft>
              <a:spcPct val="15000"/>
            </a:spcAft>
            <a:buChar char="••"/>
          </a:pPr>
          <a:r>
            <a:rPr lang="en-US" sz="1300" kern="1200" dirty="0" smtClean="0"/>
            <a:t>Self-Harm</a:t>
          </a:r>
          <a:endParaRPr lang="en-US" sz="1300" kern="1200" dirty="0"/>
        </a:p>
        <a:p>
          <a:pPr marL="114300" lvl="1" indent="-114300" algn="l" defTabSz="577850">
            <a:lnSpc>
              <a:spcPct val="90000"/>
            </a:lnSpc>
            <a:spcBef>
              <a:spcPct val="0"/>
            </a:spcBef>
            <a:spcAft>
              <a:spcPct val="15000"/>
            </a:spcAft>
            <a:buChar char="••"/>
          </a:pPr>
          <a:r>
            <a:rPr lang="en-US" sz="1300" kern="1200" dirty="0" smtClean="0"/>
            <a:t>Arousal (PTSD)</a:t>
          </a:r>
          <a:endParaRPr lang="en-US" sz="1300" kern="1200" dirty="0"/>
        </a:p>
      </dsp:txBody>
      <dsp:txXfrm>
        <a:off x="5314909" y="3857543"/>
        <a:ext cx="1668393" cy="1136304"/>
      </dsp:txXfrm>
    </dsp:sp>
    <dsp:sp modelId="{41991DA4-F019-4D29-AFE4-85CEAB0EEA53}">
      <dsp:nvSpPr>
        <dsp:cNvPr id="0" name=""/>
        <dsp:cNvSpPr/>
      </dsp:nvSpPr>
      <dsp:spPr>
        <a:xfrm>
          <a:off x="480695" y="3419855"/>
          <a:ext cx="2484424" cy="16093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9008842"/>
              <a:satOff val="-36686"/>
              <a:lumOff val="-471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Dissociation</a:t>
          </a:r>
          <a:endParaRPr lang="en-US" sz="1300" kern="1200" dirty="0"/>
        </a:p>
        <a:p>
          <a:pPr marL="114300" lvl="1" indent="-114300" algn="l" defTabSz="577850">
            <a:lnSpc>
              <a:spcPct val="90000"/>
            </a:lnSpc>
            <a:spcBef>
              <a:spcPct val="0"/>
            </a:spcBef>
            <a:spcAft>
              <a:spcPct val="15000"/>
            </a:spcAft>
            <a:buChar char="••"/>
          </a:pPr>
          <a:r>
            <a:rPr lang="en-US" sz="1300" kern="1200" dirty="0" smtClean="0"/>
            <a:t>Concentration</a:t>
          </a:r>
          <a:endParaRPr lang="en-US" sz="1300" kern="1200" dirty="0"/>
        </a:p>
        <a:p>
          <a:pPr marL="114300" lvl="1" indent="-114300" algn="l" defTabSz="577850">
            <a:lnSpc>
              <a:spcPct val="90000"/>
            </a:lnSpc>
            <a:spcBef>
              <a:spcPct val="0"/>
            </a:spcBef>
            <a:spcAft>
              <a:spcPct val="15000"/>
            </a:spcAft>
            <a:buChar char="••"/>
          </a:pPr>
          <a:r>
            <a:rPr lang="en-US" sz="1300" kern="1200" dirty="0" smtClean="0"/>
            <a:t>Numbing </a:t>
          </a:r>
          <a:endParaRPr lang="en-US" sz="1300" kern="1200" dirty="0"/>
        </a:p>
        <a:p>
          <a:pPr marL="114300" lvl="1" indent="-114300" algn="l" defTabSz="577850">
            <a:lnSpc>
              <a:spcPct val="90000"/>
            </a:lnSpc>
            <a:spcBef>
              <a:spcPct val="0"/>
            </a:spcBef>
            <a:spcAft>
              <a:spcPct val="15000"/>
            </a:spcAft>
            <a:buChar char="••"/>
          </a:pPr>
          <a:r>
            <a:rPr lang="en-US" sz="1300" kern="1200" dirty="0" smtClean="0"/>
            <a:t>Avoidance (PTSD)</a:t>
          </a:r>
          <a:endParaRPr lang="en-US" sz="1300" kern="1200" dirty="0"/>
        </a:p>
      </dsp:txBody>
      <dsp:txXfrm>
        <a:off x="516047" y="3857543"/>
        <a:ext cx="1668393" cy="1136304"/>
      </dsp:txXfrm>
    </dsp:sp>
    <dsp:sp modelId="{A863DEF8-B4BD-4CBC-A9CE-085C188143FC}">
      <dsp:nvSpPr>
        <dsp:cNvPr id="0" name=""/>
        <dsp:cNvSpPr/>
      </dsp:nvSpPr>
      <dsp:spPr>
        <a:xfrm>
          <a:off x="4534230" y="0"/>
          <a:ext cx="2484424" cy="16093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336281"/>
              <a:satOff val="-12229"/>
              <a:lumOff val="-157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Perception of Self Other</a:t>
          </a:r>
          <a:endParaRPr lang="en-US" sz="1300" kern="1200" dirty="0"/>
        </a:p>
        <a:p>
          <a:pPr marL="114300" lvl="1" indent="-114300" algn="l" defTabSz="577850">
            <a:lnSpc>
              <a:spcPct val="90000"/>
            </a:lnSpc>
            <a:spcBef>
              <a:spcPct val="0"/>
            </a:spcBef>
            <a:spcAft>
              <a:spcPct val="15000"/>
            </a:spcAft>
            <a:buChar char="••"/>
          </a:pPr>
          <a:r>
            <a:rPr lang="en-US" sz="1300" kern="1200" dirty="0" smtClean="0"/>
            <a:t>Trust</a:t>
          </a:r>
          <a:endParaRPr lang="en-US" sz="1300" kern="1200" dirty="0"/>
        </a:p>
        <a:p>
          <a:pPr marL="114300" lvl="1" indent="-114300" algn="l" defTabSz="577850">
            <a:lnSpc>
              <a:spcPct val="90000"/>
            </a:lnSpc>
            <a:spcBef>
              <a:spcPct val="0"/>
            </a:spcBef>
            <a:spcAft>
              <a:spcPct val="15000"/>
            </a:spcAft>
            <a:buChar char="••"/>
          </a:pPr>
          <a:r>
            <a:rPr lang="en-US" sz="1300" kern="1200" dirty="0" smtClean="0"/>
            <a:t>Victim-Perpetrator</a:t>
          </a:r>
          <a:endParaRPr lang="en-US" sz="1300" kern="1200" dirty="0"/>
        </a:p>
        <a:p>
          <a:pPr marL="114300" lvl="1" indent="-114300" algn="l" defTabSz="577850">
            <a:lnSpc>
              <a:spcPct val="90000"/>
            </a:lnSpc>
            <a:spcBef>
              <a:spcPct val="0"/>
            </a:spcBef>
            <a:spcAft>
              <a:spcPct val="15000"/>
            </a:spcAft>
            <a:buChar char="••"/>
          </a:pPr>
          <a:r>
            <a:rPr lang="en-US" sz="1300" kern="1200" dirty="0" smtClean="0"/>
            <a:t>Re-Victimization</a:t>
          </a:r>
          <a:endParaRPr lang="en-US" sz="1300" kern="1200" dirty="0"/>
        </a:p>
      </dsp:txBody>
      <dsp:txXfrm>
        <a:off x="5314909" y="35352"/>
        <a:ext cx="1668393" cy="1136304"/>
      </dsp:txXfrm>
    </dsp:sp>
    <dsp:sp modelId="{24223728-EEFD-4DCB-89CC-1260FDE32102}">
      <dsp:nvSpPr>
        <dsp:cNvPr id="0" name=""/>
        <dsp:cNvSpPr/>
      </dsp:nvSpPr>
      <dsp:spPr>
        <a:xfrm>
          <a:off x="480695" y="0"/>
          <a:ext cx="2484424" cy="16093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Despair Hopelessness</a:t>
          </a:r>
          <a:endParaRPr lang="en-US" sz="1300" kern="1200" dirty="0"/>
        </a:p>
        <a:p>
          <a:pPr marL="114300" lvl="1" indent="-114300" algn="l" defTabSz="577850">
            <a:lnSpc>
              <a:spcPct val="90000"/>
            </a:lnSpc>
            <a:spcBef>
              <a:spcPct val="0"/>
            </a:spcBef>
            <a:spcAft>
              <a:spcPct val="15000"/>
            </a:spcAft>
            <a:buChar char="••"/>
          </a:pPr>
          <a:r>
            <a:rPr lang="en-US" sz="1300" kern="1200" dirty="0" smtClean="0"/>
            <a:t>Loss of Values</a:t>
          </a:r>
          <a:endParaRPr lang="en-US" sz="1300" kern="1200" dirty="0"/>
        </a:p>
        <a:p>
          <a:pPr marL="114300" lvl="1" indent="-114300" algn="l" defTabSz="577850">
            <a:lnSpc>
              <a:spcPct val="90000"/>
            </a:lnSpc>
            <a:spcBef>
              <a:spcPct val="0"/>
            </a:spcBef>
            <a:spcAft>
              <a:spcPct val="15000"/>
            </a:spcAft>
            <a:buChar char="••"/>
          </a:pPr>
          <a:r>
            <a:rPr lang="en-US" sz="1300" kern="1200" dirty="0" smtClean="0"/>
            <a:t>World Unsafe</a:t>
          </a:r>
          <a:endParaRPr lang="en-US" sz="1300" kern="1200" dirty="0"/>
        </a:p>
        <a:p>
          <a:pPr marL="114300" lvl="1" indent="-114300" algn="l" defTabSz="577850">
            <a:lnSpc>
              <a:spcPct val="90000"/>
            </a:lnSpc>
            <a:spcBef>
              <a:spcPct val="0"/>
            </a:spcBef>
            <a:spcAft>
              <a:spcPct val="15000"/>
            </a:spcAft>
            <a:buChar char="••"/>
          </a:pPr>
          <a:r>
            <a:rPr lang="en-US" sz="1300" kern="1200" dirty="0" smtClean="0"/>
            <a:t>Future (-)</a:t>
          </a:r>
          <a:endParaRPr lang="en-US" sz="1300" kern="1200" dirty="0"/>
        </a:p>
      </dsp:txBody>
      <dsp:txXfrm>
        <a:off x="516047" y="35352"/>
        <a:ext cx="1668393" cy="1136304"/>
      </dsp:txXfrm>
    </dsp:sp>
    <dsp:sp modelId="{8279217D-390E-46DB-814F-B7CC6EE4612D}">
      <dsp:nvSpPr>
        <dsp:cNvPr id="0" name=""/>
        <dsp:cNvSpPr/>
      </dsp:nvSpPr>
      <dsp:spPr>
        <a:xfrm>
          <a:off x="1521739" y="286664"/>
          <a:ext cx="2177643" cy="2177643"/>
        </a:xfrm>
        <a:prstGeom prst="pieWedge">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Systems of Meaning</a:t>
          </a:r>
          <a:endParaRPr lang="en-US" sz="1600" kern="1200" dirty="0"/>
        </a:p>
      </dsp:txBody>
      <dsp:txXfrm>
        <a:off x="2159556" y="924481"/>
        <a:ext cx="1539826" cy="1539826"/>
      </dsp:txXfrm>
    </dsp:sp>
    <dsp:sp modelId="{C49F7E6D-384D-41FD-AA6B-570777561F83}">
      <dsp:nvSpPr>
        <dsp:cNvPr id="0" name=""/>
        <dsp:cNvSpPr/>
      </dsp:nvSpPr>
      <dsp:spPr>
        <a:xfrm rot="5400000">
          <a:off x="3799967" y="286664"/>
          <a:ext cx="2177643" cy="2177643"/>
        </a:xfrm>
        <a:prstGeom prst="pieWedge">
          <a:avLst/>
        </a:prstGeom>
        <a:gradFill rotWithShape="0">
          <a:gsLst>
            <a:gs pos="0">
              <a:schemeClr val="accent2">
                <a:hueOff val="6336281"/>
                <a:satOff val="-12229"/>
                <a:lumOff val="-1570"/>
                <a:alphaOff val="0"/>
                <a:tint val="92000"/>
                <a:satMod val="170000"/>
              </a:schemeClr>
            </a:gs>
            <a:gs pos="15000">
              <a:schemeClr val="accent2">
                <a:hueOff val="6336281"/>
                <a:satOff val="-12229"/>
                <a:lumOff val="-1570"/>
                <a:alphaOff val="0"/>
                <a:tint val="92000"/>
                <a:shade val="99000"/>
                <a:satMod val="170000"/>
              </a:schemeClr>
            </a:gs>
            <a:gs pos="62000">
              <a:schemeClr val="accent2">
                <a:hueOff val="6336281"/>
                <a:satOff val="-12229"/>
                <a:lumOff val="-1570"/>
                <a:alphaOff val="0"/>
                <a:tint val="96000"/>
                <a:shade val="80000"/>
                <a:satMod val="170000"/>
              </a:schemeClr>
            </a:gs>
            <a:gs pos="97000">
              <a:schemeClr val="accent2">
                <a:hueOff val="6336281"/>
                <a:satOff val="-12229"/>
                <a:lumOff val="-1570"/>
                <a:alphaOff val="0"/>
                <a:tint val="98000"/>
                <a:shade val="63000"/>
                <a:satMod val="170000"/>
              </a:schemeClr>
            </a:gs>
            <a:gs pos="100000">
              <a:schemeClr val="accent2">
                <a:hueOff val="6336281"/>
                <a:satOff val="-12229"/>
                <a:lumOff val="-15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Personality &amp; Relationships</a:t>
          </a:r>
          <a:endParaRPr lang="en-US" sz="1600" kern="1200" dirty="0"/>
        </a:p>
      </dsp:txBody>
      <dsp:txXfrm rot="-5400000">
        <a:off x="3799967" y="924481"/>
        <a:ext cx="1539826" cy="1539826"/>
      </dsp:txXfrm>
    </dsp:sp>
    <dsp:sp modelId="{6CDB6098-226C-4057-93E3-C0167316899E}">
      <dsp:nvSpPr>
        <dsp:cNvPr id="0" name=""/>
        <dsp:cNvSpPr/>
      </dsp:nvSpPr>
      <dsp:spPr>
        <a:xfrm rot="10800000">
          <a:off x="3799967" y="2564892"/>
          <a:ext cx="2177643" cy="2177643"/>
        </a:xfrm>
        <a:prstGeom prst="pieWedge">
          <a:avLst/>
        </a:prstGeom>
        <a:gradFill rotWithShape="0">
          <a:gsLst>
            <a:gs pos="0">
              <a:schemeClr val="accent2">
                <a:hueOff val="12672561"/>
                <a:satOff val="-24457"/>
                <a:lumOff val="-3140"/>
                <a:alphaOff val="0"/>
                <a:tint val="92000"/>
                <a:satMod val="170000"/>
              </a:schemeClr>
            </a:gs>
            <a:gs pos="15000">
              <a:schemeClr val="accent2">
                <a:hueOff val="12672561"/>
                <a:satOff val="-24457"/>
                <a:lumOff val="-3140"/>
                <a:alphaOff val="0"/>
                <a:tint val="92000"/>
                <a:shade val="99000"/>
                <a:satMod val="170000"/>
              </a:schemeClr>
            </a:gs>
            <a:gs pos="62000">
              <a:schemeClr val="accent2">
                <a:hueOff val="12672561"/>
                <a:satOff val="-24457"/>
                <a:lumOff val="-3140"/>
                <a:alphaOff val="0"/>
                <a:tint val="96000"/>
                <a:shade val="80000"/>
                <a:satMod val="170000"/>
              </a:schemeClr>
            </a:gs>
            <a:gs pos="97000">
              <a:schemeClr val="accent2">
                <a:hueOff val="12672561"/>
                <a:satOff val="-24457"/>
                <a:lumOff val="-3140"/>
                <a:alphaOff val="0"/>
                <a:tint val="98000"/>
                <a:shade val="63000"/>
                <a:satMod val="170000"/>
              </a:schemeClr>
            </a:gs>
            <a:gs pos="100000">
              <a:schemeClr val="accent2">
                <a:hueOff val="12672561"/>
                <a:satOff val="-24457"/>
                <a:lumOff val="-314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Affect</a:t>
          </a:r>
        </a:p>
        <a:p>
          <a:pPr lvl="0" algn="ctr" defTabSz="711200">
            <a:lnSpc>
              <a:spcPct val="90000"/>
            </a:lnSpc>
            <a:spcBef>
              <a:spcPct val="0"/>
            </a:spcBef>
            <a:spcAft>
              <a:spcPct val="35000"/>
            </a:spcAft>
          </a:pPr>
          <a:r>
            <a:rPr lang="en-US" sz="1600" kern="1200" dirty="0" err="1" smtClean="0"/>
            <a:t>Dysregulation</a:t>
          </a:r>
          <a:endParaRPr lang="en-US" sz="1600" kern="1200" dirty="0"/>
        </a:p>
      </dsp:txBody>
      <dsp:txXfrm rot="10800000">
        <a:off x="3799967" y="2564892"/>
        <a:ext cx="1539826" cy="1539826"/>
      </dsp:txXfrm>
    </dsp:sp>
    <dsp:sp modelId="{0A9DC29E-9188-4D9D-A56A-E47D84602609}">
      <dsp:nvSpPr>
        <dsp:cNvPr id="0" name=""/>
        <dsp:cNvSpPr/>
      </dsp:nvSpPr>
      <dsp:spPr>
        <a:xfrm rot="16200000">
          <a:off x="1521739" y="2564892"/>
          <a:ext cx="2177643" cy="2177643"/>
        </a:xfrm>
        <a:prstGeom prst="pieWedge">
          <a:avLst/>
        </a:prstGeom>
        <a:gradFill rotWithShape="0">
          <a:gsLst>
            <a:gs pos="0">
              <a:schemeClr val="accent2">
                <a:hueOff val="19008842"/>
                <a:satOff val="-36686"/>
                <a:lumOff val="-4710"/>
                <a:alphaOff val="0"/>
                <a:tint val="92000"/>
                <a:satMod val="170000"/>
              </a:schemeClr>
            </a:gs>
            <a:gs pos="15000">
              <a:schemeClr val="accent2">
                <a:hueOff val="19008842"/>
                <a:satOff val="-36686"/>
                <a:lumOff val="-4710"/>
                <a:alphaOff val="0"/>
                <a:tint val="92000"/>
                <a:shade val="99000"/>
                <a:satMod val="170000"/>
              </a:schemeClr>
            </a:gs>
            <a:gs pos="62000">
              <a:schemeClr val="accent2">
                <a:hueOff val="19008842"/>
                <a:satOff val="-36686"/>
                <a:lumOff val="-4710"/>
                <a:alphaOff val="0"/>
                <a:tint val="96000"/>
                <a:shade val="80000"/>
                <a:satMod val="170000"/>
              </a:schemeClr>
            </a:gs>
            <a:gs pos="97000">
              <a:schemeClr val="accent2">
                <a:hueOff val="19008842"/>
                <a:satOff val="-36686"/>
                <a:lumOff val="-4710"/>
                <a:alphaOff val="0"/>
                <a:tint val="98000"/>
                <a:shade val="63000"/>
                <a:satMod val="170000"/>
              </a:schemeClr>
            </a:gs>
            <a:gs pos="100000">
              <a:schemeClr val="accent2">
                <a:hueOff val="19008842"/>
                <a:satOff val="-36686"/>
                <a:lumOff val="-471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Cognitive</a:t>
          </a:r>
          <a:endParaRPr lang="en-US" sz="1600" kern="1200" dirty="0"/>
        </a:p>
      </dsp:txBody>
      <dsp:txXfrm rot="5400000">
        <a:off x="2159556" y="2564892"/>
        <a:ext cx="1539826" cy="1539826"/>
      </dsp:txXfrm>
    </dsp:sp>
    <dsp:sp modelId="{29EBB41F-0985-4869-B394-53358406E30C}">
      <dsp:nvSpPr>
        <dsp:cNvPr id="0" name=""/>
        <dsp:cNvSpPr/>
      </dsp:nvSpPr>
      <dsp:spPr>
        <a:xfrm>
          <a:off x="3373742" y="2061972"/>
          <a:ext cx="751865" cy="653795"/>
        </a:xfrm>
        <a:prstGeom prst="circularArrow">
          <a:avLst/>
        </a:prstGeom>
        <a:solidFill>
          <a:schemeClr val="accent2">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29C3A8C8-C81F-495D-AF95-6B041F33E332}">
      <dsp:nvSpPr>
        <dsp:cNvPr id="0" name=""/>
        <dsp:cNvSpPr/>
      </dsp:nvSpPr>
      <dsp:spPr>
        <a:xfrm rot="10800000">
          <a:off x="3373742" y="2313432"/>
          <a:ext cx="751865" cy="653795"/>
        </a:xfrm>
        <a:prstGeom prst="circularArrow">
          <a:avLst/>
        </a:prstGeom>
        <a:solidFill>
          <a:schemeClr val="accent2">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7AF08-A396-455D-A6E8-D4BAA58A25F1}">
      <dsp:nvSpPr>
        <dsp:cNvPr id="0" name=""/>
        <dsp:cNvSpPr/>
      </dsp:nvSpPr>
      <dsp:spPr>
        <a:xfrm>
          <a:off x="4332318" y="111867"/>
          <a:ext cx="1799332" cy="17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a:t>
          </a:r>
          <a:r>
            <a:rPr lang="en-US" sz="2400" kern="1200" dirty="0" smtClean="0"/>
            <a:t>nitial Trauma</a:t>
          </a:r>
          <a:endParaRPr lang="en-US" sz="2400" kern="1200" dirty="0"/>
        </a:p>
      </dsp:txBody>
      <dsp:txXfrm>
        <a:off x="4332318" y="111867"/>
        <a:ext cx="1799332" cy="1799332"/>
      </dsp:txXfrm>
    </dsp:sp>
    <dsp:sp modelId="{B6345AE1-614D-42DF-849D-C63CBC16CD33}">
      <dsp:nvSpPr>
        <dsp:cNvPr id="0" name=""/>
        <dsp:cNvSpPr/>
      </dsp:nvSpPr>
      <dsp:spPr>
        <a:xfrm>
          <a:off x="1161830" y="-1687"/>
          <a:ext cx="5083374" cy="5083374"/>
        </a:xfrm>
        <a:prstGeom prst="circularArrow">
          <a:avLst>
            <a:gd name="adj1" fmla="val 6902"/>
            <a:gd name="adj2" fmla="val 465371"/>
            <a:gd name="adj3" fmla="val 549336"/>
            <a:gd name="adj4" fmla="val 20585293"/>
            <a:gd name="adj5" fmla="val 8053"/>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CCD8DB-D004-49B1-BA19-39F861474453}">
      <dsp:nvSpPr>
        <dsp:cNvPr id="0" name=""/>
        <dsp:cNvSpPr/>
      </dsp:nvSpPr>
      <dsp:spPr>
        <a:xfrm>
          <a:off x="4332318" y="3168800"/>
          <a:ext cx="1799332" cy="17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PTSD Symptoms</a:t>
          </a:r>
        </a:p>
        <a:p>
          <a:pPr lvl="0" algn="ctr" defTabSz="933450">
            <a:lnSpc>
              <a:spcPct val="90000"/>
            </a:lnSpc>
            <a:spcBef>
              <a:spcPct val="0"/>
            </a:spcBef>
            <a:spcAft>
              <a:spcPct val="35000"/>
            </a:spcAft>
          </a:pPr>
          <a:r>
            <a:rPr lang="en-US" sz="2100" kern="1200" dirty="0" smtClean="0"/>
            <a:t>Heightens Trauma Symptoms</a:t>
          </a:r>
          <a:endParaRPr lang="en-US" sz="2100" kern="1200" dirty="0"/>
        </a:p>
      </dsp:txBody>
      <dsp:txXfrm>
        <a:off x="4332318" y="3168800"/>
        <a:ext cx="1799332" cy="1799332"/>
      </dsp:txXfrm>
    </dsp:sp>
    <dsp:sp modelId="{F38B0320-FE17-4AFF-8D3E-129B96207148}">
      <dsp:nvSpPr>
        <dsp:cNvPr id="0" name=""/>
        <dsp:cNvSpPr/>
      </dsp:nvSpPr>
      <dsp:spPr>
        <a:xfrm>
          <a:off x="1161830" y="-1687"/>
          <a:ext cx="5083374" cy="5083374"/>
        </a:xfrm>
        <a:prstGeom prst="circularArrow">
          <a:avLst>
            <a:gd name="adj1" fmla="val 6902"/>
            <a:gd name="adj2" fmla="val 465371"/>
            <a:gd name="adj3" fmla="val 5949336"/>
            <a:gd name="adj4" fmla="val 4385293"/>
            <a:gd name="adj5" fmla="val 8053"/>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FA648C-E2BA-47DF-AFC9-88BD0EABAFB8}">
      <dsp:nvSpPr>
        <dsp:cNvPr id="0" name=""/>
        <dsp:cNvSpPr/>
      </dsp:nvSpPr>
      <dsp:spPr>
        <a:xfrm>
          <a:off x="1275384" y="3168800"/>
          <a:ext cx="1799332" cy="17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Substance Abuse – Leads to Increase Abuse/Trauma</a:t>
          </a:r>
          <a:endParaRPr lang="en-US" sz="2100" kern="1200" dirty="0"/>
        </a:p>
      </dsp:txBody>
      <dsp:txXfrm>
        <a:off x="1275384" y="3168800"/>
        <a:ext cx="1799332" cy="1799332"/>
      </dsp:txXfrm>
    </dsp:sp>
    <dsp:sp modelId="{8E9FBE42-498E-4276-955E-A5777A1473EE}">
      <dsp:nvSpPr>
        <dsp:cNvPr id="0" name=""/>
        <dsp:cNvSpPr/>
      </dsp:nvSpPr>
      <dsp:spPr>
        <a:xfrm>
          <a:off x="1161830" y="-1687"/>
          <a:ext cx="5083374" cy="5083374"/>
        </a:xfrm>
        <a:prstGeom prst="circularArrow">
          <a:avLst>
            <a:gd name="adj1" fmla="val 6902"/>
            <a:gd name="adj2" fmla="val 465371"/>
            <a:gd name="adj3" fmla="val 11349336"/>
            <a:gd name="adj4" fmla="val 9785293"/>
            <a:gd name="adj5" fmla="val 8053"/>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A73C409-2C6B-4A29-96AC-4FD2C03934EF}">
      <dsp:nvSpPr>
        <dsp:cNvPr id="0" name=""/>
        <dsp:cNvSpPr/>
      </dsp:nvSpPr>
      <dsp:spPr>
        <a:xfrm>
          <a:off x="843644" y="111867"/>
          <a:ext cx="2662813" cy="179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Re-traumatization</a:t>
          </a:r>
          <a:endParaRPr lang="en-US" sz="2400" kern="1200" dirty="0"/>
        </a:p>
      </dsp:txBody>
      <dsp:txXfrm>
        <a:off x="843644" y="111867"/>
        <a:ext cx="2662813" cy="1799332"/>
      </dsp:txXfrm>
    </dsp:sp>
    <dsp:sp modelId="{8560ECF1-B812-4501-B40B-DB44F6B13665}">
      <dsp:nvSpPr>
        <dsp:cNvPr id="0" name=""/>
        <dsp:cNvSpPr/>
      </dsp:nvSpPr>
      <dsp:spPr>
        <a:xfrm>
          <a:off x="1161830" y="-1687"/>
          <a:ext cx="5083374" cy="5083374"/>
        </a:xfrm>
        <a:prstGeom prst="circularArrow">
          <a:avLst>
            <a:gd name="adj1" fmla="val 6902"/>
            <a:gd name="adj2" fmla="val 465371"/>
            <a:gd name="adj3" fmla="val 16749336"/>
            <a:gd name="adj4" fmla="val 15886163"/>
            <a:gd name="adj5" fmla="val 8053"/>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7FFB0FC8-DE55-4377-B66F-2FCD58F2A946}" type="datetimeFigureOut">
              <a:rPr lang="en-US" smtClean="0"/>
              <a:t>9/22/2012</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A32E4828-A065-4180-83CD-329792BA3BAD}" type="slidenum">
              <a:rPr lang="en-US" smtClean="0"/>
              <a:t>‹#›</a:t>
            </a:fld>
            <a:endParaRPr lang="en-US"/>
          </a:p>
        </p:txBody>
      </p:sp>
    </p:spTree>
    <p:extLst>
      <p:ext uri="{BB962C8B-B14F-4D97-AF65-F5344CB8AC3E}">
        <p14:creationId xmlns:p14="http://schemas.microsoft.com/office/powerpoint/2010/main" val="246237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20775" y="693738"/>
            <a:ext cx="4616450" cy="34639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88644"/>
            <a:ext cx="5486400" cy="415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775684"/>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775684"/>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6DF17C0-0A87-4CB5-A190-7755B85FD16C}" type="slidenum">
              <a:rPr lang="en-US"/>
              <a:pPr>
                <a:defRPr/>
              </a:pPr>
              <a:t>‹#›</a:t>
            </a:fld>
            <a:endParaRPr lang="en-US"/>
          </a:p>
        </p:txBody>
      </p:sp>
    </p:spTree>
    <p:extLst>
      <p:ext uri="{BB962C8B-B14F-4D97-AF65-F5344CB8AC3E}">
        <p14:creationId xmlns:p14="http://schemas.microsoft.com/office/powerpoint/2010/main" val="2002049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p:txBody>
          <a:bodyPr/>
          <a:lstStyle/>
          <a:p>
            <a:pPr>
              <a:defRPr/>
            </a:pPr>
            <a:fld id="{9B3EF5A9-E8D1-48F5-9190-977BFD4EE7AA}"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57B2D-CDC1-4E75-8A75-7E65E7152679}"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57B2D-CDC1-4E75-8A75-7E65E7152679}"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57B2D-CDC1-4E75-8A75-7E65E7152679}"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p:txBody>
          <a:bodyPr/>
          <a:lstStyle/>
          <a:p>
            <a:pPr>
              <a:defRPr/>
            </a:pPr>
            <a:fld id="{AA164EA8-E256-4214-B1C5-8777F6CC21D5}" type="slidenum">
              <a:rPr lang="en-US" smtClean="0"/>
              <a:pPr>
                <a:defRPr/>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p:txBody>
          <a:bodyPr/>
          <a:lstStyle/>
          <a:p>
            <a:pPr>
              <a:defRPr/>
            </a:pPr>
            <a:fld id="{AA164EA8-E256-4214-B1C5-8777F6CC21D5}" type="slidenum">
              <a:rPr lang="en-US" smtClean="0"/>
              <a:pPr>
                <a:defRPr/>
              </a:pPr>
              <a:t>24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p:txBody>
          <a:bodyPr/>
          <a:lstStyle/>
          <a:p>
            <a:pPr>
              <a:defRPr/>
            </a:pPr>
            <a:fld id="{AA164EA8-E256-4214-B1C5-8777F6CC21D5}" type="slidenum">
              <a:rPr lang="en-US" smtClean="0"/>
              <a:pPr>
                <a:defRPr/>
              </a:pPr>
              <a:t>25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p:txBody>
          <a:bodyPr/>
          <a:lstStyle/>
          <a:p>
            <a:pPr>
              <a:defRPr/>
            </a:pPr>
            <a:fld id="{2453F4C4-B216-4ED6-B3BB-6789E7E933F4}" type="slidenum">
              <a:rPr lang="en-US" smtClean="0"/>
              <a:pPr>
                <a:defRPr/>
              </a:pPr>
              <a:t>26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p:txBody>
          <a:bodyPr/>
          <a:lstStyle/>
          <a:p>
            <a:pPr>
              <a:defRPr/>
            </a:pPr>
            <a:fld id="{AFF62756-F0AB-48F2-9AFA-A5BC9EC4E175}" type="slidenum">
              <a:rPr lang="en-US" smtClean="0"/>
              <a:pPr>
                <a:defRPr/>
              </a:pPr>
              <a:t>27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p:txBody>
          <a:bodyPr/>
          <a:lstStyle/>
          <a:p>
            <a:pPr>
              <a:defRPr/>
            </a:pPr>
            <a:fld id="{6E1E9E9B-14EB-4D4A-85FB-12ED03794249}" type="slidenum">
              <a:rPr lang="en-US" smtClean="0"/>
              <a:pPr>
                <a:defRPr/>
              </a:pPr>
              <a:t>28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0F6432-E839-499C-B109-81EA9403C73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37C3B46-0734-45E1-9595-BCB4EAE7D3C3}" type="slidenum">
              <a:rPr lang="en-US">
                <a:latin typeface="Arial" charset="0"/>
              </a:rPr>
              <a:pPr eaLnBrk="1" hangingPunct="1"/>
              <a:t>9</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B0190BD2-F702-444E-BFB6-08BA1220C3D6}" type="slidenum">
              <a:rPr lang="en-US" smtClean="0"/>
              <a:pPr/>
              <a:t>15</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C12DB1D1-5FE0-4A83-A81D-B9C356974659}" type="slidenum">
              <a:rPr lang="en-US" smtClean="0"/>
              <a:pPr/>
              <a:t>16</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b="1" smtClean="0">
                <a:latin typeface="Arial Unicode MS" pitchFamily="34" charset="-128"/>
                <a:cs typeface="Arial" charset="0"/>
              </a:rPr>
              <a:t>The Use of Adaptive Coping Strategies:</a:t>
            </a:r>
            <a:r>
              <a:rPr lang="en-US" smtClean="0">
                <a:latin typeface="Arial Unicode MS" pitchFamily="34" charset="-128"/>
                <a:cs typeface="Arial" charset="0"/>
              </a:rPr>
              <a:t>  </a:t>
            </a:r>
            <a:r>
              <a:rPr lang="en-US" b="1" smtClean="0">
                <a:cs typeface="Arial" charset="0"/>
              </a:rPr>
              <a:t>When you look at this list what do you see?</a:t>
            </a:r>
            <a:r>
              <a:rPr lang="en-US" smtClean="0">
                <a:cs typeface="Arial" charset="0"/>
              </a:rPr>
              <a:t>  Probably a lot of problematic behaviors and diagnoses.  </a:t>
            </a:r>
          </a:p>
          <a:p>
            <a:pPr eaLnBrk="1" hangingPunct="1"/>
            <a:r>
              <a:rPr lang="en-US" b="1" u="sng" smtClean="0">
                <a:cs typeface="Arial" charset="0"/>
              </a:rPr>
              <a:t>Audience Engagement Exercise:</a:t>
            </a:r>
          </a:p>
          <a:p>
            <a:pPr eaLnBrk="1" hangingPunct="1"/>
            <a:r>
              <a:rPr lang="en-US" b="1" smtClean="0">
                <a:cs typeface="Arial" charset="0"/>
              </a:rPr>
              <a:t>Think of your more complex clients and their symptoms.  Write down what you think might be the adaptive intent for each of their symptoms.</a:t>
            </a:r>
          </a:p>
          <a:p>
            <a:pPr eaLnBrk="1" hangingPunct="1"/>
            <a:r>
              <a:rPr lang="en-US" b="1" u="sng" smtClean="0">
                <a:ea typeface="Arial Unicode MS" pitchFamily="34" charset="-128"/>
                <a:cs typeface="Arial Unicode MS" pitchFamily="34" charset="-128"/>
              </a:rPr>
              <a:t>What is the adaptive intent of</a:t>
            </a:r>
            <a:r>
              <a:rPr lang="en-US" b="1" smtClean="0">
                <a:ea typeface="Arial Unicode MS" pitchFamily="34" charset="-128"/>
                <a:cs typeface="Arial Unicode MS" pitchFamily="34" charset="-128"/>
              </a:rPr>
              <a:t> :</a:t>
            </a:r>
          </a:p>
          <a:p>
            <a:pPr eaLnBrk="1" hangingPunct="1"/>
            <a:r>
              <a:rPr lang="en-US" b="1" smtClean="0">
                <a:ea typeface="Arial Unicode MS" pitchFamily="34" charset="-128"/>
                <a:cs typeface="Arial Unicode MS" pitchFamily="34" charset="-128"/>
              </a:rPr>
              <a:t>Self Destructive Behavior such as cutting? </a:t>
            </a:r>
            <a:r>
              <a:rPr lang="en-US" smtClean="0">
                <a:ea typeface="Arial Unicode MS" pitchFamily="34" charset="-128"/>
                <a:cs typeface="Arial Unicode MS" pitchFamily="34" charset="-128"/>
              </a:rPr>
              <a:t>(protection from more vulnerable feelings)</a:t>
            </a:r>
          </a:p>
          <a:p>
            <a:pPr eaLnBrk="1" hangingPunct="1"/>
            <a:r>
              <a:rPr lang="en-US" b="1" smtClean="0">
                <a:ea typeface="Arial Unicode MS" pitchFamily="34" charset="-128"/>
                <a:cs typeface="Arial Unicode MS" pitchFamily="34" charset="-128"/>
              </a:rPr>
              <a:t>Substance use : </a:t>
            </a:r>
            <a:r>
              <a:rPr lang="en-US" smtClean="0">
                <a:ea typeface="Arial Unicode MS" pitchFamily="34" charset="-128"/>
                <a:cs typeface="Arial Unicode MS" pitchFamily="34" charset="-128"/>
              </a:rPr>
              <a:t>(numbing, distraction from memories)</a:t>
            </a:r>
          </a:p>
          <a:p>
            <a:pPr eaLnBrk="1" hangingPunct="1"/>
            <a:r>
              <a:rPr lang="en-US" b="1" smtClean="0">
                <a:ea typeface="Arial Unicode MS" pitchFamily="34" charset="-128"/>
                <a:cs typeface="Arial Unicode MS" pitchFamily="34" charset="-128"/>
              </a:rPr>
              <a:t>Eating Disorders</a:t>
            </a:r>
          </a:p>
          <a:p>
            <a:pPr eaLnBrk="1" hangingPunct="1"/>
            <a:r>
              <a:rPr lang="en-US" smtClean="0">
                <a:ea typeface="Arial Unicode MS" pitchFamily="34" charset="-128"/>
                <a:cs typeface="Arial Unicode MS" pitchFamily="34" charset="-128"/>
              </a:rPr>
              <a:t>Under eating (maintain a sense of control)</a:t>
            </a:r>
          </a:p>
          <a:p>
            <a:pPr eaLnBrk="1" hangingPunct="1"/>
            <a:r>
              <a:rPr lang="en-US" smtClean="0">
                <a:ea typeface="Arial Unicode MS" pitchFamily="34" charset="-128"/>
                <a:cs typeface="Arial Unicode MS" pitchFamily="34" charset="-128"/>
              </a:rPr>
              <a:t>Over eating (compensate for feelings of unworthiness, mask anxiety)</a:t>
            </a:r>
          </a:p>
          <a:p>
            <a:pPr eaLnBrk="1" hangingPunct="1"/>
            <a:r>
              <a:rPr lang="en-US" b="1" smtClean="0">
                <a:ea typeface="Arial Unicode MS" pitchFamily="34" charset="-128"/>
                <a:cs typeface="Arial Unicode MS" pitchFamily="34" charset="-128"/>
              </a:rPr>
              <a:t>Hypervigilance:</a:t>
            </a:r>
            <a:r>
              <a:rPr lang="en-US" smtClean="0">
                <a:ea typeface="Arial Unicode MS" pitchFamily="34" charset="-128"/>
                <a:cs typeface="Arial Unicode MS" pitchFamily="34" charset="-128"/>
              </a:rPr>
              <a:t> ensure safety a all times</a:t>
            </a:r>
          </a:p>
          <a:p>
            <a:pPr eaLnBrk="1" hangingPunct="1"/>
            <a:r>
              <a:rPr lang="en-US" b="1" smtClean="0">
                <a:ea typeface="Arial Unicode MS" pitchFamily="34" charset="-128"/>
                <a:cs typeface="Arial Unicode MS" pitchFamily="34" charset="-128"/>
              </a:rPr>
              <a:t>Hopelessness: </a:t>
            </a:r>
            <a:r>
              <a:rPr lang="en-US" smtClean="0">
                <a:ea typeface="Arial Unicode MS" pitchFamily="34" charset="-128"/>
                <a:cs typeface="Arial Unicode MS" pitchFamily="34" charset="-128"/>
              </a:rPr>
              <a:t>Avoidance of success/failure</a:t>
            </a:r>
            <a:endParaRPr lang="en-US" b="1" smtClean="0">
              <a:ea typeface="Arial Unicode MS" pitchFamily="34" charset="-128"/>
              <a:cs typeface="Arial Unicode MS" pitchFamily="34" charset="-128"/>
            </a:endParaRPr>
          </a:p>
          <a:p>
            <a:pPr eaLnBrk="1" hangingPunct="1"/>
            <a:r>
              <a:rPr lang="en-US" smtClean="0">
                <a:cs typeface="Arial" charset="0"/>
              </a:rPr>
              <a:t>Each one of these is a </a:t>
            </a:r>
            <a:r>
              <a:rPr lang="en-US" b="1" smtClean="0">
                <a:cs typeface="Arial" charset="0"/>
              </a:rPr>
              <a:t>trauma-related symptom</a:t>
            </a:r>
            <a:r>
              <a:rPr lang="en-US" smtClean="0">
                <a:cs typeface="Arial" charset="0"/>
              </a:rPr>
              <a:t>, an </a:t>
            </a:r>
            <a:r>
              <a:rPr lang="en-US" b="1" smtClean="0">
                <a:cs typeface="Arial" charset="0"/>
              </a:rPr>
              <a:t>adaptive trauma response</a:t>
            </a:r>
            <a:r>
              <a:rPr lang="en-US" smtClean="0">
                <a:cs typeface="Arial" charset="0"/>
              </a:rPr>
              <a:t> or survival resource that has </a:t>
            </a:r>
            <a:r>
              <a:rPr lang="en-US" b="1" smtClean="0">
                <a:cs typeface="Arial" charset="0"/>
              </a:rPr>
              <a:t>become a coping strategy</a:t>
            </a:r>
            <a:r>
              <a:rPr lang="en-US" smtClean="0">
                <a:cs typeface="Arial" charset="0"/>
              </a:rPr>
              <a:t> that may have been effective at some time, but later interferes with the person's ability to live the life s/he wants.  Survivors of repetitive early trauma are likely to instinctively continue to use the same self-protective coping strategies that they employed to shield themselves from psychic harm at the time of the traumatic experience.</a:t>
            </a:r>
            <a:endParaRPr lang="en-US" smtClean="0">
              <a:latin typeface="Arial Unicode MS" pitchFamily="34" charset="-128"/>
              <a:ea typeface="Arial Unicode MS" pitchFamily="34" charset="-128"/>
              <a:cs typeface="Arial Unicode MS" pitchFamily="34" charset="-128"/>
            </a:endParaRPr>
          </a:p>
          <a:p>
            <a:pPr eaLnBrk="1" hangingPunct="1"/>
            <a:r>
              <a:rPr lang="en-US" b="1" i="1" smtClean="0">
                <a:cs typeface="Arial" charset="0"/>
              </a:rPr>
              <a:t>Hypervigilance, dissociation, avoidance and numbing</a:t>
            </a:r>
            <a:r>
              <a:rPr lang="en-US" b="1" smtClean="0">
                <a:cs typeface="Arial" charset="0"/>
              </a:rPr>
              <a:t> are examples of coping strategies.</a:t>
            </a:r>
            <a:endParaRPr lang="en-US" smtClean="0">
              <a:latin typeface="Arial Unicode MS" pitchFamily="34" charset="-128"/>
              <a:ea typeface="Arial Unicode MS" pitchFamily="34" charset="-128"/>
              <a:cs typeface="Arial Unicode MS" pitchFamily="34" charset="-128"/>
            </a:endParaRPr>
          </a:p>
          <a:p>
            <a:pPr eaLnBrk="1" hangingPunct="1"/>
            <a:r>
              <a:rPr lang="en-US" smtClean="0">
                <a:cs typeface="Arial" charset="0"/>
              </a:rPr>
              <a:t> </a:t>
            </a:r>
            <a:r>
              <a:rPr lang="en-US" smtClean="0">
                <a:latin typeface="Arial Unicode MS" pitchFamily="34" charset="-128"/>
                <a:cs typeface="Arial" charset="0"/>
              </a:rPr>
              <a:t>It is useful to think of all trauma "symptoms" as adaptations. Symptoms represent the client's attempt to cope </a:t>
            </a:r>
            <a:r>
              <a:rPr lang="en-US" i="1" smtClean="0">
                <a:latin typeface="Arial Unicode MS" pitchFamily="34" charset="-128"/>
                <a:cs typeface="Arial" charset="0"/>
              </a:rPr>
              <a:t>the best way they can</a:t>
            </a:r>
            <a:r>
              <a:rPr lang="en-US" smtClean="0">
                <a:latin typeface="Arial Unicode MS" pitchFamily="34" charset="-128"/>
                <a:cs typeface="Arial" charset="0"/>
              </a:rPr>
              <a:t> with overwhelming feelings. </a:t>
            </a:r>
            <a:endParaRPr lang="en-US" smtClean="0">
              <a:latin typeface="Arial Unicode MS" pitchFamily="34" charset="-128"/>
              <a:ea typeface="Arial Unicode MS" pitchFamily="34" charset="-128"/>
              <a:cs typeface="Arial Unicode MS" pitchFamily="34" charset="-128"/>
            </a:endParaRPr>
          </a:p>
          <a:p>
            <a:pPr eaLnBrk="1" hangingPunct="1"/>
            <a:r>
              <a:rPr lang="en-US" smtClean="0">
                <a:latin typeface="Arial Unicode MS" pitchFamily="34" charset="-128"/>
                <a:cs typeface="Arial" charset="0"/>
              </a:rPr>
              <a:t>When we see </a:t>
            </a:r>
            <a:r>
              <a:rPr lang="en-US" b="1" smtClean="0">
                <a:latin typeface="Arial Unicode MS" pitchFamily="34" charset="-128"/>
                <a:cs typeface="Arial" charset="0"/>
              </a:rPr>
              <a:t>"symptoms"</a:t>
            </a:r>
            <a:r>
              <a:rPr lang="en-US" smtClean="0">
                <a:latin typeface="Arial Unicode MS" pitchFamily="34" charset="-128"/>
                <a:cs typeface="Arial" charset="0"/>
              </a:rPr>
              <a:t> in a trauma survivor, it is always significant to ask ourselves:</a:t>
            </a:r>
            <a:r>
              <a:rPr lang="en-US" b="1" smtClean="0">
                <a:latin typeface="Arial Unicode MS" pitchFamily="34" charset="-128"/>
                <a:cs typeface="Arial" charset="0"/>
              </a:rPr>
              <a:t> </a:t>
            </a:r>
            <a:r>
              <a:rPr lang="en-US" b="1" u="sng" smtClean="0">
                <a:latin typeface="Arial Unicode MS" pitchFamily="34" charset="-128"/>
                <a:cs typeface="Arial" charset="0"/>
              </a:rPr>
              <a:t>what purpose does this behavior serve?</a:t>
            </a:r>
            <a:r>
              <a:rPr lang="en-US" smtClean="0">
                <a:latin typeface="Arial Unicode MS" pitchFamily="34" charset="-128"/>
                <a:cs typeface="Arial" charset="0"/>
              </a:rPr>
              <a:t> Every symptom helped a survivor cope at some point in the past and is still in the present -- in some way. We humans are incredibly adaptive creatures. Often, if we </a:t>
            </a:r>
            <a:r>
              <a:rPr lang="en-US" b="1" u="sng" smtClean="0">
                <a:latin typeface="Arial Unicode MS" pitchFamily="34" charset="-128"/>
                <a:cs typeface="Arial" charset="0"/>
              </a:rPr>
              <a:t>help the survivor explore how behaviors are an adaptation, we can help them learn to substitute a less problematic behavior</a:t>
            </a:r>
            <a:r>
              <a:rPr lang="en-US" smtClean="0">
                <a:latin typeface="Arial Unicode MS" pitchFamily="34" charset="-128"/>
                <a:cs typeface="Arial" charset="0"/>
              </a:rPr>
              <a:t>.</a:t>
            </a:r>
          </a:p>
          <a:p>
            <a:pPr eaLnBrk="1" hangingPunct="1"/>
            <a:r>
              <a:rPr lang="en-US" smtClean="0">
                <a:latin typeface="Arial Unicode MS" pitchFamily="34" charset="-128"/>
                <a:cs typeface="Times New Roman" pitchFamily="18" charset="0"/>
              </a:rPr>
              <a:t>By the time the trauma survivor appears at our doorstep, the neurobiological and psychological effects of a hyperactivated autonomic nervous system and disorganized attachment patterns will have become well-entrenched, familiar, habitual responses.  These symptoms now subjectively feel like “just who I am.”  In the words of one client, “it was bad enough that I was abused and neglected by my family and had to spend the next twenty years trying to survive what happened, but </a:t>
            </a:r>
            <a:r>
              <a:rPr lang="en-US" u="sng" smtClean="0">
                <a:latin typeface="Arial Unicode MS" pitchFamily="34" charset="-128"/>
                <a:cs typeface="Times New Roman" pitchFamily="18" charset="0"/>
              </a:rPr>
              <a:t>why</a:t>
            </a:r>
            <a:r>
              <a:rPr lang="en-US" smtClean="0">
                <a:latin typeface="Arial Unicode MS" pitchFamily="34" charset="-128"/>
                <a:cs typeface="Times New Roman" pitchFamily="18" charset="0"/>
              </a:rPr>
              <a:t> did it have to affect who I </a:t>
            </a:r>
            <a:r>
              <a:rPr lang="en-US" u="sng" smtClean="0">
                <a:latin typeface="Arial Unicode MS" pitchFamily="34" charset="-128"/>
                <a:cs typeface="Times New Roman" pitchFamily="18" charset="0"/>
              </a:rPr>
              <a:t>am</a:t>
            </a:r>
            <a:r>
              <a:rPr lang="en-US" smtClean="0">
                <a:latin typeface="Arial Unicode MS" pitchFamily="34" charset="-128"/>
                <a:cs typeface="Times New Roman" pitchFamily="18" charset="0"/>
              </a:rPr>
              <a:t>?”  The symptoms that come to seem “just who I am” are the conveyors of the history that cannot be fully remembered or put into words.  </a:t>
            </a:r>
          </a:p>
          <a:p>
            <a:pPr eaLnBrk="1" hangingPunct="1"/>
            <a:r>
              <a:rPr lang="en-US" smtClean="0">
                <a:latin typeface="Arial Unicode MS" pitchFamily="34" charset="-128"/>
                <a:cs typeface="Times New Roman" pitchFamily="18" charset="0"/>
              </a:rPr>
              <a:t>In addition, other symptoms develop that represent valiant neurobiological attempts to cope with the trauma: self-injury and suicidality, risk-taking, re-enactment behavior, caretaking and self-sacrifice, re-victimization, and addictive behavior.  All of these represent different ways of modulating a dysregulated nervous system: self-injury and planning suicide both induce adrenaline </a:t>
            </a:r>
            <a:r>
              <a:rPr lang="en-US" u="sng" smtClean="0">
                <a:latin typeface="Arial Unicode MS" pitchFamily="34" charset="-128"/>
                <a:cs typeface="Times New Roman" pitchFamily="18" charset="0"/>
              </a:rPr>
              <a:t>and</a:t>
            </a:r>
            <a:r>
              <a:rPr lang="en-US" smtClean="0">
                <a:latin typeface="Arial Unicode MS" pitchFamily="34" charset="-128"/>
                <a:cs typeface="Times New Roman" pitchFamily="18" charset="0"/>
              </a:rPr>
              <a:t> endorphin responses; self-starvation and overeating each induce numbing; and addictive behaviors can be tailored to induce either numbing or increased arousal or a combination of both.</a:t>
            </a:r>
          </a:p>
          <a:p>
            <a:pPr eaLnBrk="1" hangingPunct="1"/>
            <a:r>
              <a:rPr lang="en-US" smtClean="0">
                <a:latin typeface="Arial Unicode MS" pitchFamily="34" charset="-128"/>
                <a:cs typeface="Times New Roman" pitchFamily="18" charset="0"/>
              </a:rPr>
              <a:t> </a:t>
            </a:r>
          </a:p>
          <a:p>
            <a:pPr eaLnBrk="1" hangingPunct="1"/>
            <a:endParaRPr lang="en-US" smtClean="0">
              <a:latin typeface="Arial Unicode MS"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fld id="{EBE2B05A-C036-43D9-AD8A-BC1BF0F15C46}" type="datetime1">
              <a:rPr lang="en-US" smtClean="0"/>
              <a:pPr>
                <a:defRPr/>
              </a:pPr>
              <a:t>9/22/2012</a:t>
            </a:fld>
            <a:endParaRPr lang="en-US"/>
          </a:p>
        </p:txBody>
      </p:sp>
      <p:sp>
        <p:nvSpPr>
          <p:cNvPr id="20" name="Footer Placeholder 19"/>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10" name="Slide Number Placeholder 9"/>
          <p:cNvSpPr>
            <a:spLocks noGrp="1"/>
          </p:cNvSpPr>
          <p:nvPr>
            <p:ph type="sldNum" sz="quarter" idx="12"/>
          </p:nvPr>
        </p:nvSpPr>
        <p:spPr/>
        <p:txBody>
          <a:bodyPr/>
          <a:lstStyle>
            <a:extLst/>
          </a:lstStyle>
          <a:p>
            <a:pPr>
              <a:defRPr/>
            </a:pPr>
            <a:fld id="{F0C657DD-CBB8-44C3-83DA-10F30124FF7A}"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B66E1AB-C1D7-4F4C-ABC9-DC229D96BAB5}" type="datetime1">
              <a:rPr lang="en-US" smtClean="0"/>
              <a:pPr>
                <a:defRPr/>
              </a:pPr>
              <a:t>9/22/2012</a:t>
            </a:fld>
            <a:endParaRPr lang="en-US"/>
          </a:p>
        </p:txBody>
      </p:sp>
      <p:sp>
        <p:nvSpPr>
          <p:cNvPr id="5" name="Footer Placeholder 4"/>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extLst/>
          </a:lstStyle>
          <a:p>
            <a:pPr>
              <a:defRPr/>
            </a:pPr>
            <a:fld id="{2D10119F-C456-469C-B5A7-4050DAABC1F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2CD802B0-1A3C-4FE7-96A3-E04D623BCA70}" type="datetime1">
              <a:rPr lang="en-US" smtClean="0"/>
              <a:pPr>
                <a:defRPr/>
              </a:pPr>
              <a:t>9/22/2012</a:t>
            </a:fld>
            <a:endParaRPr lang="en-US"/>
          </a:p>
        </p:txBody>
      </p:sp>
      <p:sp>
        <p:nvSpPr>
          <p:cNvPr id="5" name="Footer Placeholder 4"/>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extLst/>
          </a:lstStyle>
          <a:p>
            <a:pPr>
              <a:defRPr/>
            </a:pPr>
            <a:fld id="{007C32CF-2393-4858-B70A-65CF906B24E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774D3E9A-8850-46D4-B5D2-8E64BAD11FE4}" type="slidenum">
              <a:rPr lang="en-US"/>
              <a:pPr>
                <a:defRPr/>
              </a:pPr>
              <a:t>‹#›</a:t>
            </a:fld>
            <a:endParaRPr lang="en-US"/>
          </a:p>
        </p:txBody>
      </p:sp>
    </p:spTree>
    <p:extLst>
      <p:ext uri="{BB962C8B-B14F-4D97-AF65-F5344CB8AC3E}">
        <p14:creationId xmlns:p14="http://schemas.microsoft.com/office/powerpoint/2010/main" val="227041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8A34E7E-71F4-4596-8DA7-7E77F5B1C49F}" type="datetime1">
              <a:rPr lang="en-US" smtClean="0"/>
              <a:pPr>
                <a:defRPr/>
              </a:pPr>
              <a:t>9/22/2012</a:t>
            </a:fld>
            <a:endParaRPr lang="en-US"/>
          </a:p>
        </p:txBody>
      </p:sp>
      <p:sp>
        <p:nvSpPr>
          <p:cNvPr id="5" name="Footer Placeholder 4"/>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extLst/>
          </a:lstStyle>
          <a:p>
            <a:pPr>
              <a:defRPr/>
            </a:pPr>
            <a:fld id="{42E57726-E1E3-4BC0-ADBE-3A99EB83FF7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F863612C-D1D7-411C-95B1-EB1B23BC822F}" type="datetime1">
              <a:rPr lang="en-US" smtClean="0"/>
              <a:pPr>
                <a:defRPr/>
              </a:pPr>
              <a:t>9/22/2012</a:t>
            </a:fld>
            <a:endParaRPr lang="en-US"/>
          </a:p>
        </p:txBody>
      </p:sp>
      <p:sp>
        <p:nvSpPr>
          <p:cNvPr id="5" name="Footer Placeholder 4"/>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extLst/>
          </a:lstStyle>
          <a:p>
            <a:pPr>
              <a:defRPr/>
            </a:pPr>
            <a:fld id="{487484E8-217A-49C0-BD3A-70F312B8D93F}"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2508450E-0239-4BA6-84FF-448602A17ED3}" type="datetime1">
              <a:rPr lang="en-US" smtClean="0"/>
              <a:pPr>
                <a:defRPr/>
              </a:pPr>
              <a:t>9/22/2012</a:t>
            </a:fld>
            <a:endParaRPr lang="en-US"/>
          </a:p>
        </p:txBody>
      </p:sp>
      <p:sp>
        <p:nvSpPr>
          <p:cNvPr id="6" name="Footer Placeholder 5"/>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7" name="Slide Number Placeholder 6"/>
          <p:cNvSpPr>
            <a:spLocks noGrp="1"/>
          </p:cNvSpPr>
          <p:nvPr>
            <p:ph type="sldNum" sz="quarter" idx="12"/>
          </p:nvPr>
        </p:nvSpPr>
        <p:spPr/>
        <p:txBody>
          <a:bodyPr/>
          <a:lstStyle>
            <a:extLst/>
          </a:lstStyle>
          <a:p>
            <a:pPr>
              <a:defRPr/>
            </a:pPr>
            <a:fld id="{A4D7F839-C2AE-40EA-A413-B432C88E79E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9561AD4-6E86-41ED-9384-F3F80C187FCF}" type="datetime1">
              <a:rPr lang="en-US" smtClean="0"/>
              <a:pPr>
                <a:defRPr/>
              </a:pPr>
              <a:t>9/22/2012</a:t>
            </a:fld>
            <a:endParaRPr lang="en-US"/>
          </a:p>
        </p:txBody>
      </p:sp>
      <p:sp>
        <p:nvSpPr>
          <p:cNvPr id="8" name="Footer Placeholder 7"/>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9" name="Slide Number Placeholder 8"/>
          <p:cNvSpPr>
            <a:spLocks noGrp="1"/>
          </p:cNvSpPr>
          <p:nvPr>
            <p:ph type="sldNum" sz="quarter" idx="12"/>
          </p:nvPr>
        </p:nvSpPr>
        <p:spPr/>
        <p:txBody>
          <a:bodyPr/>
          <a:lstStyle>
            <a:extLst/>
          </a:lstStyle>
          <a:p>
            <a:pPr>
              <a:defRPr/>
            </a:pPr>
            <a:fld id="{62B912F2-1B47-470E-A2EB-9BA049A509F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D26EDEFE-1762-459A-A211-312538A7F3EB}" type="datetime1">
              <a:rPr lang="en-US" smtClean="0"/>
              <a:pPr>
                <a:defRPr/>
              </a:pPr>
              <a:t>9/22/2012</a:t>
            </a:fld>
            <a:endParaRPr lang="en-US"/>
          </a:p>
        </p:txBody>
      </p:sp>
      <p:sp>
        <p:nvSpPr>
          <p:cNvPr id="4" name="Footer Placeholder 3"/>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5" name="Slide Number Placeholder 4"/>
          <p:cNvSpPr>
            <a:spLocks noGrp="1"/>
          </p:cNvSpPr>
          <p:nvPr>
            <p:ph type="sldNum" sz="quarter" idx="12"/>
          </p:nvPr>
        </p:nvSpPr>
        <p:spPr/>
        <p:txBody>
          <a:bodyPr/>
          <a:lstStyle>
            <a:extLst/>
          </a:lstStyle>
          <a:p>
            <a:pPr>
              <a:defRPr/>
            </a:pPr>
            <a:fld id="{E0DB60E7-2EDF-4D77-966D-5975C5EFC6E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1FAD5495-AB8B-44A5-8A6A-0BFB9E298094}" type="datetime1">
              <a:rPr lang="en-US" smtClean="0"/>
              <a:pPr>
                <a:defRPr/>
              </a:pPr>
              <a:t>9/22/2012</a:t>
            </a:fld>
            <a:endParaRPr lang="en-US"/>
          </a:p>
        </p:txBody>
      </p:sp>
      <p:sp>
        <p:nvSpPr>
          <p:cNvPr id="3" name="Footer Placeholder 2"/>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4" name="Slide Number Placeholder 3"/>
          <p:cNvSpPr>
            <a:spLocks noGrp="1"/>
          </p:cNvSpPr>
          <p:nvPr>
            <p:ph type="sldNum" sz="quarter" idx="12"/>
          </p:nvPr>
        </p:nvSpPr>
        <p:spPr/>
        <p:txBody>
          <a:bodyPr/>
          <a:lstStyle>
            <a:extLst/>
          </a:lstStyle>
          <a:p>
            <a:pPr>
              <a:defRPr/>
            </a:pPr>
            <a:fld id="{4D5567AB-DBCF-4978-B9AA-5EA25ECEFB2C}"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0DB2AE1-1810-41AD-A2E0-338B8ECC65EB}" type="datetime1">
              <a:rPr lang="en-US" smtClean="0"/>
              <a:pPr>
                <a:defRPr/>
              </a:pPr>
              <a:t>9/22/2012</a:t>
            </a:fld>
            <a:endParaRPr lang="en-US"/>
          </a:p>
        </p:txBody>
      </p:sp>
      <p:sp>
        <p:nvSpPr>
          <p:cNvPr id="6" name="Footer Placeholder 5"/>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7" name="Slide Number Placeholder 6"/>
          <p:cNvSpPr>
            <a:spLocks noGrp="1"/>
          </p:cNvSpPr>
          <p:nvPr>
            <p:ph type="sldNum" sz="quarter" idx="12"/>
          </p:nvPr>
        </p:nvSpPr>
        <p:spPr/>
        <p:txBody>
          <a:bodyPr/>
          <a:lstStyle>
            <a:extLst/>
          </a:lstStyle>
          <a:p>
            <a:pPr>
              <a:defRPr/>
            </a:pPr>
            <a:fld id="{2200721A-3C7D-4C75-BA9F-7976009F44E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fld id="{D183E87E-F269-4ABB-B5D9-5D43446FD9BC}" type="datetime1">
              <a:rPr lang="en-US" smtClean="0"/>
              <a:pPr>
                <a:defRPr/>
              </a:pPr>
              <a:t>9/22/2012</a:t>
            </a:fld>
            <a:endParaRPr lang="en-US"/>
          </a:p>
        </p:txBody>
      </p:sp>
      <p:sp>
        <p:nvSpPr>
          <p:cNvPr id="6" name="Footer Placeholder 5"/>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7" name="Slide Number Placeholder 6"/>
          <p:cNvSpPr>
            <a:spLocks noGrp="1"/>
          </p:cNvSpPr>
          <p:nvPr>
            <p:ph type="sldNum" sz="quarter" idx="12"/>
          </p:nvPr>
        </p:nvSpPr>
        <p:spPr/>
        <p:txBody>
          <a:bodyPr/>
          <a:lstStyle>
            <a:extLst/>
          </a:lstStyle>
          <a:p>
            <a:pPr>
              <a:defRPr/>
            </a:pPr>
            <a:fld id="{84BA4C2F-4365-4122-8A00-16F935C39EB0}"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520DDF18-9A3F-47B9-94A3-BF5BF8AC2369}" type="datetime1">
              <a:rPr lang="en-US" smtClean="0"/>
              <a:pPr>
                <a:defRPr/>
              </a:pPr>
              <a:t>9/22/2012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r>
              <a:rPr lang="en-US" smtClean="0"/>
              <a:t>Template copyright 2005 www.brainybetty.com</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AAB46622-42BB-45E0-8F8B-486C83E0C460}"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Disability" TargetMode="External"/><Relationship Id="rId3" Type="http://schemas.openxmlformats.org/officeDocument/2006/relationships/hyperlink" Target="http://en.wikipedia.org/wiki/Social_class" TargetMode="External"/><Relationship Id="rId7" Type="http://schemas.openxmlformats.org/officeDocument/2006/relationships/hyperlink" Target="http://en.wikipedia.org/wiki/Ageing" TargetMode="External"/><Relationship Id="rId2" Type="http://schemas.openxmlformats.org/officeDocument/2006/relationships/hyperlink" Target="http://en.wikipedia.org/wiki/Race_(classification_of_human_beings)" TargetMode="External"/><Relationship Id="rId1" Type="http://schemas.openxmlformats.org/officeDocument/2006/relationships/slideLayout" Target="../slideLayouts/slideLayout2.xml"/><Relationship Id="rId6" Type="http://schemas.openxmlformats.org/officeDocument/2006/relationships/hyperlink" Target="http://en.wikipedia.org/wiki/Homelessness" TargetMode="External"/><Relationship Id="rId11" Type="http://schemas.openxmlformats.org/officeDocument/2006/relationships/hyperlink" Target="http://en.wikipedia.org/wiki/Sexual_orientation" TargetMode="External"/><Relationship Id="rId5" Type="http://schemas.openxmlformats.org/officeDocument/2006/relationships/hyperlink" Target="http://en.wikipedia.org/wiki/Ethnicity" TargetMode="External"/><Relationship Id="rId10" Type="http://schemas.openxmlformats.org/officeDocument/2006/relationships/hyperlink" Target="http://en.wikipedia.org/wiki/Religion" TargetMode="External"/><Relationship Id="rId4" Type="http://schemas.openxmlformats.org/officeDocument/2006/relationships/hyperlink" Target="http://en.wikipedia.org/wiki/Gender" TargetMode="External"/><Relationship Id="rId9" Type="http://schemas.openxmlformats.org/officeDocument/2006/relationships/hyperlink" Target="http://en.wikipedia.org/wiki/Obes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Historical_trauma" TargetMode="External"/><Relationship Id="rId2" Type="http://schemas.openxmlformats.org/officeDocument/2006/relationships/hyperlink" Target="http://en.wikipedia.org/wiki/Psychological_trauma" TargetMode="External"/><Relationship Id="rId1" Type="http://schemas.openxmlformats.org/officeDocument/2006/relationships/slideLayout" Target="../slideLayouts/slideLayout2.xml"/><Relationship Id="rId4" Type="http://schemas.openxmlformats.org/officeDocument/2006/relationships/hyperlink" Target="http://en.wikipedia.org/wiki/Transgenerational_traum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1066800" y="1524001"/>
            <a:ext cx="7724775" cy="3352800"/>
          </a:xfrm>
          <a:prstGeom prst="rect">
            <a:avLst/>
          </a:prstGeom>
          <a:noFill/>
          <a:ln w="9525">
            <a:noFill/>
            <a:miter lim="800000"/>
            <a:headEnd/>
            <a:tailEnd/>
          </a:ln>
        </p:spPr>
      </p:pic>
      <p:sp>
        <p:nvSpPr>
          <p:cNvPr id="2050" name="Rectangle 2"/>
          <p:cNvSpPr>
            <a:spLocks noGrp="1" noChangeArrowheads="1"/>
          </p:cNvSpPr>
          <p:nvPr>
            <p:ph type="ctrTitle"/>
          </p:nvPr>
        </p:nvSpPr>
        <p:spPr>
          <a:xfrm>
            <a:off x="1371600" y="0"/>
            <a:ext cx="7086600" cy="1470025"/>
          </a:xfrm>
        </p:spPr>
        <p:txBody>
          <a:bodyPr/>
          <a:lstStyle/>
          <a:p>
            <a:pPr eaLnBrk="1" hangingPunct="1"/>
            <a:r>
              <a:rPr lang="en-US" dirty="0" smtClean="0"/>
              <a:t>Family Violence and Protection</a:t>
            </a:r>
          </a:p>
        </p:txBody>
      </p:sp>
      <p:sp>
        <p:nvSpPr>
          <p:cNvPr id="2051" name="Rectangle 3"/>
          <p:cNvSpPr>
            <a:spLocks noGrp="1" noChangeArrowheads="1"/>
          </p:cNvSpPr>
          <p:nvPr>
            <p:ph type="subTitle" idx="1"/>
          </p:nvPr>
        </p:nvSpPr>
        <p:spPr>
          <a:xfrm>
            <a:off x="942975" y="5181600"/>
            <a:ext cx="7848600" cy="1447800"/>
          </a:xfrm>
        </p:spPr>
        <p:txBody>
          <a:bodyPr rtlCol="0">
            <a:normAutofit/>
          </a:bodyPr>
          <a:lstStyle/>
          <a:p>
            <a:pPr eaLnBrk="1" fontAlgn="auto" hangingPunct="1">
              <a:spcAft>
                <a:spcPts val="0"/>
              </a:spcAft>
              <a:buFont typeface="Arial" pitchFamily="34" charset="0"/>
              <a:buNone/>
              <a:defRPr/>
            </a:pPr>
            <a:r>
              <a:rPr lang="en-US" dirty="0" smtClean="0">
                <a:solidFill>
                  <a:schemeClr val="tx1"/>
                </a:solidFill>
              </a:rPr>
              <a:t>CIIS, 2012</a:t>
            </a:r>
          </a:p>
          <a:p>
            <a:pPr eaLnBrk="1" fontAlgn="auto" hangingPunct="1">
              <a:spcAft>
                <a:spcPts val="0"/>
              </a:spcAft>
              <a:buFont typeface="Arial" pitchFamily="34" charset="0"/>
              <a:buNone/>
              <a:defRPr/>
            </a:pPr>
            <a:endParaRPr lang="en-US" dirty="0" smtClean="0">
              <a:solidFill>
                <a:schemeClr val="tx1"/>
              </a:solidFill>
            </a:endParaRPr>
          </a:p>
          <a:p>
            <a:pPr eaLnBrk="1" fontAlgn="auto" hangingPunct="1">
              <a:spcAft>
                <a:spcPts val="0"/>
              </a:spcAft>
              <a:buFont typeface="Arial" pitchFamily="34" charset="0"/>
              <a:buNone/>
              <a:defRPr/>
            </a:pPr>
            <a:r>
              <a:rPr lang="en-US" dirty="0" smtClean="0">
                <a:solidFill>
                  <a:schemeClr val="tx1"/>
                </a:solidFill>
              </a:rPr>
              <a:t>Mark Purcell, </a:t>
            </a:r>
            <a:r>
              <a:rPr lang="en-US" dirty="0" err="1" smtClean="0">
                <a:solidFill>
                  <a:schemeClr val="tx1"/>
                </a:solidFill>
              </a:rPr>
              <a:t>PsyD</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5791200"/>
            <a:ext cx="1828800" cy="646331"/>
          </a:xfrm>
          <a:prstGeom prst="rect">
            <a:avLst/>
          </a:prstGeom>
          <a:noFill/>
        </p:spPr>
        <p:txBody>
          <a:bodyPr wrap="square" rtlCol="0">
            <a:spAutoFit/>
          </a:bodyPr>
          <a:lstStyle/>
          <a:p>
            <a:r>
              <a:rPr lang="en-US" sz="900" i="1" dirty="0" smtClean="0"/>
              <a:t>Asian Women’s Shelter, adapted from the Domestic Abuse Intervention  Project in Duluth, Minnesota (ver. 6/6/97)</a:t>
            </a:r>
            <a:endParaRPr lang="en-US" sz="900" i="1" dirty="0"/>
          </a:p>
        </p:txBody>
      </p:sp>
      <p:sp>
        <p:nvSpPr>
          <p:cNvPr id="2" name="Title 1"/>
          <p:cNvSpPr>
            <a:spLocks noGrp="1"/>
          </p:cNvSpPr>
          <p:nvPr>
            <p:ph type="title"/>
          </p:nvPr>
        </p:nvSpPr>
        <p:spPr/>
        <p:txBody>
          <a:bodyPr>
            <a:normAutofit fontScale="90000"/>
          </a:bodyPr>
          <a:lstStyle/>
          <a:p>
            <a:r>
              <a:rPr lang="en-US" dirty="0"/>
              <a:t>Power and Control Wheel</a:t>
            </a:r>
            <a:br>
              <a:rPr lang="en-US" dirty="0"/>
            </a:br>
            <a:endParaRPr lang="en-US" dirty="0"/>
          </a:p>
        </p:txBody>
      </p:sp>
      <p:pic>
        <p:nvPicPr>
          <p:cNvPr id="7" name="Content Placeholder 6" descr="PowerWheel.tif"/>
          <p:cNvPicPr>
            <a:picLocks noGrp="1" noChangeAspect="1"/>
          </p:cNvPicPr>
          <p:nvPr>
            <p:ph idx="1"/>
          </p:nvPr>
        </p:nvPicPr>
        <p:blipFill>
          <a:blip r:embed="rId2" cstate="print"/>
          <a:stretch>
            <a:fillRect/>
          </a:stretch>
        </p:blipFill>
        <p:spPr>
          <a:xfrm>
            <a:off x="3011413" y="1447800"/>
            <a:ext cx="4346724" cy="4800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ycleOfViolence.tif"/>
          <p:cNvPicPr>
            <a:picLocks noGrp="1" noChangeAspect="1"/>
          </p:cNvPicPr>
          <p:nvPr>
            <p:ph idx="1"/>
          </p:nvPr>
        </p:nvPicPr>
        <p:blipFill>
          <a:blip r:embed="rId2" cstate="print"/>
          <a:srcRect/>
          <a:stretch>
            <a:fillRect/>
          </a:stretch>
        </p:blipFill>
        <p:spPr>
          <a:xfrm>
            <a:off x="1905000" y="0"/>
            <a:ext cx="5334000" cy="677562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Content Placeholder 2"/>
          <p:cNvSpPr>
            <a:spLocks noGrp="1"/>
          </p:cNvSpPr>
          <p:nvPr>
            <p:ph sz="quarter" idx="1"/>
          </p:nvPr>
        </p:nvSpPr>
        <p:spPr/>
        <p:txBody>
          <a:bodyPr/>
          <a:lstStyle/>
          <a:p>
            <a:r>
              <a:rPr lang="en-US" dirty="0" smtClean="0"/>
              <a:t>Definition in DSM-IV:</a:t>
            </a:r>
          </a:p>
          <a:p>
            <a:r>
              <a:rPr lang="en-US" dirty="0" smtClean="0"/>
              <a:t>Traumatic events “outside the range of usual human experience”</a:t>
            </a:r>
          </a:p>
          <a:p>
            <a:r>
              <a:rPr lang="en-US" dirty="0" smtClean="0"/>
              <a:t>However, many experiences are more common than they should be:</a:t>
            </a:r>
          </a:p>
          <a:p>
            <a:pPr lvl="1"/>
            <a:r>
              <a:rPr lang="en-US" dirty="0" smtClean="0"/>
              <a:t>Domestic violence, community violence, abuse, sexual abuse</a:t>
            </a:r>
            <a:endParaRPr lang="en-US" dirty="0"/>
          </a:p>
        </p:txBody>
      </p:sp>
    </p:spTree>
    <p:extLst>
      <p:ext uri="{BB962C8B-B14F-4D97-AF65-F5344CB8AC3E}">
        <p14:creationId xmlns:p14="http://schemas.microsoft.com/office/powerpoint/2010/main" val="1518710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Trauma?</a:t>
            </a:r>
          </a:p>
        </p:txBody>
      </p:sp>
      <p:sp>
        <p:nvSpPr>
          <p:cNvPr id="3" name="Content Placeholder 2"/>
          <p:cNvSpPr>
            <a:spLocks noGrp="1"/>
          </p:cNvSpPr>
          <p:nvPr>
            <p:ph sz="quarter" idx="1"/>
          </p:nvPr>
        </p:nvSpPr>
        <p:spPr/>
        <p:txBody>
          <a:bodyPr>
            <a:normAutofit fontScale="92500" lnSpcReduction="20000"/>
          </a:bodyPr>
          <a:lstStyle/>
          <a:p>
            <a:r>
              <a:rPr lang="en-US" dirty="0" smtClean="0"/>
              <a:t>Traumatic Events are extraordinary, not because they occur rarely, but because they overwhelm the ordinary human adaptations to life.</a:t>
            </a:r>
          </a:p>
          <a:p>
            <a:r>
              <a:rPr lang="en-US" dirty="0" smtClean="0"/>
              <a:t>Generally involve threats to life or bodily integrity, or a close personal encounter with violence and death.</a:t>
            </a:r>
          </a:p>
          <a:p>
            <a:r>
              <a:rPr lang="en-US" dirty="0" smtClean="0"/>
              <a:t>Involve extremities of helplessness and terror.</a:t>
            </a:r>
          </a:p>
          <a:p>
            <a:r>
              <a:rPr lang="en-US" dirty="0" smtClean="0"/>
              <a:t>Response of </a:t>
            </a:r>
            <a:r>
              <a:rPr lang="en-US" i="1" dirty="0" smtClean="0"/>
              <a:t>intense fear, helplessness, loss of control, and threat of annihilation.</a:t>
            </a:r>
            <a:endParaRPr lang="en-US" dirty="0"/>
          </a:p>
        </p:txBody>
      </p:sp>
    </p:spTree>
    <p:extLst>
      <p:ext uri="{BB962C8B-B14F-4D97-AF65-F5344CB8AC3E}">
        <p14:creationId xmlns:p14="http://schemas.microsoft.com/office/powerpoint/2010/main" val="427604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at Risk and What is Traumatic?</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Trauma can come from a variety of sources and affect many different people:</a:t>
            </a:r>
          </a:p>
          <a:p>
            <a:pPr lvl="1"/>
            <a:r>
              <a:rPr lang="en-US" dirty="0" smtClean="0"/>
              <a:t>Socio-cultural &amp; environmental factors</a:t>
            </a:r>
          </a:p>
          <a:p>
            <a:pPr lvl="2"/>
            <a:r>
              <a:rPr lang="en-US" dirty="0" smtClean="0"/>
              <a:t>Community Violence, War, Immigration</a:t>
            </a:r>
          </a:p>
          <a:p>
            <a:pPr lvl="2"/>
            <a:r>
              <a:rPr lang="en-US" dirty="0" smtClean="0"/>
              <a:t>Intergenerational Trauma</a:t>
            </a:r>
          </a:p>
          <a:p>
            <a:pPr lvl="1"/>
            <a:r>
              <a:rPr lang="en-US" dirty="0" smtClean="0"/>
              <a:t>Close interactions</a:t>
            </a:r>
          </a:p>
          <a:p>
            <a:pPr lvl="2"/>
            <a:r>
              <a:rPr lang="en-US" dirty="0" smtClean="0"/>
              <a:t>Physical/Sexual Abuse, Assault, Domestic Violence</a:t>
            </a:r>
          </a:p>
          <a:p>
            <a:pPr lvl="1"/>
            <a:r>
              <a:rPr lang="en-US" dirty="0" smtClean="0"/>
              <a:t>Disasters</a:t>
            </a:r>
          </a:p>
          <a:p>
            <a:pPr lvl="2"/>
            <a:r>
              <a:rPr lang="en-US" dirty="0" smtClean="0"/>
              <a:t>Natural Disasters, Accidents, Etc.</a:t>
            </a:r>
          </a:p>
          <a:p>
            <a:pPr lvl="2"/>
            <a:endParaRPr lang="en-US" dirty="0"/>
          </a:p>
        </p:txBody>
      </p:sp>
    </p:spTree>
    <p:extLst>
      <p:ext uri="{BB962C8B-B14F-4D97-AF65-F5344CB8AC3E}">
        <p14:creationId xmlns:p14="http://schemas.microsoft.com/office/powerpoint/2010/main" val="1829643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EFEFDF"/>
          </a:solidFill>
        </p:spPr>
        <p:txBody>
          <a:bodyPr>
            <a:normAutofit fontScale="90000"/>
          </a:bodyPr>
          <a:lstStyle/>
          <a:p>
            <a:pPr eaLnBrk="1" hangingPunct="1">
              <a:defRPr/>
            </a:pPr>
            <a:r>
              <a:rPr lang="en-US">
                <a:latin typeface="Maiandra GD" pitchFamily="34" charset="0"/>
              </a:rPr>
              <a:t>Trauma Affects All Aspects of the Self</a:t>
            </a:r>
          </a:p>
        </p:txBody>
      </p:sp>
      <p:sp>
        <p:nvSpPr>
          <p:cNvPr id="25603" name="Rectangle 3"/>
          <p:cNvSpPr>
            <a:spLocks noGrp="1" noChangeArrowheads="1"/>
          </p:cNvSpPr>
          <p:nvPr>
            <p:ph type="body" idx="1"/>
          </p:nvPr>
        </p:nvSpPr>
        <p:spPr>
          <a:xfrm>
            <a:off x="1143000" y="1751013"/>
            <a:ext cx="6548438" cy="4268787"/>
          </a:xfrm>
        </p:spPr>
        <p:txBody>
          <a:bodyPr/>
          <a:lstStyle/>
          <a:p>
            <a:pPr algn="ctr" eaLnBrk="1" hangingPunct="1">
              <a:lnSpc>
                <a:spcPct val="90000"/>
              </a:lnSpc>
              <a:buFont typeface="Wingdings" pitchFamily="2" charset="2"/>
              <a:buNone/>
              <a:defRPr/>
            </a:pPr>
            <a:endParaRPr lang="en-US" sz="1600" dirty="0"/>
          </a:p>
          <a:p>
            <a:pPr eaLnBrk="1" hangingPunct="1">
              <a:lnSpc>
                <a:spcPct val="90000"/>
              </a:lnSpc>
              <a:buFontTx/>
              <a:buChar char="•"/>
              <a:defRPr/>
            </a:pPr>
            <a:r>
              <a:rPr lang="en-US" sz="2800" b="1" dirty="0">
                <a:latin typeface="+mj-lt"/>
              </a:rPr>
              <a:t>Cognitive</a:t>
            </a:r>
          </a:p>
          <a:p>
            <a:pPr eaLnBrk="1" hangingPunct="1">
              <a:lnSpc>
                <a:spcPct val="90000"/>
              </a:lnSpc>
              <a:buFontTx/>
              <a:buChar char="•"/>
              <a:defRPr/>
            </a:pPr>
            <a:r>
              <a:rPr lang="en-US" sz="2800" b="1" dirty="0">
                <a:latin typeface="+mj-lt"/>
              </a:rPr>
              <a:t>Emotional </a:t>
            </a:r>
          </a:p>
          <a:p>
            <a:pPr eaLnBrk="1" hangingPunct="1">
              <a:lnSpc>
                <a:spcPct val="90000"/>
              </a:lnSpc>
              <a:buFontTx/>
              <a:buChar char="•"/>
              <a:defRPr/>
            </a:pPr>
            <a:r>
              <a:rPr lang="en-US" sz="2800" b="1" dirty="0">
                <a:latin typeface="+mj-lt"/>
              </a:rPr>
              <a:t>Social</a:t>
            </a:r>
          </a:p>
          <a:p>
            <a:pPr eaLnBrk="1" hangingPunct="1">
              <a:lnSpc>
                <a:spcPct val="90000"/>
              </a:lnSpc>
              <a:buFontTx/>
              <a:buChar char="•"/>
              <a:defRPr/>
            </a:pPr>
            <a:r>
              <a:rPr lang="en-US" sz="2800" b="1" dirty="0">
                <a:latin typeface="+mj-lt"/>
                <a:cs typeface="Arial" charset="0"/>
              </a:rPr>
              <a:t>Cultural</a:t>
            </a:r>
            <a:r>
              <a:rPr lang="en-US" sz="2800" b="1" dirty="0">
                <a:latin typeface="+mj-lt"/>
              </a:rPr>
              <a:t>  </a:t>
            </a:r>
          </a:p>
          <a:p>
            <a:pPr eaLnBrk="1" hangingPunct="1">
              <a:lnSpc>
                <a:spcPct val="90000"/>
              </a:lnSpc>
              <a:buFontTx/>
              <a:buChar char="•"/>
              <a:defRPr/>
            </a:pPr>
            <a:r>
              <a:rPr lang="en-US" sz="2800" b="1" dirty="0">
                <a:latin typeface="+mj-lt"/>
              </a:rPr>
              <a:t>Physical / Somatic  </a:t>
            </a:r>
          </a:p>
          <a:p>
            <a:pPr eaLnBrk="1" hangingPunct="1">
              <a:lnSpc>
                <a:spcPct val="90000"/>
              </a:lnSpc>
              <a:buFontTx/>
              <a:buChar char="•"/>
              <a:defRPr/>
            </a:pPr>
            <a:r>
              <a:rPr lang="en-US" sz="2800" b="1" dirty="0">
                <a:latin typeface="+mj-lt"/>
              </a:rPr>
              <a:t>Spiritual</a:t>
            </a:r>
            <a:endParaRPr lang="en-US" sz="2800" dirty="0">
              <a:latin typeface="+mj-lt"/>
            </a:endParaRPr>
          </a:p>
        </p:txBody>
      </p:sp>
      <p:pic>
        <p:nvPicPr>
          <p:cNvPr id="16387" name="Picture 4" descr="portfolio_4"/>
          <p:cNvPicPr>
            <a:picLocks noChangeAspect="1" noChangeArrowheads="1"/>
          </p:cNvPicPr>
          <p:nvPr/>
        </p:nvPicPr>
        <p:blipFill>
          <a:blip r:embed="rId3"/>
          <a:srcRect/>
          <a:stretch>
            <a:fillRect/>
          </a:stretch>
        </p:blipFill>
        <p:spPr bwMode="auto">
          <a:xfrm>
            <a:off x="5502275" y="1809750"/>
            <a:ext cx="2879725" cy="4819650"/>
          </a:xfrm>
          <a:prstGeom prst="rect">
            <a:avLst/>
          </a:prstGeom>
          <a:noFill/>
          <a:ln w="9525">
            <a:noFill/>
            <a:miter lim="800000"/>
            <a:headEnd/>
            <a:tailEnd/>
          </a:ln>
        </p:spPr>
      </p:pic>
    </p:spTree>
    <p:extLst>
      <p:ext uri="{BB962C8B-B14F-4D97-AF65-F5344CB8AC3E}">
        <p14:creationId xmlns:p14="http://schemas.microsoft.com/office/powerpoint/2010/main" val="2337250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89000" y="152400"/>
            <a:ext cx="7769225" cy="1295400"/>
          </a:xfrm>
          <a:solidFill>
            <a:srgbClr val="EFEFDF"/>
          </a:solidFill>
        </p:spPr>
        <p:txBody>
          <a:bodyPr>
            <a:normAutofit fontScale="90000"/>
          </a:bodyPr>
          <a:lstStyle/>
          <a:p>
            <a:pPr eaLnBrk="1" hangingPunct="1">
              <a:defRPr/>
            </a:pPr>
            <a:r>
              <a:rPr lang="en-US" b="1">
                <a:solidFill>
                  <a:schemeClr val="tx1"/>
                </a:solidFill>
                <a:latin typeface="Maiandra GD" pitchFamily="34" charset="0"/>
              </a:rPr>
              <a:t>Adaptive Responses to Trauma</a:t>
            </a:r>
          </a:p>
        </p:txBody>
      </p:sp>
      <p:sp>
        <p:nvSpPr>
          <p:cNvPr id="18434" name="Text Box 3"/>
          <p:cNvSpPr txBox="1">
            <a:spLocks noChangeArrowheads="1"/>
          </p:cNvSpPr>
          <p:nvPr/>
        </p:nvSpPr>
        <p:spPr bwMode="auto">
          <a:xfrm>
            <a:off x="4543425" y="3363913"/>
            <a:ext cx="152400" cy="457200"/>
          </a:xfrm>
          <a:prstGeom prst="rect">
            <a:avLst/>
          </a:prstGeom>
          <a:noFill/>
          <a:ln w="9525">
            <a:noFill/>
            <a:miter lim="800000"/>
            <a:headEnd/>
            <a:tailEnd/>
          </a:ln>
        </p:spPr>
        <p:txBody>
          <a:bodyPr wrap="none">
            <a:spAutoFit/>
          </a:bodyPr>
          <a:lstStyle/>
          <a:p>
            <a:pPr algn="ctr"/>
            <a:endParaRPr lang="en-US" sz="2400">
              <a:latin typeface="Calibri" pitchFamily="34" charset="0"/>
            </a:endParaRPr>
          </a:p>
        </p:txBody>
      </p:sp>
      <p:sp>
        <p:nvSpPr>
          <p:cNvPr id="18435" name="Line 4"/>
          <p:cNvSpPr>
            <a:spLocks noChangeShapeType="1"/>
          </p:cNvSpPr>
          <p:nvPr/>
        </p:nvSpPr>
        <p:spPr bwMode="auto">
          <a:xfrm flipH="1" flipV="1">
            <a:off x="4038600" y="2438400"/>
            <a:ext cx="406400" cy="762000"/>
          </a:xfrm>
          <a:prstGeom prst="line">
            <a:avLst/>
          </a:prstGeom>
          <a:noFill/>
          <a:ln w="9525">
            <a:solidFill>
              <a:schemeClr val="tx1"/>
            </a:solidFill>
            <a:round/>
            <a:headEnd/>
            <a:tailEnd type="triangle" w="med" len="med"/>
          </a:ln>
        </p:spPr>
        <p:txBody>
          <a:bodyPr/>
          <a:lstStyle/>
          <a:p>
            <a:endParaRPr lang="en-US"/>
          </a:p>
        </p:txBody>
      </p:sp>
      <p:sp>
        <p:nvSpPr>
          <p:cNvPr id="18436" name="Line 5"/>
          <p:cNvSpPr>
            <a:spLocks noChangeShapeType="1"/>
          </p:cNvSpPr>
          <p:nvPr/>
        </p:nvSpPr>
        <p:spPr bwMode="auto">
          <a:xfrm flipV="1">
            <a:off x="4762500" y="2057400"/>
            <a:ext cx="266700" cy="1371600"/>
          </a:xfrm>
          <a:prstGeom prst="line">
            <a:avLst/>
          </a:prstGeom>
          <a:noFill/>
          <a:ln w="9525">
            <a:solidFill>
              <a:schemeClr val="tx1"/>
            </a:solidFill>
            <a:round/>
            <a:headEnd/>
            <a:tailEnd type="triangle" w="med" len="med"/>
          </a:ln>
        </p:spPr>
        <p:txBody>
          <a:bodyPr/>
          <a:lstStyle/>
          <a:p>
            <a:endParaRPr lang="en-US"/>
          </a:p>
        </p:txBody>
      </p:sp>
      <p:sp>
        <p:nvSpPr>
          <p:cNvPr id="18437" name="Line 6"/>
          <p:cNvSpPr>
            <a:spLocks noChangeShapeType="1"/>
          </p:cNvSpPr>
          <p:nvPr/>
        </p:nvSpPr>
        <p:spPr bwMode="auto">
          <a:xfrm flipV="1">
            <a:off x="5207000" y="2057400"/>
            <a:ext cx="635000" cy="914400"/>
          </a:xfrm>
          <a:prstGeom prst="line">
            <a:avLst/>
          </a:prstGeom>
          <a:noFill/>
          <a:ln w="9525">
            <a:solidFill>
              <a:schemeClr val="tx1"/>
            </a:solidFill>
            <a:round/>
            <a:headEnd/>
            <a:tailEnd type="triangle" w="med" len="med"/>
          </a:ln>
        </p:spPr>
        <p:txBody>
          <a:bodyPr/>
          <a:lstStyle/>
          <a:p>
            <a:endParaRPr lang="en-US"/>
          </a:p>
        </p:txBody>
      </p:sp>
      <p:sp>
        <p:nvSpPr>
          <p:cNvPr id="18438" name="Text Box 7"/>
          <p:cNvSpPr txBox="1">
            <a:spLocks noChangeArrowheads="1"/>
          </p:cNvSpPr>
          <p:nvPr/>
        </p:nvSpPr>
        <p:spPr bwMode="auto">
          <a:xfrm>
            <a:off x="4419600" y="1760538"/>
            <a:ext cx="153988" cy="274637"/>
          </a:xfrm>
          <a:prstGeom prst="rect">
            <a:avLst/>
          </a:prstGeom>
          <a:noFill/>
          <a:ln w="9525">
            <a:noFill/>
            <a:miter lim="800000"/>
            <a:headEnd/>
            <a:tailEnd/>
          </a:ln>
        </p:spPr>
        <p:txBody>
          <a:bodyPr wrap="none">
            <a:spAutoFit/>
          </a:bodyPr>
          <a:lstStyle/>
          <a:p>
            <a:endParaRPr lang="en-US" sz="1200" b="1">
              <a:latin typeface="Calibri" pitchFamily="34" charset="0"/>
            </a:endParaRPr>
          </a:p>
        </p:txBody>
      </p:sp>
      <p:sp>
        <p:nvSpPr>
          <p:cNvPr id="18439" name="Rectangle 8"/>
          <p:cNvSpPr>
            <a:spLocks noChangeArrowheads="1"/>
          </p:cNvSpPr>
          <p:nvPr/>
        </p:nvSpPr>
        <p:spPr bwMode="auto">
          <a:xfrm>
            <a:off x="5870575" y="1752600"/>
            <a:ext cx="1063625" cy="304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Amnesia</a:t>
            </a:r>
          </a:p>
        </p:txBody>
      </p:sp>
      <p:sp>
        <p:nvSpPr>
          <p:cNvPr id="18440" name="Rectangle 9"/>
          <p:cNvSpPr>
            <a:spLocks noChangeArrowheads="1"/>
          </p:cNvSpPr>
          <p:nvPr/>
        </p:nvSpPr>
        <p:spPr bwMode="auto">
          <a:xfrm>
            <a:off x="4114800" y="1752600"/>
            <a:ext cx="1600200" cy="304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Hopelessness</a:t>
            </a:r>
          </a:p>
        </p:txBody>
      </p:sp>
      <p:sp>
        <p:nvSpPr>
          <p:cNvPr id="18441" name="Rectangle 10"/>
          <p:cNvSpPr>
            <a:spLocks noChangeArrowheads="1"/>
          </p:cNvSpPr>
          <p:nvPr/>
        </p:nvSpPr>
        <p:spPr bwMode="auto">
          <a:xfrm>
            <a:off x="3352800" y="2133600"/>
            <a:ext cx="1219200" cy="304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Insomnia</a:t>
            </a:r>
          </a:p>
        </p:txBody>
      </p:sp>
      <p:sp>
        <p:nvSpPr>
          <p:cNvPr id="18442" name="Line 11"/>
          <p:cNvSpPr>
            <a:spLocks noChangeShapeType="1"/>
          </p:cNvSpPr>
          <p:nvPr/>
        </p:nvSpPr>
        <p:spPr bwMode="auto">
          <a:xfrm flipV="1">
            <a:off x="5334000" y="2514600"/>
            <a:ext cx="762000" cy="762000"/>
          </a:xfrm>
          <a:prstGeom prst="line">
            <a:avLst/>
          </a:prstGeom>
          <a:noFill/>
          <a:ln w="9525">
            <a:solidFill>
              <a:schemeClr val="tx1"/>
            </a:solidFill>
            <a:round/>
            <a:headEnd/>
            <a:tailEnd type="triangle" w="med" len="med"/>
          </a:ln>
        </p:spPr>
        <p:txBody>
          <a:bodyPr/>
          <a:lstStyle/>
          <a:p>
            <a:endParaRPr lang="en-US"/>
          </a:p>
        </p:txBody>
      </p:sp>
      <p:sp>
        <p:nvSpPr>
          <p:cNvPr id="18443" name="Line 12"/>
          <p:cNvSpPr>
            <a:spLocks noChangeShapeType="1"/>
          </p:cNvSpPr>
          <p:nvPr/>
        </p:nvSpPr>
        <p:spPr bwMode="auto">
          <a:xfrm flipV="1">
            <a:off x="5651500" y="2895600"/>
            <a:ext cx="749300" cy="457200"/>
          </a:xfrm>
          <a:prstGeom prst="line">
            <a:avLst/>
          </a:prstGeom>
          <a:noFill/>
          <a:ln w="9525">
            <a:solidFill>
              <a:schemeClr val="tx1"/>
            </a:solidFill>
            <a:round/>
            <a:headEnd/>
            <a:tailEnd type="triangle" w="med" len="med"/>
          </a:ln>
        </p:spPr>
        <p:txBody>
          <a:bodyPr/>
          <a:lstStyle/>
          <a:p>
            <a:endParaRPr lang="en-US"/>
          </a:p>
        </p:txBody>
      </p:sp>
      <p:sp>
        <p:nvSpPr>
          <p:cNvPr id="18444" name="Rectangle 13"/>
          <p:cNvSpPr>
            <a:spLocks noChangeArrowheads="1"/>
          </p:cNvSpPr>
          <p:nvPr/>
        </p:nvSpPr>
        <p:spPr bwMode="auto">
          <a:xfrm>
            <a:off x="5870575" y="2209800"/>
            <a:ext cx="2286000" cy="304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Intrusive Memories</a:t>
            </a:r>
          </a:p>
        </p:txBody>
      </p:sp>
      <p:sp>
        <p:nvSpPr>
          <p:cNvPr id="18445" name="Rectangle 14"/>
          <p:cNvSpPr>
            <a:spLocks noChangeArrowheads="1"/>
          </p:cNvSpPr>
          <p:nvPr/>
        </p:nvSpPr>
        <p:spPr bwMode="auto">
          <a:xfrm>
            <a:off x="6324600" y="2590800"/>
            <a:ext cx="1450975" cy="304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Nightmares</a:t>
            </a:r>
          </a:p>
        </p:txBody>
      </p:sp>
      <p:sp>
        <p:nvSpPr>
          <p:cNvPr id="18446" name="Line 15"/>
          <p:cNvSpPr>
            <a:spLocks noChangeShapeType="1"/>
          </p:cNvSpPr>
          <p:nvPr/>
        </p:nvSpPr>
        <p:spPr bwMode="auto">
          <a:xfrm flipV="1">
            <a:off x="5791200" y="3200400"/>
            <a:ext cx="609600" cy="304800"/>
          </a:xfrm>
          <a:prstGeom prst="line">
            <a:avLst/>
          </a:prstGeom>
          <a:noFill/>
          <a:ln w="9525">
            <a:solidFill>
              <a:schemeClr val="tx1"/>
            </a:solidFill>
            <a:round/>
            <a:headEnd/>
            <a:tailEnd type="triangle" w="med" len="med"/>
          </a:ln>
        </p:spPr>
        <p:txBody>
          <a:bodyPr/>
          <a:lstStyle/>
          <a:p>
            <a:endParaRPr lang="en-US"/>
          </a:p>
        </p:txBody>
      </p:sp>
      <p:sp>
        <p:nvSpPr>
          <p:cNvPr id="18447" name="Rectangle 16"/>
          <p:cNvSpPr>
            <a:spLocks noChangeArrowheads="1"/>
          </p:cNvSpPr>
          <p:nvPr/>
        </p:nvSpPr>
        <p:spPr bwMode="auto">
          <a:xfrm>
            <a:off x="6400800" y="3048000"/>
            <a:ext cx="2286000" cy="304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Shame &amp; Self Hatred</a:t>
            </a:r>
          </a:p>
        </p:txBody>
      </p:sp>
      <p:sp>
        <p:nvSpPr>
          <p:cNvPr id="18448" name="Line 17"/>
          <p:cNvSpPr>
            <a:spLocks noChangeShapeType="1"/>
          </p:cNvSpPr>
          <p:nvPr/>
        </p:nvSpPr>
        <p:spPr bwMode="auto">
          <a:xfrm>
            <a:off x="5943600" y="3810000"/>
            <a:ext cx="533400" cy="76200"/>
          </a:xfrm>
          <a:prstGeom prst="line">
            <a:avLst/>
          </a:prstGeom>
          <a:noFill/>
          <a:ln w="9525">
            <a:solidFill>
              <a:schemeClr val="tx1"/>
            </a:solidFill>
            <a:round/>
            <a:headEnd/>
            <a:tailEnd type="triangle" w="med" len="med"/>
          </a:ln>
        </p:spPr>
        <p:txBody>
          <a:bodyPr/>
          <a:lstStyle/>
          <a:p>
            <a:endParaRPr lang="en-US"/>
          </a:p>
        </p:txBody>
      </p:sp>
      <p:sp>
        <p:nvSpPr>
          <p:cNvPr id="18449" name="Line 18"/>
          <p:cNvSpPr>
            <a:spLocks noChangeShapeType="1"/>
          </p:cNvSpPr>
          <p:nvPr/>
        </p:nvSpPr>
        <p:spPr bwMode="auto">
          <a:xfrm>
            <a:off x="5969000" y="4191000"/>
            <a:ext cx="1117600" cy="228600"/>
          </a:xfrm>
          <a:prstGeom prst="line">
            <a:avLst/>
          </a:prstGeom>
          <a:noFill/>
          <a:ln w="9525">
            <a:solidFill>
              <a:schemeClr val="tx1"/>
            </a:solidFill>
            <a:round/>
            <a:headEnd/>
            <a:tailEnd type="triangle" w="med" len="med"/>
          </a:ln>
        </p:spPr>
        <p:txBody>
          <a:bodyPr/>
          <a:lstStyle/>
          <a:p>
            <a:endParaRPr lang="en-US"/>
          </a:p>
        </p:txBody>
      </p:sp>
      <p:sp>
        <p:nvSpPr>
          <p:cNvPr id="18450" name="Rectangle 19"/>
          <p:cNvSpPr>
            <a:spLocks noChangeArrowheads="1"/>
          </p:cNvSpPr>
          <p:nvPr/>
        </p:nvSpPr>
        <p:spPr bwMode="auto">
          <a:xfrm>
            <a:off x="6477000" y="3505200"/>
            <a:ext cx="2209800" cy="5334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Somatic Symptoms</a:t>
            </a:r>
          </a:p>
          <a:p>
            <a:pPr algn="ctr"/>
            <a:r>
              <a:rPr lang="en-US" b="1">
                <a:solidFill>
                  <a:schemeClr val="hlink"/>
                </a:solidFill>
                <a:latin typeface="Calibri" pitchFamily="34" charset="0"/>
              </a:rPr>
              <a:t>Chronic Pain</a:t>
            </a:r>
          </a:p>
        </p:txBody>
      </p:sp>
      <p:sp>
        <p:nvSpPr>
          <p:cNvPr id="18451" name="Rectangle 20"/>
          <p:cNvSpPr>
            <a:spLocks noChangeArrowheads="1"/>
          </p:cNvSpPr>
          <p:nvPr/>
        </p:nvSpPr>
        <p:spPr bwMode="auto">
          <a:xfrm>
            <a:off x="7086600" y="4114800"/>
            <a:ext cx="1600200" cy="5334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Dissociative </a:t>
            </a:r>
          </a:p>
          <a:p>
            <a:pPr algn="ctr"/>
            <a:r>
              <a:rPr lang="en-US" b="1">
                <a:solidFill>
                  <a:schemeClr val="hlink"/>
                </a:solidFill>
                <a:latin typeface="Calibri" pitchFamily="34" charset="0"/>
              </a:rPr>
              <a:t>Symptoms</a:t>
            </a:r>
          </a:p>
        </p:txBody>
      </p:sp>
      <p:sp>
        <p:nvSpPr>
          <p:cNvPr id="18452" name="Line 21"/>
          <p:cNvSpPr>
            <a:spLocks noChangeShapeType="1"/>
          </p:cNvSpPr>
          <p:nvPr/>
        </p:nvSpPr>
        <p:spPr bwMode="auto">
          <a:xfrm>
            <a:off x="5715000" y="4114800"/>
            <a:ext cx="1066800" cy="838200"/>
          </a:xfrm>
          <a:prstGeom prst="line">
            <a:avLst/>
          </a:prstGeom>
          <a:noFill/>
          <a:ln w="9525">
            <a:solidFill>
              <a:schemeClr val="tx1"/>
            </a:solidFill>
            <a:round/>
            <a:headEnd/>
            <a:tailEnd type="triangle" w="med" len="med"/>
          </a:ln>
        </p:spPr>
        <p:txBody>
          <a:bodyPr/>
          <a:lstStyle/>
          <a:p>
            <a:endParaRPr lang="en-US"/>
          </a:p>
        </p:txBody>
      </p:sp>
      <p:sp>
        <p:nvSpPr>
          <p:cNvPr id="18453" name="Rectangle 22"/>
          <p:cNvSpPr>
            <a:spLocks noChangeArrowheads="1"/>
          </p:cNvSpPr>
          <p:nvPr/>
        </p:nvSpPr>
        <p:spPr bwMode="auto">
          <a:xfrm>
            <a:off x="6781800" y="4724400"/>
            <a:ext cx="1828800" cy="6096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Self Destructive </a:t>
            </a:r>
          </a:p>
          <a:p>
            <a:pPr algn="ctr"/>
            <a:r>
              <a:rPr lang="en-US" b="1">
                <a:solidFill>
                  <a:schemeClr val="hlink"/>
                </a:solidFill>
                <a:latin typeface="Calibri" pitchFamily="34" charset="0"/>
              </a:rPr>
              <a:t>Behavior</a:t>
            </a:r>
          </a:p>
        </p:txBody>
      </p:sp>
      <p:sp>
        <p:nvSpPr>
          <p:cNvPr id="18454" name="Rectangle 23"/>
          <p:cNvSpPr>
            <a:spLocks noChangeArrowheads="1"/>
          </p:cNvSpPr>
          <p:nvPr/>
        </p:nvSpPr>
        <p:spPr bwMode="auto">
          <a:xfrm>
            <a:off x="5870575" y="5486400"/>
            <a:ext cx="1905000" cy="7620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Eating Disorders</a:t>
            </a:r>
          </a:p>
        </p:txBody>
      </p:sp>
      <p:sp>
        <p:nvSpPr>
          <p:cNvPr id="18455" name="Line 24"/>
          <p:cNvSpPr>
            <a:spLocks noChangeShapeType="1"/>
          </p:cNvSpPr>
          <p:nvPr/>
        </p:nvSpPr>
        <p:spPr bwMode="auto">
          <a:xfrm>
            <a:off x="5715000" y="4572000"/>
            <a:ext cx="838200" cy="914400"/>
          </a:xfrm>
          <a:prstGeom prst="line">
            <a:avLst/>
          </a:prstGeom>
          <a:noFill/>
          <a:ln w="9525">
            <a:solidFill>
              <a:schemeClr val="tx1"/>
            </a:solidFill>
            <a:round/>
            <a:headEnd/>
            <a:tailEnd type="triangle" w="med" len="med"/>
          </a:ln>
        </p:spPr>
        <p:txBody>
          <a:bodyPr/>
          <a:lstStyle/>
          <a:p>
            <a:endParaRPr lang="en-US"/>
          </a:p>
        </p:txBody>
      </p:sp>
      <p:sp>
        <p:nvSpPr>
          <p:cNvPr id="18456" name="Line 25"/>
          <p:cNvSpPr>
            <a:spLocks noChangeShapeType="1"/>
          </p:cNvSpPr>
          <p:nvPr/>
        </p:nvSpPr>
        <p:spPr bwMode="auto">
          <a:xfrm>
            <a:off x="4800600" y="4343400"/>
            <a:ext cx="0" cy="1143000"/>
          </a:xfrm>
          <a:prstGeom prst="line">
            <a:avLst/>
          </a:prstGeom>
          <a:noFill/>
          <a:ln w="9525">
            <a:solidFill>
              <a:schemeClr val="tx1"/>
            </a:solidFill>
            <a:round/>
            <a:headEnd/>
            <a:tailEnd type="triangle" w="med" len="med"/>
          </a:ln>
        </p:spPr>
        <p:txBody>
          <a:bodyPr/>
          <a:lstStyle/>
          <a:p>
            <a:endParaRPr lang="en-US"/>
          </a:p>
        </p:txBody>
      </p:sp>
      <p:sp>
        <p:nvSpPr>
          <p:cNvPr id="18457" name="Rectangle 26"/>
          <p:cNvSpPr>
            <a:spLocks noChangeArrowheads="1"/>
          </p:cNvSpPr>
          <p:nvPr/>
        </p:nvSpPr>
        <p:spPr bwMode="auto">
          <a:xfrm>
            <a:off x="3657600" y="5486400"/>
            <a:ext cx="1981200" cy="685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Substance Abuse</a:t>
            </a:r>
          </a:p>
        </p:txBody>
      </p:sp>
      <p:sp>
        <p:nvSpPr>
          <p:cNvPr id="18458" name="Line 27"/>
          <p:cNvSpPr>
            <a:spLocks noChangeShapeType="1"/>
          </p:cNvSpPr>
          <p:nvPr/>
        </p:nvSpPr>
        <p:spPr bwMode="auto">
          <a:xfrm flipH="1">
            <a:off x="3276600" y="4648200"/>
            <a:ext cx="688975" cy="609600"/>
          </a:xfrm>
          <a:prstGeom prst="line">
            <a:avLst/>
          </a:prstGeom>
          <a:noFill/>
          <a:ln w="9525">
            <a:solidFill>
              <a:schemeClr val="tx1"/>
            </a:solidFill>
            <a:round/>
            <a:headEnd/>
            <a:tailEnd type="triangle" w="med" len="med"/>
          </a:ln>
        </p:spPr>
        <p:txBody>
          <a:bodyPr/>
          <a:lstStyle/>
          <a:p>
            <a:endParaRPr lang="en-US"/>
          </a:p>
        </p:txBody>
      </p:sp>
      <p:sp>
        <p:nvSpPr>
          <p:cNvPr id="18459" name="Rectangle 28"/>
          <p:cNvSpPr>
            <a:spLocks noChangeArrowheads="1"/>
          </p:cNvSpPr>
          <p:nvPr/>
        </p:nvSpPr>
        <p:spPr bwMode="auto">
          <a:xfrm>
            <a:off x="990600" y="5257800"/>
            <a:ext cx="2286000" cy="9144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Generalized Anxiety</a:t>
            </a:r>
          </a:p>
          <a:p>
            <a:pPr algn="ctr"/>
            <a:r>
              <a:rPr lang="en-US" b="1">
                <a:solidFill>
                  <a:schemeClr val="hlink"/>
                </a:solidFill>
                <a:latin typeface="Calibri" pitchFamily="34" charset="0"/>
              </a:rPr>
              <a:t>Panic Attacks</a:t>
            </a:r>
          </a:p>
        </p:txBody>
      </p:sp>
      <p:sp>
        <p:nvSpPr>
          <p:cNvPr id="18460" name="Line 29"/>
          <p:cNvSpPr>
            <a:spLocks noChangeShapeType="1"/>
          </p:cNvSpPr>
          <p:nvPr/>
        </p:nvSpPr>
        <p:spPr bwMode="auto">
          <a:xfrm flipH="1">
            <a:off x="2286000" y="4038600"/>
            <a:ext cx="1524000" cy="381000"/>
          </a:xfrm>
          <a:prstGeom prst="line">
            <a:avLst/>
          </a:prstGeom>
          <a:noFill/>
          <a:ln w="9525">
            <a:solidFill>
              <a:schemeClr val="tx1"/>
            </a:solidFill>
            <a:round/>
            <a:headEnd/>
            <a:tailEnd type="triangle" w="med" len="med"/>
          </a:ln>
        </p:spPr>
        <p:txBody>
          <a:bodyPr/>
          <a:lstStyle/>
          <a:p>
            <a:endParaRPr lang="en-US"/>
          </a:p>
        </p:txBody>
      </p:sp>
      <p:sp>
        <p:nvSpPr>
          <p:cNvPr id="18461" name="Line 30"/>
          <p:cNvSpPr>
            <a:spLocks noChangeShapeType="1"/>
          </p:cNvSpPr>
          <p:nvPr/>
        </p:nvSpPr>
        <p:spPr bwMode="auto">
          <a:xfrm flipH="1">
            <a:off x="2514600" y="4267200"/>
            <a:ext cx="1524000" cy="685800"/>
          </a:xfrm>
          <a:prstGeom prst="line">
            <a:avLst/>
          </a:prstGeom>
          <a:noFill/>
          <a:ln w="9525">
            <a:solidFill>
              <a:schemeClr val="tx1"/>
            </a:solidFill>
            <a:round/>
            <a:headEnd/>
            <a:tailEnd type="triangle" w="med" len="med"/>
          </a:ln>
        </p:spPr>
        <p:txBody>
          <a:bodyPr/>
          <a:lstStyle/>
          <a:p>
            <a:endParaRPr lang="en-US"/>
          </a:p>
        </p:txBody>
      </p:sp>
      <p:sp>
        <p:nvSpPr>
          <p:cNvPr id="18462" name="Rectangle 31"/>
          <p:cNvSpPr>
            <a:spLocks noChangeArrowheads="1"/>
          </p:cNvSpPr>
          <p:nvPr/>
        </p:nvSpPr>
        <p:spPr bwMode="auto">
          <a:xfrm>
            <a:off x="1219200" y="4800600"/>
            <a:ext cx="1295400" cy="304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Depression</a:t>
            </a:r>
          </a:p>
        </p:txBody>
      </p:sp>
      <p:sp>
        <p:nvSpPr>
          <p:cNvPr id="18463" name="Rectangle 32"/>
          <p:cNvSpPr>
            <a:spLocks noChangeArrowheads="1"/>
          </p:cNvSpPr>
          <p:nvPr/>
        </p:nvSpPr>
        <p:spPr bwMode="auto">
          <a:xfrm>
            <a:off x="1219200" y="4267200"/>
            <a:ext cx="1066800" cy="304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Irritability</a:t>
            </a:r>
          </a:p>
        </p:txBody>
      </p:sp>
      <p:sp>
        <p:nvSpPr>
          <p:cNvPr id="18464" name="Line 33"/>
          <p:cNvSpPr>
            <a:spLocks noChangeShapeType="1"/>
          </p:cNvSpPr>
          <p:nvPr/>
        </p:nvSpPr>
        <p:spPr bwMode="auto">
          <a:xfrm flipH="1" flipV="1">
            <a:off x="2286000" y="3962400"/>
            <a:ext cx="1447800" cy="0"/>
          </a:xfrm>
          <a:prstGeom prst="line">
            <a:avLst/>
          </a:prstGeom>
          <a:noFill/>
          <a:ln w="9525">
            <a:solidFill>
              <a:schemeClr val="tx1"/>
            </a:solidFill>
            <a:round/>
            <a:headEnd/>
            <a:tailEnd type="triangle" w="med" len="med"/>
          </a:ln>
        </p:spPr>
        <p:txBody>
          <a:bodyPr/>
          <a:lstStyle/>
          <a:p>
            <a:endParaRPr lang="en-US"/>
          </a:p>
        </p:txBody>
      </p:sp>
      <p:sp>
        <p:nvSpPr>
          <p:cNvPr id="18465" name="Rectangle 34"/>
          <p:cNvSpPr>
            <a:spLocks noChangeArrowheads="1"/>
          </p:cNvSpPr>
          <p:nvPr/>
        </p:nvSpPr>
        <p:spPr bwMode="auto">
          <a:xfrm>
            <a:off x="1143000" y="3810000"/>
            <a:ext cx="1143000" cy="3048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Numbing</a:t>
            </a:r>
          </a:p>
        </p:txBody>
      </p:sp>
      <p:sp>
        <p:nvSpPr>
          <p:cNvPr id="18466" name="Line 35"/>
          <p:cNvSpPr>
            <a:spLocks noChangeShapeType="1"/>
          </p:cNvSpPr>
          <p:nvPr/>
        </p:nvSpPr>
        <p:spPr bwMode="auto">
          <a:xfrm flipH="1" flipV="1">
            <a:off x="2590800" y="3505200"/>
            <a:ext cx="1028700" cy="228600"/>
          </a:xfrm>
          <a:prstGeom prst="line">
            <a:avLst/>
          </a:prstGeom>
          <a:noFill/>
          <a:ln w="9525">
            <a:solidFill>
              <a:schemeClr val="tx1"/>
            </a:solidFill>
            <a:round/>
            <a:headEnd/>
            <a:tailEnd type="triangle" w="med" len="med"/>
          </a:ln>
        </p:spPr>
        <p:txBody>
          <a:bodyPr/>
          <a:lstStyle/>
          <a:p>
            <a:endParaRPr lang="en-US"/>
          </a:p>
        </p:txBody>
      </p:sp>
      <p:sp>
        <p:nvSpPr>
          <p:cNvPr id="18467" name="Rectangle 36"/>
          <p:cNvSpPr>
            <a:spLocks noChangeArrowheads="1"/>
          </p:cNvSpPr>
          <p:nvPr/>
        </p:nvSpPr>
        <p:spPr bwMode="auto">
          <a:xfrm>
            <a:off x="1143000" y="3200400"/>
            <a:ext cx="1447800" cy="5334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Decreased</a:t>
            </a:r>
          </a:p>
          <a:p>
            <a:pPr algn="ctr"/>
            <a:r>
              <a:rPr lang="en-US" b="1">
                <a:solidFill>
                  <a:schemeClr val="hlink"/>
                </a:solidFill>
                <a:latin typeface="Calibri" pitchFamily="34" charset="0"/>
              </a:rPr>
              <a:t>Interest</a:t>
            </a:r>
          </a:p>
        </p:txBody>
      </p:sp>
      <p:sp>
        <p:nvSpPr>
          <p:cNvPr id="18468" name="Line 37"/>
          <p:cNvSpPr>
            <a:spLocks noChangeShapeType="1"/>
          </p:cNvSpPr>
          <p:nvPr/>
        </p:nvSpPr>
        <p:spPr bwMode="auto">
          <a:xfrm flipH="1" flipV="1">
            <a:off x="3124200" y="2514600"/>
            <a:ext cx="812800" cy="914400"/>
          </a:xfrm>
          <a:prstGeom prst="line">
            <a:avLst/>
          </a:prstGeom>
          <a:noFill/>
          <a:ln w="9525">
            <a:solidFill>
              <a:schemeClr val="tx1"/>
            </a:solidFill>
            <a:round/>
            <a:headEnd/>
            <a:tailEnd type="triangle" w="med" len="med"/>
          </a:ln>
        </p:spPr>
        <p:txBody>
          <a:bodyPr/>
          <a:lstStyle/>
          <a:p>
            <a:endParaRPr lang="en-US"/>
          </a:p>
        </p:txBody>
      </p:sp>
      <p:sp>
        <p:nvSpPr>
          <p:cNvPr id="18469" name="Rectangle 38"/>
          <p:cNvSpPr>
            <a:spLocks noChangeArrowheads="1"/>
          </p:cNvSpPr>
          <p:nvPr/>
        </p:nvSpPr>
        <p:spPr bwMode="auto">
          <a:xfrm>
            <a:off x="917575" y="2743200"/>
            <a:ext cx="1673225" cy="3810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Hypervigilance</a:t>
            </a:r>
          </a:p>
        </p:txBody>
      </p:sp>
      <p:sp>
        <p:nvSpPr>
          <p:cNvPr id="18470" name="Line 39"/>
          <p:cNvSpPr>
            <a:spLocks noChangeShapeType="1"/>
          </p:cNvSpPr>
          <p:nvPr/>
        </p:nvSpPr>
        <p:spPr bwMode="auto">
          <a:xfrm flipH="1" flipV="1">
            <a:off x="2590800" y="2895600"/>
            <a:ext cx="1295400" cy="609600"/>
          </a:xfrm>
          <a:prstGeom prst="line">
            <a:avLst/>
          </a:prstGeom>
          <a:noFill/>
          <a:ln w="9525">
            <a:solidFill>
              <a:schemeClr val="tx1"/>
            </a:solidFill>
            <a:round/>
            <a:headEnd/>
            <a:tailEnd type="triangle" w="med" len="med"/>
          </a:ln>
        </p:spPr>
        <p:txBody>
          <a:bodyPr/>
          <a:lstStyle/>
          <a:p>
            <a:endParaRPr lang="en-US"/>
          </a:p>
        </p:txBody>
      </p:sp>
      <p:sp>
        <p:nvSpPr>
          <p:cNvPr id="18471" name="Rectangle 40"/>
          <p:cNvSpPr>
            <a:spLocks noChangeArrowheads="1"/>
          </p:cNvSpPr>
          <p:nvPr/>
        </p:nvSpPr>
        <p:spPr bwMode="auto">
          <a:xfrm>
            <a:off x="1298575" y="1676400"/>
            <a:ext cx="1825625" cy="914400"/>
          </a:xfrm>
          <a:prstGeom prst="rect">
            <a:avLst/>
          </a:prstGeom>
          <a:solidFill>
            <a:schemeClr val="accent1"/>
          </a:solidFill>
          <a:ln w="9525">
            <a:solidFill>
              <a:srgbClr val="FFFF99"/>
            </a:solidFill>
            <a:miter lim="800000"/>
            <a:headEnd/>
            <a:tailEnd/>
          </a:ln>
        </p:spPr>
        <p:txBody>
          <a:bodyPr wrap="none" anchor="ctr"/>
          <a:lstStyle/>
          <a:p>
            <a:pPr algn="ctr"/>
            <a:r>
              <a:rPr lang="en-US" b="1">
                <a:solidFill>
                  <a:schemeClr val="hlink"/>
                </a:solidFill>
                <a:latin typeface="Calibri" pitchFamily="34" charset="0"/>
              </a:rPr>
              <a:t>Physiological </a:t>
            </a:r>
          </a:p>
          <a:p>
            <a:pPr algn="ctr"/>
            <a:r>
              <a:rPr lang="en-US" b="1">
                <a:solidFill>
                  <a:schemeClr val="hlink"/>
                </a:solidFill>
                <a:latin typeface="Calibri" pitchFamily="34" charset="0"/>
              </a:rPr>
              <a:t>Hyperarousal</a:t>
            </a:r>
          </a:p>
          <a:p>
            <a:pPr algn="ctr"/>
            <a:r>
              <a:rPr lang="en-US" b="1">
                <a:solidFill>
                  <a:schemeClr val="hlink"/>
                </a:solidFill>
                <a:latin typeface="Calibri" pitchFamily="34" charset="0"/>
              </a:rPr>
              <a:t>Agitation</a:t>
            </a:r>
            <a:r>
              <a:rPr lang="en-US">
                <a:solidFill>
                  <a:schemeClr val="hlink"/>
                </a:solidFill>
                <a:latin typeface="Calibri" pitchFamily="34" charset="0"/>
              </a:rPr>
              <a:t> </a:t>
            </a:r>
          </a:p>
        </p:txBody>
      </p:sp>
      <p:sp>
        <p:nvSpPr>
          <p:cNvPr id="18472" name="Text Box 41"/>
          <p:cNvSpPr txBox="1">
            <a:spLocks noChangeArrowheads="1"/>
          </p:cNvSpPr>
          <p:nvPr/>
        </p:nvSpPr>
        <p:spPr bwMode="auto">
          <a:xfrm>
            <a:off x="7315200" y="6324600"/>
            <a:ext cx="1617663" cy="336550"/>
          </a:xfrm>
          <a:prstGeom prst="rect">
            <a:avLst/>
          </a:prstGeom>
          <a:noFill/>
          <a:ln w="9525">
            <a:noFill/>
            <a:miter lim="800000"/>
            <a:headEnd/>
            <a:tailEnd/>
          </a:ln>
        </p:spPr>
        <p:txBody>
          <a:bodyPr>
            <a:spAutoFit/>
          </a:bodyPr>
          <a:lstStyle/>
          <a:p>
            <a:r>
              <a:rPr lang="en-US" sz="1600" b="1" i="1">
                <a:latin typeface="Calibri" pitchFamily="34" charset="0"/>
              </a:rPr>
              <a:t>Fisher, 2005</a:t>
            </a:r>
          </a:p>
        </p:txBody>
      </p:sp>
      <p:sp>
        <p:nvSpPr>
          <p:cNvPr id="12330" name="AutoShape 42"/>
          <p:cNvSpPr>
            <a:spLocks noChangeArrowheads="1"/>
          </p:cNvSpPr>
          <p:nvPr/>
        </p:nvSpPr>
        <p:spPr bwMode="auto">
          <a:xfrm>
            <a:off x="3111500" y="2667000"/>
            <a:ext cx="3365500" cy="2743200"/>
          </a:xfrm>
          <a:prstGeom prst="irregularSeal1">
            <a:avLst/>
          </a:prstGeom>
          <a:solidFill>
            <a:schemeClr val="hlink"/>
          </a:solidFill>
          <a:ln w="9525">
            <a:noFill/>
            <a:miter lim="800000"/>
            <a:headEnd/>
            <a:tailEnd/>
          </a:ln>
          <a:effectLst/>
        </p:spPr>
        <p:txBody>
          <a:bodyPr wrap="none" anchor="ctr"/>
          <a:lstStyle/>
          <a:p>
            <a:pPr algn="ctr">
              <a:defRPr/>
            </a:pPr>
            <a:r>
              <a:rPr lang="en-US" sz="3600" b="1">
                <a:solidFill>
                  <a:srgbClr val="CC3300"/>
                </a:solidFill>
                <a:effectLst>
                  <a:outerShdw blurRad="38100" dist="38100" dir="2700000" algn="tl">
                    <a:srgbClr val="000000"/>
                  </a:outerShdw>
                </a:effectLst>
                <a:latin typeface="Comic Sans MS" pitchFamily="66" charset="0"/>
              </a:rPr>
              <a:t>Traumatic</a:t>
            </a:r>
          </a:p>
          <a:p>
            <a:pPr algn="ctr">
              <a:defRPr/>
            </a:pPr>
            <a:r>
              <a:rPr lang="en-US" sz="3600" b="1">
                <a:solidFill>
                  <a:srgbClr val="CC3300"/>
                </a:solidFill>
                <a:effectLst>
                  <a:outerShdw blurRad="38100" dist="38100" dir="2700000" algn="tl">
                    <a:srgbClr val="000000"/>
                  </a:outerShdw>
                </a:effectLst>
                <a:latin typeface="Comic Sans MS" pitchFamily="66" charset="0"/>
              </a:rPr>
              <a:t>Event</a:t>
            </a:r>
          </a:p>
        </p:txBody>
      </p:sp>
    </p:spTree>
    <p:extLst>
      <p:ext uri="{BB962C8B-B14F-4D97-AF65-F5344CB8AC3E}">
        <p14:creationId xmlns:p14="http://schemas.microsoft.com/office/powerpoint/2010/main" val="2782616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defRPr/>
            </a:pPr>
            <a:r>
              <a:rPr lang="en-US" b="1" smtClean="0">
                <a:latin typeface="Maiandra GD" pitchFamily="34" charset="0"/>
              </a:rPr>
              <a:t>Connecting the dots…..</a:t>
            </a:r>
            <a:br>
              <a:rPr lang="en-US" b="1" smtClean="0">
                <a:latin typeface="Maiandra GD" pitchFamily="34" charset="0"/>
              </a:rPr>
            </a:br>
            <a:endParaRPr lang="en-US" b="1" smtClean="0">
              <a:latin typeface="Maiandra GD" pitchFamily="34" charset="0"/>
            </a:endParaRPr>
          </a:p>
        </p:txBody>
      </p:sp>
      <p:sp>
        <p:nvSpPr>
          <p:cNvPr id="20482" name="Rectangle 3"/>
          <p:cNvSpPr>
            <a:spLocks noGrp="1" noChangeArrowheads="1"/>
          </p:cNvSpPr>
          <p:nvPr>
            <p:ph type="body" idx="1"/>
          </p:nvPr>
        </p:nvSpPr>
        <p:spPr>
          <a:xfrm>
            <a:off x="1143000" y="1295400"/>
            <a:ext cx="7696200" cy="5257800"/>
          </a:xfrm>
        </p:spPr>
        <p:txBody>
          <a:bodyPr>
            <a:normAutofit/>
          </a:bodyPr>
          <a:lstStyle/>
          <a:p>
            <a:pPr>
              <a:lnSpc>
                <a:spcPct val="90000"/>
              </a:lnSpc>
              <a:buFont typeface="Wingdings" pitchFamily="2" charset="2"/>
              <a:buNone/>
            </a:pPr>
            <a:r>
              <a:rPr lang="en-US" dirty="0" smtClean="0">
                <a:effectLst/>
                <a:latin typeface="Comic Sans MS" pitchFamily="66" charset="0"/>
              </a:rPr>
              <a:t>From early childhood experiences to</a:t>
            </a:r>
          </a:p>
          <a:p>
            <a:pPr>
              <a:lnSpc>
                <a:spcPct val="90000"/>
              </a:lnSpc>
              <a:buFont typeface="Wingdings" pitchFamily="2" charset="2"/>
              <a:buNone/>
            </a:pPr>
            <a:r>
              <a:rPr lang="en-US" dirty="0" smtClean="0">
                <a:effectLst/>
                <a:latin typeface="Comic Sans MS" pitchFamily="66" charset="0"/>
              </a:rPr>
              <a:t>		</a:t>
            </a:r>
          </a:p>
          <a:p>
            <a:pPr>
              <a:lnSpc>
                <a:spcPct val="90000"/>
              </a:lnSpc>
              <a:buFont typeface="Wingdings" pitchFamily="2" charset="2"/>
              <a:buNone/>
            </a:pPr>
            <a:r>
              <a:rPr lang="en-US" dirty="0" smtClean="0">
                <a:effectLst/>
                <a:latin typeface="Comic Sans MS" pitchFamily="66" charset="0"/>
              </a:rPr>
              <a:t>	 </a:t>
            </a:r>
          </a:p>
          <a:p>
            <a:pPr>
              <a:lnSpc>
                <a:spcPct val="90000"/>
              </a:lnSpc>
              <a:buFont typeface="Wingdings" pitchFamily="2" charset="2"/>
              <a:buNone/>
            </a:pPr>
            <a:endParaRPr lang="en-US" dirty="0" smtClean="0">
              <a:effectLst/>
              <a:latin typeface="Comic Sans MS" pitchFamily="66" charset="0"/>
            </a:endParaRPr>
          </a:p>
          <a:p>
            <a:pPr>
              <a:lnSpc>
                <a:spcPct val="90000"/>
              </a:lnSpc>
              <a:buFont typeface="Wingdings" pitchFamily="2" charset="2"/>
              <a:buNone/>
            </a:pPr>
            <a:endParaRPr lang="en-US" dirty="0" smtClean="0">
              <a:effectLst/>
              <a:latin typeface="Comic Sans MS" pitchFamily="66" charset="0"/>
            </a:endParaRPr>
          </a:p>
          <a:p>
            <a:pPr>
              <a:lnSpc>
                <a:spcPct val="90000"/>
              </a:lnSpc>
              <a:buFont typeface="Wingdings" pitchFamily="2" charset="2"/>
              <a:buNone/>
            </a:pPr>
            <a:r>
              <a:rPr lang="en-US" dirty="0" smtClean="0">
                <a:effectLst/>
                <a:latin typeface="Comic Sans MS" pitchFamily="66" charset="0"/>
              </a:rPr>
              <a:t>			    </a:t>
            </a:r>
          </a:p>
          <a:p>
            <a:pPr>
              <a:lnSpc>
                <a:spcPct val="90000"/>
              </a:lnSpc>
              <a:buFont typeface="Wingdings" pitchFamily="2" charset="2"/>
              <a:buNone/>
            </a:pPr>
            <a:r>
              <a:rPr lang="en-US" dirty="0" smtClean="0">
                <a:effectLst/>
                <a:latin typeface="Comic Sans MS" pitchFamily="66" charset="0"/>
              </a:rPr>
              <a:t>			 Vulnerability to pathological </a:t>
            </a:r>
          </a:p>
          <a:p>
            <a:pPr>
              <a:lnSpc>
                <a:spcPct val="90000"/>
              </a:lnSpc>
              <a:buFont typeface="Wingdings" pitchFamily="2" charset="2"/>
              <a:buNone/>
            </a:pPr>
            <a:r>
              <a:rPr lang="en-US" dirty="0" smtClean="0">
                <a:effectLst/>
                <a:latin typeface="Comic Sans MS" pitchFamily="66" charset="0"/>
              </a:rPr>
              <a:t>				     authoritarian control</a:t>
            </a:r>
          </a:p>
          <a:p>
            <a:pPr>
              <a:lnSpc>
                <a:spcPct val="90000"/>
              </a:lnSpc>
              <a:buFont typeface="Wingdings" pitchFamily="2" charset="2"/>
              <a:buNone/>
            </a:pPr>
            <a:endParaRPr lang="en-US" dirty="0" smtClean="0">
              <a:effectLst/>
              <a:latin typeface="Comic Sans MS" pitchFamily="66" charset="0"/>
            </a:endParaRPr>
          </a:p>
          <a:p>
            <a:pPr>
              <a:lnSpc>
                <a:spcPct val="90000"/>
              </a:lnSpc>
              <a:buFont typeface="Wingdings" pitchFamily="2" charset="2"/>
              <a:buNone/>
            </a:pPr>
            <a:r>
              <a:rPr lang="en-US" dirty="0" smtClean="0">
                <a:effectLst/>
                <a:latin typeface="Comic Sans MS" pitchFamily="66" charset="0"/>
              </a:rPr>
              <a:t>			</a:t>
            </a:r>
          </a:p>
        </p:txBody>
      </p:sp>
      <p:pic>
        <p:nvPicPr>
          <p:cNvPr id="20483" name="Picture 16" descr="MC900158007[1]"/>
          <p:cNvPicPr>
            <a:picLocks noChangeAspect="1" noChangeArrowheads="1"/>
          </p:cNvPicPr>
          <p:nvPr/>
        </p:nvPicPr>
        <p:blipFill>
          <a:blip r:embed="rId2"/>
          <a:srcRect/>
          <a:stretch>
            <a:fillRect/>
          </a:stretch>
        </p:blipFill>
        <p:spPr bwMode="auto">
          <a:xfrm>
            <a:off x="1143000" y="2743200"/>
            <a:ext cx="6096000" cy="838200"/>
          </a:xfrm>
          <a:prstGeom prst="rect">
            <a:avLst/>
          </a:prstGeom>
          <a:noFill/>
          <a:ln w="9525">
            <a:noFill/>
            <a:miter lim="800000"/>
            <a:headEnd/>
            <a:tailEnd/>
          </a:ln>
        </p:spPr>
      </p:pic>
    </p:spTree>
    <p:extLst>
      <p:ext uri="{BB962C8B-B14F-4D97-AF65-F5344CB8AC3E}">
        <p14:creationId xmlns:p14="http://schemas.microsoft.com/office/powerpoint/2010/main" val="925191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Trauma-Related Symptom Clusters</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76400" y="4953000"/>
            <a:ext cx="2590800" cy="369332"/>
          </a:xfrm>
          <a:prstGeom prst="rect">
            <a:avLst/>
          </a:prstGeom>
          <a:noFill/>
        </p:spPr>
        <p:txBody>
          <a:bodyPr wrap="square" rtlCol="0">
            <a:spAutoFit/>
          </a:bodyPr>
          <a:lstStyle/>
          <a:p>
            <a:r>
              <a:rPr lang="en-US" dirty="0" smtClean="0"/>
              <a:t>TRAUMATIC EVENT</a:t>
            </a:r>
            <a:endParaRPr lang="en-US" dirty="0"/>
          </a:p>
        </p:txBody>
      </p:sp>
    </p:spTree>
    <p:extLst>
      <p:ext uri="{BB962C8B-B14F-4D97-AF65-F5344CB8AC3E}">
        <p14:creationId xmlns:p14="http://schemas.microsoft.com/office/powerpoint/2010/main" val="1186254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467600" cy="1524000"/>
          </a:xfrm>
        </p:spPr>
        <p:txBody>
          <a:bodyPr>
            <a:noAutofit/>
          </a:bodyPr>
          <a:lstStyle/>
          <a:p>
            <a:r>
              <a:rPr lang="en-US" sz="3600" dirty="0" smtClean="0"/>
              <a:t>PTSD Symptoms: </a:t>
            </a:r>
            <a:br>
              <a:rPr lang="en-US" sz="3600" dirty="0" smtClean="0"/>
            </a:br>
            <a:r>
              <a:rPr lang="en-US" sz="3600" dirty="0" smtClean="0"/>
              <a:t>Intrusion &amp; Re-experiencing Trauma</a:t>
            </a:r>
            <a:br>
              <a:rPr lang="en-US" sz="3600" dirty="0" smtClean="0"/>
            </a:br>
            <a:endParaRPr lang="en-US" sz="3600" dirty="0"/>
          </a:p>
        </p:txBody>
      </p:sp>
      <p:sp>
        <p:nvSpPr>
          <p:cNvPr id="3" name="Content Placeholder 2"/>
          <p:cNvSpPr>
            <a:spLocks noGrp="1"/>
          </p:cNvSpPr>
          <p:nvPr>
            <p:ph sz="quarter" idx="1"/>
          </p:nvPr>
        </p:nvSpPr>
        <p:spPr>
          <a:xfrm>
            <a:off x="1435608" y="1905000"/>
            <a:ext cx="7498080" cy="4343400"/>
          </a:xfrm>
        </p:spPr>
        <p:txBody>
          <a:bodyPr>
            <a:normAutofit fontScale="85000" lnSpcReduction="10000"/>
          </a:bodyPr>
          <a:lstStyle/>
          <a:p>
            <a:pPr lvl="0"/>
            <a:r>
              <a:rPr lang="en-US" dirty="0" smtClean="0"/>
              <a:t>Intrusive, upsetting memories of the event</a:t>
            </a:r>
          </a:p>
          <a:p>
            <a:pPr lvl="0"/>
            <a:r>
              <a:rPr lang="en-US" dirty="0" smtClean="0"/>
              <a:t>Flashbacks (acting or feeling like the event is happening again)</a:t>
            </a:r>
          </a:p>
          <a:p>
            <a:pPr lvl="0"/>
            <a:r>
              <a:rPr lang="en-US" dirty="0" smtClean="0"/>
              <a:t>Nightmares (either of the event or of other frightening things) </a:t>
            </a:r>
          </a:p>
          <a:p>
            <a:pPr lvl="0"/>
            <a:r>
              <a:rPr lang="en-US" dirty="0" smtClean="0"/>
              <a:t>Feelings of intense distress when reminded of the trauma</a:t>
            </a:r>
          </a:p>
          <a:p>
            <a:pPr lvl="0"/>
            <a:r>
              <a:rPr lang="en-US" dirty="0" smtClean="0"/>
              <a:t>Intense physical reactions to reminders of the event (e.g. pounding heart, rapid breathing, nausea, muscle tension, sweating)</a:t>
            </a:r>
          </a:p>
          <a:p>
            <a:endParaRPr lang="en-US" dirty="0"/>
          </a:p>
        </p:txBody>
      </p:sp>
    </p:spTree>
    <p:extLst>
      <p:ext uri="{BB962C8B-B14F-4D97-AF65-F5344CB8AC3E}">
        <p14:creationId xmlns:p14="http://schemas.microsoft.com/office/powerpoint/2010/main" val="3168445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Course Overview</a:t>
            </a:r>
            <a:endParaRPr lang="en-US" dirty="0"/>
          </a:p>
        </p:txBody>
      </p:sp>
      <p:sp>
        <p:nvSpPr>
          <p:cNvPr id="4099" name="Rectangle 3"/>
          <p:cNvSpPr>
            <a:spLocks noGrp="1" noChangeArrowheads="1"/>
          </p:cNvSpPr>
          <p:nvPr>
            <p:ph idx="1"/>
          </p:nvPr>
        </p:nvSpPr>
        <p:spPr/>
        <p:txBody>
          <a:bodyPr/>
          <a:lstStyle/>
          <a:p>
            <a:r>
              <a:rPr lang="en-US" dirty="0" smtClean="0"/>
              <a:t>Day I</a:t>
            </a:r>
          </a:p>
          <a:p>
            <a:pPr lvl="1"/>
            <a:r>
              <a:rPr lang="en-US" dirty="0" smtClean="0"/>
              <a:t>Causes of Violence &amp; Defining Partner Abuse</a:t>
            </a:r>
          </a:p>
          <a:p>
            <a:pPr lvl="1"/>
            <a:r>
              <a:rPr lang="en-US" dirty="0" smtClean="0"/>
              <a:t>Cycle of Violence</a:t>
            </a:r>
          </a:p>
          <a:p>
            <a:pPr lvl="1"/>
            <a:r>
              <a:rPr lang="en-US" dirty="0" smtClean="0"/>
              <a:t>Power Control &amp; Cultural Considerations</a:t>
            </a:r>
          </a:p>
          <a:p>
            <a:pPr lvl="1"/>
            <a:r>
              <a:rPr lang="en-US" dirty="0" smtClean="0"/>
              <a:t>Activities: </a:t>
            </a:r>
          </a:p>
          <a:p>
            <a:pPr lvl="2"/>
            <a:r>
              <a:rPr lang="en-US" dirty="0" smtClean="0"/>
              <a:t>Movie: Reactions to Witnessing Domestic Violence</a:t>
            </a:r>
          </a:p>
          <a:p>
            <a:pPr lvl="2"/>
            <a:r>
              <a:rPr lang="en-US" dirty="0" smtClean="0"/>
              <a:t>Seeking Safety</a:t>
            </a:r>
          </a:p>
          <a:p>
            <a:pPr>
              <a:buNone/>
            </a:pPr>
            <a:endParaRPr lang="en-US" dirty="0" smtClean="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7AFEB-26FA-4A6D-B3FD-8495B9A61CB9}"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PTSD </a:t>
            </a:r>
            <a:r>
              <a:rPr lang="en-US" sz="4000" dirty="0" smtClean="0"/>
              <a:t>symptoms:</a:t>
            </a:r>
            <a:br>
              <a:rPr lang="en-US" sz="4000" dirty="0" smtClean="0"/>
            </a:br>
            <a:r>
              <a:rPr lang="en-US" sz="4000" dirty="0" smtClean="0"/>
              <a:t>Avoidance </a:t>
            </a:r>
            <a:r>
              <a:rPr lang="en-US" sz="4000" dirty="0"/>
              <a:t>and E</a:t>
            </a:r>
            <a:r>
              <a:rPr lang="en-US" sz="4000" dirty="0" smtClean="0"/>
              <a:t>motional Numbing</a:t>
            </a:r>
            <a:endParaRPr lang="en-US" sz="4000" dirty="0"/>
          </a:p>
        </p:txBody>
      </p:sp>
      <p:sp>
        <p:nvSpPr>
          <p:cNvPr id="3" name="Content Placeholder 2"/>
          <p:cNvSpPr>
            <a:spLocks noGrp="1"/>
          </p:cNvSpPr>
          <p:nvPr>
            <p:ph sz="quarter" idx="1"/>
          </p:nvPr>
        </p:nvSpPr>
        <p:spPr>
          <a:xfrm>
            <a:off x="1371600" y="1828800"/>
            <a:ext cx="7498080" cy="4800600"/>
          </a:xfrm>
        </p:spPr>
        <p:txBody>
          <a:bodyPr>
            <a:normAutofit fontScale="92500" lnSpcReduction="20000"/>
          </a:bodyPr>
          <a:lstStyle/>
          <a:p>
            <a:pPr lvl="0"/>
            <a:r>
              <a:rPr lang="en-US" dirty="0" smtClean="0"/>
              <a:t>Avoiding activities, places, thoughts, or feelings that remind you of the trauma</a:t>
            </a:r>
          </a:p>
          <a:p>
            <a:pPr lvl="0"/>
            <a:r>
              <a:rPr lang="en-US" dirty="0" smtClean="0"/>
              <a:t>Inability to remember important aspects of the trauma</a:t>
            </a:r>
          </a:p>
          <a:p>
            <a:pPr lvl="0"/>
            <a:r>
              <a:rPr lang="en-US" dirty="0" smtClean="0"/>
              <a:t>Loss of interest in activities and life in general</a:t>
            </a:r>
          </a:p>
          <a:p>
            <a:pPr lvl="0"/>
            <a:r>
              <a:rPr lang="en-US" dirty="0" smtClean="0"/>
              <a:t>Feeling detached from others and emotionally numb</a:t>
            </a:r>
          </a:p>
          <a:p>
            <a:pPr lvl="0"/>
            <a:r>
              <a:rPr lang="en-US" dirty="0" smtClean="0"/>
              <a:t>Sense of a limited future (you don’t expect to live a normal life span, get married, have a career)</a:t>
            </a:r>
          </a:p>
          <a:p>
            <a:endParaRPr lang="en-US" dirty="0"/>
          </a:p>
        </p:txBody>
      </p:sp>
    </p:spTree>
    <p:extLst>
      <p:ext uri="{BB962C8B-B14F-4D97-AF65-F5344CB8AC3E}">
        <p14:creationId xmlns:p14="http://schemas.microsoft.com/office/powerpoint/2010/main" val="1469420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PTSD symptoms:</a:t>
            </a:r>
            <a:br>
              <a:rPr lang="en-US" dirty="0" smtClean="0"/>
            </a:br>
            <a:r>
              <a:rPr lang="en-US" dirty="0" smtClean="0"/>
              <a:t>Increased arousal</a:t>
            </a:r>
            <a:endParaRPr lang="en-US" dirty="0"/>
          </a:p>
        </p:txBody>
      </p:sp>
      <p:sp>
        <p:nvSpPr>
          <p:cNvPr id="3" name="Content Placeholder 2"/>
          <p:cNvSpPr>
            <a:spLocks noGrp="1"/>
          </p:cNvSpPr>
          <p:nvPr>
            <p:ph sz="quarter" idx="1"/>
          </p:nvPr>
        </p:nvSpPr>
        <p:spPr/>
        <p:txBody>
          <a:bodyPr/>
          <a:lstStyle/>
          <a:p>
            <a:pPr lvl="0"/>
            <a:r>
              <a:rPr lang="en-US" dirty="0" smtClean="0"/>
              <a:t>Difficulty falling or staying asleep</a:t>
            </a:r>
          </a:p>
          <a:p>
            <a:pPr lvl="0"/>
            <a:r>
              <a:rPr lang="en-US" dirty="0" smtClean="0"/>
              <a:t>Irritability or outbursts of anger</a:t>
            </a:r>
          </a:p>
          <a:p>
            <a:pPr lvl="0"/>
            <a:r>
              <a:rPr lang="en-US" dirty="0" smtClean="0"/>
              <a:t>Difficulty concentrating</a:t>
            </a:r>
          </a:p>
          <a:p>
            <a:pPr lvl="0"/>
            <a:r>
              <a:rPr lang="en-US" dirty="0" err="1" smtClean="0"/>
              <a:t>Hypervigilance</a:t>
            </a:r>
            <a:r>
              <a:rPr lang="en-US" dirty="0" smtClean="0"/>
              <a:t> (on constant “red alert”)</a:t>
            </a:r>
          </a:p>
          <a:p>
            <a:pPr lvl="0"/>
            <a:r>
              <a:rPr lang="en-US" dirty="0" smtClean="0"/>
              <a:t>Feeling jumpy and easily startled</a:t>
            </a:r>
          </a:p>
          <a:p>
            <a:endParaRPr lang="en-US" dirty="0"/>
          </a:p>
        </p:txBody>
      </p:sp>
    </p:spTree>
    <p:extLst>
      <p:ext uri="{BB962C8B-B14F-4D97-AF65-F5344CB8AC3E}">
        <p14:creationId xmlns:p14="http://schemas.microsoft.com/office/powerpoint/2010/main" val="2802568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Dialectic of Trauma</a:t>
            </a:r>
            <a:endParaRPr lang="en-US" dirty="0"/>
          </a:p>
        </p:txBody>
      </p:sp>
      <p:sp>
        <p:nvSpPr>
          <p:cNvPr id="3" name="Content Placeholder 2"/>
          <p:cNvSpPr>
            <a:spLocks noGrp="1"/>
          </p:cNvSpPr>
          <p:nvPr>
            <p:ph sz="quarter" idx="1"/>
          </p:nvPr>
        </p:nvSpPr>
        <p:spPr/>
        <p:txBody>
          <a:bodyPr/>
          <a:lstStyle/>
          <a:p>
            <a:r>
              <a:rPr lang="en-US" dirty="0" smtClean="0"/>
              <a:t>Sufferers are caught between two extremes:</a:t>
            </a:r>
          </a:p>
          <a:p>
            <a:pPr lvl="1"/>
            <a:r>
              <a:rPr lang="en-US" dirty="0" smtClean="0"/>
              <a:t>Amnesia and numbing from all feeling to avoid the related emotions and thoughts</a:t>
            </a:r>
          </a:p>
          <a:p>
            <a:pPr lvl="1"/>
            <a:r>
              <a:rPr lang="en-US" dirty="0" smtClean="0"/>
              <a:t>Constant re-living of the trauma and constant guard against it</a:t>
            </a:r>
            <a:endParaRPr lang="en-US" dirty="0"/>
          </a:p>
        </p:txBody>
      </p:sp>
    </p:spTree>
    <p:extLst>
      <p:ext uri="{BB962C8B-B14F-4D97-AF65-F5344CB8AC3E}">
        <p14:creationId xmlns:p14="http://schemas.microsoft.com/office/powerpoint/2010/main" val="2914392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Complex Trauma</a:t>
            </a:r>
          </a:p>
        </p:txBody>
      </p:sp>
      <p:sp>
        <p:nvSpPr>
          <p:cNvPr id="22531" name="Content Placeholder 2"/>
          <p:cNvSpPr>
            <a:spLocks noGrp="1"/>
          </p:cNvSpPr>
          <p:nvPr>
            <p:ph idx="1"/>
          </p:nvPr>
        </p:nvSpPr>
        <p:spPr/>
        <p:txBody>
          <a:bodyPr>
            <a:normAutofit fontScale="92500" lnSpcReduction="20000"/>
          </a:bodyPr>
          <a:lstStyle/>
          <a:p>
            <a:r>
              <a:rPr lang="en-US" b="1" dirty="0"/>
              <a:t>Complex post-traumatic stress disorder</a:t>
            </a:r>
            <a:r>
              <a:rPr lang="en-US" dirty="0"/>
              <a:t> (C-PTSD) is </a:t>
            </a:r>
          </a:p>
          <a:p>
            <a:r>
              <a:rPr lang="en-US" dirty="0" smtClean="0"/>
              <a:t>Caused by chronic, protracted </a:t>
            </a:r>
            <a:r>
              <a:rPr lang="en-US" dirty="0"/>
              <a:t>exposure to prolonged social and/or </a:t>
            </a:r>
            <a:r>
              <a:rPr lang="en-US" dirty="0" smtClean="0"/>
              <a:t>interpersonal trauma</a:t>
            </a:r>
            <a:r>
              <a:rPr lang="en-US" dirty="0"/>
              <a:t> in the context of either captivity or entrapment </a:t>
            </a:r>
            <a:endParaRPr lang="en-US" dirty="0" smtClean="0"/>
          </a:p>
          <a:p>
            <a:r>
              <a:rPr lang="en-US" dirty="0" smtClean="0"/>
              <a:t>Examples: Captivity, Domestic Abuse, Child Physical Sexual Abuse </a:t>
            </a:r>
          </a:p>
          <a:p>
            <a:r>
              <a:rPr lang="en-US" dirty="0"/>
              <a:t>R</a:t>
            </a:r>
            <a:r>
              <a:rPr lang="en-US" dirty="0" smtClean="0"/>
              <a:t>esults </a:t>
            </a:r>
            <a:r>
              <a:rPr lang="en-US" dirty="0"/>
              <a:t>in the lack or loss of control, helplessness, and deformations of identity and sense of self.</a:t>
            </a:r>
            <a:endParaRPr lang="en-US" dirty="0" smtClean="0"/>
          </a:p>
        </p:txBody>
      </p:sp>
    </p:spTree>
    <p:extLst>
      <p:ext uri="{BB962C8B-B14F-4D97-AF65-F5344CB8AC3E}">
        <p14:creationId xmlns:p14="http://schemas.microsoft.com/office/powerpoint/2010/main" val="4198893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Complex Trauma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63206536"/>
              </p:ext>
            </p:extLst>
          </p:nvPr>
        </p:nvGraphicFramePr>
        <p:xfrm>
          <a:off x="1435100" y="1219200"/>
          <a:ext cx="749935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6261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Complex Trauma Symptoms</a:t>
            </a:r>
          </a:p>
        </p:txBody>
      </p:sp>
      <p:sp>
        <p:nvSpPr>
          <p:cNvPr id="22531" name="Content Placeholder 2"/>
          <p:cNvSpPr>
            <a:spLocks noGrp="1"/>
          </p:cNvSpPr>
          <p:nvPr>
            <p:ph idx="1"/>
          </p:nvPr>
        </p:nvSpPr>
        <p:spPr/>
        <p:txBody>
          <a:bodyPr>
            <a:normAutofit lnSpcReduction="10000"/>
          </a:bodyPr>
          <a:lstStyle/>
          <a:p>
            <a:pPr eaLnBrk="1" hangingPunct="1"/>
            <a:r>
              <a:rPr lang="en-US" smtClean="0"/>
              <a:t>Alterations in regulating affective arousal</a:t>
            </a:r>
          </a:p>
          <a:p>
            <a:pPr eaLnBrk="1" hangingPunct="1"/>
            <a:r>
              <a:rPr lang="en-US" smtClean="0"/>
              <a:t>(1) chronic affect dysregulation</a:t>
            </a:r>
          </a:p>
          <a:p>
            <a:pPr eaLnBrk="1" hangingPunct="1"/>
            <a:r>
              <a:rPr lang="en-US" smtClean="0"/>
              <a:t>(2) difficulty modulating anger</a:t>
            </a:r>
          </a:p>
          <a:p>
            <a:pPr eaLnBrk="1" hangingPunct="1"/>
            <a:r>
              <a:rPr lang="en-US" smtClean="0"/>
              <a:t>(3) self-destructive and suicidal behavior</a:t>
            </a:r>
          </a:p>
          <a:p>
            <a:pPr eaLnBrk="1" hangingPunct="1"/>
            <a:r>
              <a:rPr lang="en-US" smtClean="0"/>
              <a:t>(4) difficulty modulating sexual involvement</a:t>
            </a:r>
          </a:p>
          <a:p>
            <a:pPr eaLnBrk="1" hangingPunct="1"/>
            <a:r>
              <a:rPr lang="en-US" smtClean="0"/>
              <a:t>(5) impulsive and risk-taking behaviors</a:t>
            </a:r>
          </a:p>
        </p:txBody>
      </p:sp>
    </p:spTree>
    <p:extLst>
      <p:ext uri="{BB962C8B-B14F-4D97-AF65-F5344CB8AC3E}">
        <p14:creationId xmlns:p14="http://schemas.microsoft.com/office/powerpoint/2010/main" val="3568439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Complex Trauma Symptoms</a:t>
            </a:r>
          </a:p>
        </p:txBody>
      </p:sp>
      <p:sp>
        <p:nvSpPr>
          <p:cNvPr id="23555" name="Content Placeholder 2"/>
          <p:cNvSpPr>
            <a:spLocks noGrp="1"/>
          </p:cNvSpPr>
          <p:nvPr>
            <p:ph idx="1"/>
          </p:nvPr>
        </p:nvSpPr>
        <p:spPr/>
        <p:txBody>
          <a:bodyPr/>
          <a:lstStyle/>
          <a:p>
            <a:pPr eaLnBrk="1" hangingPunct="1"/>
            <a:r>
              <a:rPr lang="en-US" smtClean="0"/>
              <a:t>Alterations in attention and concentration</a:t>
            </a:r>
          </a:p>
          <a:p>
            <a:pPr eaLnBrk="1" hangingPunct="1"/>
            <a:r>
              <a:rPr lang="en-US" smtClean="0"/>
              <a:t>(1) amnesia</a:t>
            </a:r>
          </a:p>
          <a:p>
            <a:pPr eaLnBrk="1" hangingPunct="1"/>
            <a:r>
              <a:rPr lang="en-US" smtClean="0"/>
              <a:t>(2) dissociation</a:t>
            </a:r>
          </a:p>
          <a:p>
            <a:pPr eaLnBrk="1" hangingPunct="1"/>
            <a:r>
              <a:rPr lang="en-US" smtClean="0"/>
              <a:t>Somatization</a:t>
            </a:r>
          </a:p>
          <a:p>
            <a:pPr eaLnBrk="1" hangingPunct="1"/>
            <a:endParaRPr lang="en-US" smtClean="0"/>
          </a:p>
        </p:txBody>
      </p:sp>
    </p:spTree>
    <p:extLst>
      <p:ext uri="{BB962C8B-B14F-4D97-AF65-F5344CB8AC3E}">
        <p14:creationId xmlns:p14="http://schemas.microsoft.com/office/powerpoint/2010/main" val="1621442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Complex Trauma Symptoms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Chronic </a:t>
            </a:r>
            <a:r>
              <a:rPr lang="en-US" dirty="0" err="1" smtClean="0"/>
              <a:t>chacterological</a:t>
            </a:r>
            <a:r>
              <a:rPr lang="en-US" dirty="0" smtClean="0"/>
              <a:t> changes</a:t>
            </a:r>
          </a:p>
          <a:p>
            <a:pPr eaLnBrk="1" fontAlgn="auto" hangingPunct="1">
              <a:spcAft>
                <a:spcPts val="0"/>
              </a:spcAft>
              <a:buFont typeface="Arial" pitchFamily="34" charset="0"/>
              <a:buChar char="•"/>
              <a:defRPr/>
            </a:pPr>
            <a:r>
              <a:rPr lang="en-US" dirty="0" smtClean="0"/>
              <a:t>(1) alterations in self-perception: chronic guilt and shame; feelings of self-blame, of ineffectiveness, and of being permanently damaged</a:t>
            </a:r>
          </a:p>
          <a:p>
            <a:pPr eaLnBrk="1" fontAlgn="auto" hangingPunct="1">
              <a:spcAft>
                <a:spcPts val="0"/>
              </a:spcAft>
              <a:buFont typeface="Arial" pitchFamily="34" charset="0"/>
              <a:buChar char="•"/>
              <a:defRPr/>
            </a:pPr>
            <a:r>
              <a:rPr lang="en-US" dirty="0" smtClean="0"/>
              <a:t>(2) alterations in perception of perpetrator: adopting distorted beliefs and idealizing the perpetrator</a:t>
            </a:r>
          </a:p>
          <a:p>
            <a:pPr eaLnBrk="1" fontAlgn="auto" hangingPunct="1">
              <a:spcAft>
                <a:spcPts val="0"/>
              </a:spcAft>
              <a:buFont typeface="Arial" pitchFamily="34" charset="0"/>
              <a:buChar char="•"/>
              <a:defRPr/>
            </a:pPr>
            <a:r>
              <a:rPr lang="en-US" dirty="0" smtClean="0"/>
              <a:t>(3) alterations in perceptions of others: </a:t>
            </a:r>
          </a:p>
          <a:p>
            <a:pPr eaLnBrk="1" fontAlgn="auto" hangingPunct="1">
              <a:spcAft>
                <a:spcPts val="0"/>
              </a:spcAft>
              <a:buFont typeface="Arial" pitchFamily="34" charset="0"/>
              <a:buChar char="•"/>
              <a:defRPr/>
            </a:pPr>
            <a:r>
              <a:rPr lang="en-US" dirty="0" smtClean="0"/>
              <a:t>(a) an inability to trust or maintain relationships with others</a:t>
            </a:r>
          </a:p>
          <a:p>
            <a:pPr eaLnBrk="1" fontAlgn="auto" hangingPunct="1">
              <a:spcAft>
                <a:spcPts val="0"/>
              </a:spcAft>
              <a:buFont typeface="Arial" pitchFamily="34" charset="0"/>
              <a:buChar char="•"/>
              <a:defRPr/>
            </a:pPr>
            <a:r>
              <a:rPr lang="en-US" dirty="0" smtClean="0"/>
              <a:t>(b) tendency to be re-victimized</a:t>
            </a:r>
          </a:p>
          <a:p>
            <a:pPr eaLnBrk="1" fontAlgn="auto" hangingPunct="1">
              <a:spcAft>
                <a:spcPts val="0"/>
              </a:spcAft>
              <a:buFont typeface="Arial" pitchFamily="34" charset="0"/>
              <a:buChar char="•"/>
              <a:defRPr/>
            </a:pPr>
            <a:r>
              <a:rPr lang="en-US" dirty="0" smtClean="0"/>
              <a:t>(c) a tendency to victimize others</a:t>
            </a:r>
            <a:endParaRPr lang="en-US" dirty="0"/>
          </a:p>
        </p:txBody>
      </p:sp>
    </p:spTree>
    <p:extLst>
      <p:ext uri="{BB962C8B-B14F-4D97-AF65-F5344CB8AC3E}">
        <p14:creationId xmlns:p14="http://schemas.microsoft.com/office/powerpoint/2010/main" val="1297352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Complex Trauma Symptoms</a:t>
            </a:r>
          </a:p>
        </p:txBody>
      </p:sp>
      <p:sp>
        <p:nvSpPr>
          <p:cNvPr id="25603" name="Content Placeholder 2"/>
          <p:cNvSpPr>
            <a:spLocks noGrp="1"/>
          </p:cNvSpPr>
          <p:nvPr>
            <p:ph idx="1"/>
          </p:nvPr>
        </p:nvSpPr>
        <p:spPr/>
        <p:txBody>
          <a:bodyPr/>
          <a:lstStyle/>
          <a:p>
            <a:pPr eaLnBrk="1" hangingPunct="1"/>
            <a:r>
              <a:rPr lang="en-US" smtClean="0"/>
              <a:t>Alterations in systems of meaning</a:t>
            </a:r>
          </a:p>
          <a:p>
            <a:pPr eaLnBrk="1" hangingPunct="1"/>
            <a:r>
              <a:rPr lang="en-US" smtClean="0"/>
              <a:t>(1) despair and hopelessness</a:t>
            </a:r>
          </a:p>
          <a:p>
            <a:pPr eaLnBrk="1" hangingPunct="1"/>
            <a:r>
              <a:rPr lang="en-US" smtClean="0"/>
              <a:t>(2) loss of previously self-sustaining beliefs</a:t>
            </a:r>
          </a:p>
        </p:txBody>
      </p:sp>
    </p:spTree>
    <p:extLst>
      <p:ext uri="{BB962C8B-B14F-4D97-AF65-F5344CB8AC3E}">
        <p14:creationId xmlns:p14="http://schemas.microsoft.com/office/powerpoint/2010/main" val="1145135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Text Box 18"/>
          <p:cNvSpPr txBox="1">
            <a:spLocks noChangeArrowheads="1"/>
          </p:cNvSpPr>
          <p:nvPr/>
        </p:nvSpPr>
        <p:spPr bwMode="auto">
          <a:xfrm>
            <a:off x="1219200" y="152400"/>
            <a:ext cx="7188200" cy="579438"/>
          </a:xfrm>
          <a:prstGeom prst="rect">
            <a:avLst/>
          </a:prstGeom>
          <a:noFill/>
          <a:ln w="9525">
            <a:noFill/>
            <a:miter lim="800000"/>
            <a:headEnd/>
            <a:tailEnd/>
          </a:ln>
        </p:spPr>
        <p:txBody>
          <a:bodyPr wrap="square">
            <a:spAutoFit/>
          </a:bodyPr>
          <a:lstStyle/>
          <a:p>
            <a:pPr>
              <a:spcBef>
                <a:spcPct val="50000"/>
              </a:spcBef>
            </a:pPr>
            <a:r>
              <a:rPr lang="en-US" sz="3200" b="1" dirty="0">
                <a:latin typeface="Maiandra GD" pitchFamily="34" charset="0"/>
              </a:rPr>
              <a:t>Self-Perpetuating Cycle</a:t>
            </a:r>
          </a:p>
        </p:txBody>
      </p:sp>
      <p:graphicFrame>
        <p:nvGraphicFramePr>
          <p:cNvPr id="9" name="Diagram 8"/>
          <p:cNvGraphicFramePr/>
          <p:nvPr>
            <p:extLst>
              <p:ext uri="{D42A27DB-BD31-4B8C-83A1-F6EECF244321}">
                <p14:modId xmlns:p14="http://schemas.microsoft.com/office/powerpoint/2010/main" val="2130737207"/>
              </p:ext>
            </p:extLst>
          </p:nvPr>
        </p:nvGraphicFramePr>
        <p:xfrm>
          <a:off x="1524000" y="1397000"/>
          <a:ext cx="7086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533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Course Overview</a:t>
            </a:r>
            <a:endParaRPr lang="en-US" dirty="0"/>
          </a:p>
        </p:txBody>
      </p:sp>
      <p:sp>
        <p:nvSpPr>
          <p:cNvPr id="4099" name="Rectangle 3"/>
          <p:cNvSpPr>
            <a:spLocks noGrp="1" noChangeArrowheads="1"/>
          </p:cNvSpPr>
          <p:nvPr>
            <p:ph idx="1"/>
          </p:nvPr>
        </p:nvSpPr>
        <p:spPr/>
        <p:txBody>
          <a:bodyPr>
            <a:normAutofit lnSpcReduction="10000"/>
          </a:bodyPr>
          <a:lstStyle/>
          <a:p>
            <a:r>
              <a:rPr lang="en-US" dirty="0" smtClean="0"/>
              <a:t>Day II</a:t>
            </a:r>
          </a:p>
          <a:p>
            <a:pPr lvl="1"/>
            <a:r>
              <a:rPr lang="en-US" dirty="0" smtClean="0"/>
              <a:t>Characteristics of Abuse Victims and Perpetrators</a:t>
            </a:r>
          </a:p>
          <a:p>
            <a:pPr lvl="1"/>
            <a:r>
              <a:rPr lang="en-US" dirty="0" smtClean="0"/>
              <a:t>Trauma &amp; Recovery Model of Treatment</a:t>
            </a:r>
          </a:p>
          <a:p>
            <a:pPr lvl="1"/>
            <a:r>
              <a:rPr lang="en-US" dirty="0" smtClean="0"/>
              <a:t>Safety Planning</a:t>
            </a:r>
          </a:p>
          <a:p>
            <a:pPr lvl="1"/>
            <a:r>
              <a:rPr lang="en-US" dirty="0" smtClean="0"/>
              <a:t>Activity: Safety Planning</a:t>
            </a:r>
          </a:p>
          <a:p>
            <a:pPr lvl="1"/>
            <a:r>
              <a:rPr lang="en-US" dirty="0" smtClean="0"/>
              <a:t>Challenges of Working with Victims/Perpetrators</a:t>
            </a:r>
          </a:p>
          <a:p>
            <a:pPr lvl="1"/>
            <a:r>
              <a:rPr lang="en-US" dirty="0" smtClean="0"/>
              <a:t>Middle Phase Working with Victims</a:t>
            </a:r>
          </a:p>
          <a:p>
            <a:pPr lvl="1"/>
            <a:r>
              <a:rPr lang="en-US" dirty="0" smtClean="0"/>
              <a:t>Skills Practice: Working with Victims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7AFEB-26FA-4A6D-B3FD-8495B9A61CB9}"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Trauma, Disorganized Attachment &amp; Violence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9017AFEB-26FA-4A6D-B3FD-8495B9A61CB9}" type="slidenum">
              <a:rPr lang="en-US"/>
              <a:pPr/>
              <a:t>30</a:t>
            </a:fld>
            <a:endParaRPr lang="en-US"/>
          </a:p>
        </p:txBody>
      </p:sp>
      <p:sp>
        <p:nvSpPr>
          <p:cNvPr id="4099" name="Rectangle 3"/>
          <p:cNvSpPr>
            <a:spLocks noGrp="1" noChangeArrowheads="1"/>
          </p:cNvSpPr>
          <p:nvPr>
            <p:ph sz="quarter" idx="1"/>
          </p:nvPr>
        </p:nvSpPr>
        <p:spPr/>
        <p:txBody>
          <a:bodyPr/>
          <a:lstStyle/>
          <a:p>
            <a:r>
              <a:rPr lang="en-US" i="1" dirty="0" smtClean="0"/>
              <a:t>Experiences in infancy which result in the child’s inability to regulate strong emotions are often the overlooked source of violence in children and adults</a:t>
            </a:r>
          </a:p>
          <a:p>
            <a:pPr lvl="1"/>
            <a:r>
              <a:rPr lang="en-US" dirty="0" smtClean="0"/>
              <a:t>From </a:t>
            </a:r>
            <a:r>
              <a:rPr lang="en-US" i="1" dirty="0" smtClean="0"/>
              <a:t>Ghosts From the Nursery</a:t>
            </a:r>
          </a:p>
          <a:p>
            <a:pPr lvl="1">
              <a:buNone/>
            </a:pPr>
            <a:endParaRPr lang="en-US" i="1" dirty="0" smtClean="0"/>
          </a:p>
        </p:txBody>
      </p:sp>
    </p:spTree>
    <p:extLst>
      <p:ext uri="{BB962C8B-B14F-4D97-AF65-F5344CB8AC3E}">
        <p14:creationId xmlns:p14="http://schemas.microsoft.com/office/powerpoint/2010/main" val="132609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Trauma, Disorganized Attachment &amp; Violence</a:t>
            </a:r>
            <a:endParaRPr lang="en-US" dirty="0"/>
          </a:p>
        </p:txBody>
      </p:sp>
      <p:sp>
        <p:nvSpPr>
          <p:cNvPr id="4099" name="Rectangle 3"/>
          <p:cNvSpPr>
            <a:spLocks noGrp="1" noChangeArrowheads="1"/>
          </p:cNvSpPr>
          <p:nvPr>
            <p:ph idx="1"/>
          </p:nvPr>
        </p:nvSpPr>
        <p:spPr/>
        <p:txBody>
          <a:bodyPr/>
          <a:lstStyle/>
          <a:p>
            <a:r>
              <a:rPr lang="en-US" dirty="0" smtClean="0"/>
              <a:t>Early childhood maltreatment impacts:</a:t>
            </a:r>
          </a:p>
          <a:p>
            <a:pPr lvl="1"/>
            <a:r>
              <a:rPr lang="en-US" dirty="0" smtClean="0"/>
              <a:t>Attachment</a:t>
            </a:r>
          </a:p>
          <a:p>
            <a:pPr lvl="1"/>
            <a:r>
              <a:rPr lang="en-US" dirty="0" smtClean="0"/>
              <a:t>Brain Development – Right Brain, limbic system and emotional regulation</a:t>
            </a:r>
          </a:p>
          <a:p>
            <a:pPr lvl="1"/>
            <a:r>
              <a:rPr lang="en-US" dirty="0" smtClean="0"/>
              <a:t>Fight/Flight Response</a:t>
            </a:r>
          </a:p>
          <a:p>
            <a:r>
              <a:rPr lang="en-US" dirty="0" smtClean="0"/>
              <a:t>Disorganized insecure attachment pattern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7AFEB-26FA-4A6D-B3FD-8495B9A61CB9}"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Trauma, Disorganized Attachment &amp; Violence</a:t>
            </a:r>
            <a:endParaRPr lang="en-US" dirty="0"/>
          </a:p>
        </p:txBody>
      </p:sp>
      <p:sp>
        <p:nvSpPr>
          <p:cNvPr id="4099" name="Rectangle 3"/>
          <p:cNvSpPr>
            <a:spLocks noGrp="1" noChangeArrowheads="1"/>
          </p:cNvSpPr>
          <p:nvPr>
            <p:ph idx="1"/>
          </p:nvPr>
        </p:nvSpPr>
        <p:spPr>
          <a:xfrm>
            <a:off x="1143000" y="1600200"/>
            <a:ext cx="7772400" cy="4525963"/>
          </a:xfrm>
        </p:spPr>
        <p:txBody>
          <a:bodyPr>
            <a:normAutofit lnSpcReduction="10000"/>
          </a:bodyPr>
          <a:lstStyle/>
          <a:p>
            <a:r>
              <a:rPr lang="en-US" dirty="0" smtClean="0"/>
              <a:t>Disorganized Attachment: biological vulnerability &amp; environmental stressors</a:t>
            </a:r>
          </a:p>
          <a:p>
            <a:r>
              <a:rPr lang="en-US" dirty="0" smtClean="0"/>
              <a:t>Leads to affective </a:t>
            </a:r>
            <a:r>
              <a:rPr lang="en-US" dirty="0" err="1" smtClean="0"/>
              <a:t>dysregulation</a:t>
            </a:r>
            <a:r>
              <a:rPr lang="en-US" dirty="0" smtClean="0"/>
              <a:t>/aggression</a:t>
            </a:r>
          </a:p>
          <a:p>
            <a:r>
              <a:rPr lang="en-US" dirty="0" smtClean="0"/>
              <a:t>Bio-social pattern for violence consistent from infancy, childhood, adolescent, adult</a:t>
            </a:r>
          </a:p>
          <a:p>
            <a:r>
              <a:rPr lang="en-US" dirty="0" smtClean="0"/>
              <a:t>Personality Disorders: Borderline/Antisocial</a:t>
            </a:r>
          </a:p>
          <a:p>
            <a:endParaRPr lang="en-US" dirty="0" smtClean="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7AFEB-26FA-4A6D-B3FD-8495B9A61CB9}"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Trauma, Disorganized Attachment &amp; Violence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9017AFEB-26FA-4A6D-B3FD-8495B9A61CB9}" type="slidenum">
              <a:rPr lang="en-US"/>
              <a:pPr/>
              <a:t>33</a:t>
            </a:fld>
            <a:endParaRPr lang="en-US"/>
          </a:p>
        </p:txBody>
      </p:sp>
      <p:sp>
        <p:nvSpPr>
          <p:cNvPr id="4099" name="Rectangle 3"/>
          <p:cNvSpPr>
            <a:spLocks noGrp="1" noChangeArrowheads="1"/>
          </p:cNvSpPr>
          <p:nvPr>
            <p:ph sz="quarter" idx="1"/>
          </p:nvPr>
        </p:nvSpPr>
        <p:spPr/>
        <p:txBody>
          <a:bodyPr/>
          <a:lstStyle/>
          <a:p>
            <a:r>
              <a:rPr lang="en-US" dirty="0" smtClean="0"/>
              <a:t>Early childhood maltreatment impacts:</a:t>
            </a:r>
          </a:p>
          <a:p>
            <a:pPr lvl="1"/>
            <a:r>
              <a:rPr lang="en-US" dirty="0" smtClean="0"/>
              <a:t>Attachment</a:t>
            </a:r>
          </a:p>
          <a:p>
            <a:pPr lvl="1"/>
            <a:r>
              <a:rPr lang="en-US" dirty="0" smtClean="0"/>
              <a:t>Brain Development – Right Brain, limbic system and emotional regulation</a:t>
            </a:r>
          </a:p>
          <a:p>
            <a:pPr lvl="1"/>
            <a:r>
              <a:rPr lang="en-US" dirty="0" smtClean="0"/>
              <a:t>Fight/Flight Response</a:t>
            </a:r>
          </a:p>
          <a:p>
            <a:r>
              <a:rPr lang="en-US" dirty="0" smtClean="0"/>
              <a:t>Disorganized insecure attachment pattern</a:t>
            </a:r>
          </a:p>
        </p:txBody>
      </p:sp>
    </p:spTree>
    <p:extLst>
      <p:ext uri="{BB962C8B-B14F-4D97-AF65-F5344CB8AC3E}">
        <p14:creationId xmlns:p14="http://schemas.microsoft.com/office/powerpoint/2010/main" val="2001637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dirty="0" smtClean="0"/>
              <a:t>Trauma, Disorganized Attachment &amp; Violence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9017AFEB-26FA-4A6D-B3FD-8495B9A61CB9}" type="slidenum">
              <a:rPr lang="en-US"/>
              <a:pPr/>
              <a:t>34</a:t>
            </a:fld>
            <a:endParaRPr lang="en-US"/>
          </a:p>
        </p:txBody>
      </p:sp>
      <p:sp>
        <p:nvSpPr>
          <p:cNvPr id="4099" name="Rectangle 3"/>
          <p:cNvSpPr>
            <a:spLocks noGrp="1" noChangeArrowheads="1"/>
          </p:cNvSpPr>
          <p:nvPr>
            <p:ph sz="quarter" idx="1"/>
          </p:nvPr>
        </p:nvSpPr>
        <p:spPr/>
        <p:txBody>
          <a:bodyPr/>
          <a:lstStyle/>
          <a:p>
            <a:r>
              <a:rPr lang="en-US" dirty="0" smtClean="0"/>
              <a:t>Most traumatized or neglected children do not turn into abusers or violent criminals. </a:t>
            </a:r>
          </a:p>
          <a:p>
            <a:r>
              <a:rPr lang="en-US" dirty="0" smtClean="0"/>
              <a:t>Usually, they have some positive relationship – resiliency &amp; secure attachment</a:t>
            </a:r>
          </a:p>
          <a:p>
            <a:r>
              <a:rPr lang="en-US" dirty="0" smtClean="0"/>
              <a:t>Others experience complex trauma and highly conflicted relationships</a:t>
            </a:r>
          </a:p>
          <a:p>
            <a:endParaRPr lang="en-US" dirty="0" smtClean="0"/>
          </a:p>
        </p:txBody>
      </p:sp>
    </p:spTree>
    <p:extLst>
      <p:ext uri="{BB962C8B-B14F-4D97-AF65-F5344CB8AC3E}">
        <p14:creationId xmlns:p14="http://schemas.microsoft.com/office/powerpoint/2010/main" val="2237857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Implications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Primary Goals:</a:t>
            </a:r>
          </a:p>
          <a:p>
            <a:pPr lvl="1"/>
            <a:r>
              <a:rPr lang="en-US" dirty="0" smtClean="0"/>
              <a:t>Establish Safety</a:t>
            </a:r>
          </a:p>
          <a:p>
            <a:pPr lvl="1"/>
            <a:r>
              <a:rPr lang="en-US" dirty="0" smtClean="0"/>
              <a:t>Help person re-connect and attach to others</a:t>
            </a:r>
          </a:p>
          <a:p>
            <a:r>
              <a:rPr lang="en-US" i="1" dirty="0" smtClean="0"/>
              <a:t>Merely uncovering memories is not enough; they need to be modified and transformed.</a:t>
            </a:r>
          </a:p>
          <a:p>
            <a:r>
              <a:rPr lang="en-US" i="1" dirty="0" smtClean="0"/>
              <a:t>The trauma needs to become a part of the person’s past (like other events) rather than re-lived in the present.</a:t>
            </a:r>
            <a:endParaRPr lang="en-US" i="1" dirty="0"/>
          </a:p>
        </p:txBody>
      </p:sp>
    </p:spTree>
    <p:extLst>
      <p:ext uri="{BB962C8B-B14F-4D97-AF65-F5344CB8AC3E}">
        <p14:creationId xmlns:p14="http://schemas.microsoft.com/office/powerpoint/2010/main" val="2380074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Implications</a:t>
            </a:r>
          </a:p>
        </p:txBody>
      </p:sp>
      <p:sp>
        <p:nvSpPr>
          <p:cNvPr id="3" name="Content Placeholder 2"/>
          <p:cNvSpPr>
            <a:spLocks noGrp="1"/>
          </p:cNvSpPr>
          <p:nvPr>
            <p:ph sz="quarter" idx="1"/>
          </p:nvPr>
        </p:nvSpPr>
        <p:spPr/>
        <p:txBody>
          <a:bodyPr/>
          <a:lstStyle/>
          <a:p>
            <a:r>
              <a:rPr lang="en-US" i="1" dirty="0" smtClean="0"/>
              <a:t>Exploring the trauma for its own sake has no therapeutic benefit unless it becomes attached to other experiences, such as feeling understood, being safe, feeling strong and capable, or being able to empathize with others.</a:t>
            </a:r>
          </a:p>
          <a:p>
            <a:r>
              <a:rPr lang="en-US" dirty="0" smtClean="0"/>
              <a:t>Finding some kind of personal meaning of the trauma</a:t>
            </a:r>
            <a:endParaRPr lang="en-US" dirty="0"/>
          </a:p>
        </p:txBody>
      </p:sp>
    </p:spTree>
    <p:extLst>
      <p:ext uri="{BB962C8B-B14F-4D97-AF65-F5344CB8AC3E}">
        <p14:creationId xmlns:p14="http://schemas.microsoft.com/office/powerpoint/2010/main" val="2324184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Course Overview</a:t>
            </a:r>
            <a:endParaRPr lang="en-US" dirty="0"/>
          </a:p>
        </p:txBody>
      </p:sp>
      <p:sp>
        <p:nvSpPr>
          <p:cNvPr id="4099" name="Rectangle 3"/>
          <p:cNvSpPr>
            <a:spLocks noGrp="1" noChangeArrowheads="1"/>
          </p:cNvSpPr>
          <p:nvPr>
            <p:ph idx="1"/>
          </p:nvPr>
        </p:nvSpPr>
        <p:spPr/>
        <p:txBody>
          <a:bodyPr>
            <a:normAutofit fontScale="92500" lnSpcReduction="10000"/>
          </a:bodyPr>
          <a:lstStyle/>
          <a:p>
            <a:r>
              <a:rPr lang="en-US" dirty="0" smtClean="0"/>
              <a:t>Day III</a:t>
            </a:r>
          </a:p>
          <a:p>
            <a:pPr lvl="1"/>
            <a:r>
              <a:rPr lang="en-US" dirty="0" smtClean="0"/>
              <a:t>Cultural Considerations II: Same Sex Partner Abuse</a:t>
            </a:r>
          </a:p>
          <a:p>
            <a:pPr lvl="1"/>
            <a:r>
              <a:rPr lang="en-US" dirty="0" smtClean="0"/>
              <a:t>Treatment for Perpetrators</a:t>
            </a:r>
          </a:p>
          <a:p>
            <a:pPr lvl="1"/>
            <a:r>
              <a:rPr lang="en-US" dirty="0" smtClean="0"/>
              <a:t>Different Approaches to Domestic Violence Treatment</a:t>
            </a:r>
          </a:p>
          <a:p>
            <a:pPr lvl="1"/>
            <a:r>
              <a:rPr lang="en-US" dirty="0" smtClean="0"/>
              <a:t>Behavioral Interventions and Couples Therapy</a:t>
            </a:r>
          </a:p>
          <a:p>
            <a:pPr lvl="1"/>
            <a:r>
              <a:rPr lang="en-US" dirty="0" smtClean="0"/>
              <a:t>Activity: Working with Perpetrators</a:t>
            </a:r>
          </a:p>
          <a:p>
            <a:pPr lvl="1"/>
            <a:r>
              <a:rPr lang="en-US" dirty="0" smtClean="0"/>
              <a:t>Movie: Ending the Cycle of Violence</a:t>
            </a:r>
          </a:p>
          <a:p>
            <a:pPr lvl="1"/>
            <a:r>
              <a:rPr lang="en-US" dirty="0" smtClean="0"/>
              <a:t>Self Care and Closing</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7AFEB-26FA-4A6D-B3FD-8495B9A61CB9}"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7AFEB-26FA-4A6D-B3FD-8495B9A61CB9}" type="slidenum">
              <a:rPr lang="en-US"/>
              <a:pPr/>
              <a:t>5</a:t>
            </a:fld>
            <a:endParaRPr lang="en-US"/>
          </a:p>
        </p:txBody>
      </p:sp>
      <p:sp>
        <p:nvSpPr>
          <p:cNvPr id="4098" name="Rectangle 2"/>
          <p:cNvSpPr>
            <a:spLocks noGrp="1" noChangeArrowheads="1"/>
          </p:cNvSpPr>
          <p:nvPr>
            <p:ph type="title"/>
          </p:nvPr>
        </p:nvSpPr>
        <p:spPr/>
        <p:txBody>
          <a:bodyPr/>
          <a:lstStyle/>
          <a:p>
            <a:r>
              <a:rPr lang="en-US" dirty="0" smtClean="0"/>
              <a:t>Theories of Aggression</a:t>
            </a:r>
            <a:endParaRPr lang="en-US" dirty="0"/>
          </a:p>
        </p:txBody>
      </p:sp>
      <p:sp>
        <p:nvSpPr>
          <p:cNvPr id="4099" name="Rectangle 3"/>
          <p:cNvSpPr>
            <a:spLocks noGrp="1" noChangeArrowheads="1"/>
          </p:cNvSpPr>
          <p:nvPr>
            <p:ph type="body" idx="1"/>
          </p:nvPr>
        </p:nvSpPr>
        <p:spPr/>
        <p:txBody>
          <a:bodyPr>
            <a:normAutofit fontScale="92500" lnSpcReduction="10000"/>
          </a:bodyPr>
          <a:lstStyle/>
          <a:p>
            <a:r>
              <a:rPr lang="en-US" dirty="0" smtClean="0"/>
              <a:t>Instinctual Theory</a:t>
            </a:r>
          </a:p>
          <a:p>
            <a:pPr lvl="1"/>
            <a:r>
              <a:rPr lang="en-US" dirty="0" smtClean="0"/>
              <a:t>Interaction of biological basis and environment</a:t>
            </a:r>
          </a:p>
          <a:p>
            <a:r>
              <a:rPr lang="en-US" dirty="0" smtClean="0"/>
              <a:t>Frustration Theory</a:t>
            </a:r>
          </a:p>
          <a:p>
            <a:pPr lvl="1"/>
            <a:r>
              <a:rPr lang="en-US" dirty="0" smtClean="0"/>
              <a:t>Aggression caused by being blocked from perceived goal - Societal/Environment factors</a:t>
            </a:r>
          </a:p>
          <a:p>
            <a:r>
              <a:rPr lang="en-US" dirty="0" smtClean="0"/>
              <a:t>Social Learning Theory</a:t>
            </a:r>
          </a:p>
          <a:p>
            <a:pPr lvl="1"/>
            <a:r>
              <a:rPr lang="en-US" dirty="0" smtClean="0"/>
              <a:t>Modeling</a:t>
            </a:r>
          </a:p>
          <a:p>
            <a:r>
              <a:rPr lang="en-US" dirty="0" err="1" smtClean="0"/>
              <a:t>Patriarchial</a:t>
            </a:r>
            <a:r>
              <a:rPr lang="en-US" dirty="0" smtClean="0"/>
              <a:t> Theory  - Feminist Theory</a:t>
            </a:r>
          </a:p>
          <a:p>
            <a:pPr lvl="1"/>
            <a:r>
              <a:rPr lang="en-US" dirty="0" smtClean="0"/>
              <a:t>Structural/Institutionalized Power</a:t>
            </a:r>
          </a:p>
          <a:p>
            <a:pPr lvl="1"/>
            <a:endParaRPr lang="en-US" dirty="0" smtClean="0"/>
          </a:p>
          <a:p>
            <a:pPr lvl="1"/>
            <a:endParaRPr lang="en-US" dirty="0" smtClean="0"/>
          </a:p>
        </p:txBody>
      </p:sp>
    </p:spTree>
    <p:extLst>
      <p:ext uri="{BB962C8B-B14F-4D97-AF65-F5344CB8AC3E}">
        <p14:creationId xmlns:p14="http://schemas.microsoft.com/office/powerpoint/2010/main" val="85588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7AFEB-26FA-4A6D-B3FD-8495B9A61CB9}" type="slidenum">
              <a:rPr lang="en-US"/>
              <a:pPr/>
              <a:t>6</a:t>
            </a:fld>
            <a:endParaRPr lang="en-US"/>
          </a:p>
        </p:txBody>
      </p:sp>
      <p:sp>
        <p:nvSpPr>
          <p:cNvPr id="4098" name="Rectangle 2"/>
          <p:cNvSpPr>
            <a:spLocks noGrp="1" noChangeArrowheads="1"/>
          </p:cNvSpPr>
          <p:nvPr>
            <p:ph type="title"/>
          </p:nvPr>
        </p:nvSpPr>
        <p:spPr/>
        <p:txBody>
          <a:bodyPr/>
          <a:lstStyle/>
          <a:p>
            <a:r>
              <a:rPr lang="en-US" dirty="0" smtClean="0"/>
              <a:t>General Model of Aggression</a:t>
            </a:r>
            <a:endParaRPr lang="en-US" dirty="0"/>
          </a:p>
        </p:txBody>
      </p:sp>
      <p:sp>
        <p:nvSpPr>
          <p:cNvPr id="9" name="Rectangle 8"/>
          <p:cNvSpPr/>
          <p:nvPr/>
        </p:nvSpPr>
        <p:spPr>
          <a:xfrm>
            <a:off x="152400" y="3429000"/>
            <a:ext cx="1447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Frustration/ Instigation</a:t>
            </a:r>
          </a:p>
          <a:p>
            <a:pPr algn="ctr">
              <a:buFont typeface="Arial" pitchFamily="34" charset="0"/>
              <a:buChar char="•"/>
            </a:pPr>
            <a:r>
              <a:rPr lang="en-US" dirty="0" smtClean="0"/>
              <a:t>Type</a:t>
            </a:r>
          </a:p>
          <a:p>
            <a:pPr algn="ctr">
              <a:buFont typeface="Arial" pitchFamily="34" charset="0"/>
              <a:buChar char="•"/>
            </a:pPr>
            <a:r>
              <a:rPr lang="en-US" dirty="0" smtClean="0"/>
              <a:t>Intention</a:t>
            </a:r>
            <a:endParaRPr lang="en-US" dirty="0"/>
          </a:p>
        </p:txBody>
      </p:sp>
      <p:sp>
        <p:nvSpPr>
          <p:cNvPr id="10" name="Rectangle 9"/>
          <p:cNvSpPr/>
          <p:nvPr/>
        </p:nvSpPr>
        <p:spPr>
          <a:xfrm>
            <a:off x="1524000" y="17526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Environmental</a:t>
            </a:r>
            <a:r>
              <a:rPr lang="en-US" dirty="0" smtClean="0"/>
              <a:t> Impact</a:t>
            </a:r>
            <a:endParaRPr lang="en-US" dirty="0"/>
          </a:p>
        </p:txBody>
      </p:sp>
      <p:sp>
        <p:nvSpPr>
          <p:cNvPr id="11" name="Rectangle 10"/>
          <p:cNvSpPr/>
          <p:nvPr/>
        </p:nvSpPr>
        <p:spPr>
          <a:xfrm>
            <a:off x="1905000" y="3657600"/>
            <a:ext cx="1219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sz="2400" dirty="0" smtClean="0"/>
              <a:t>Person</a:t>
            </a:r>
          </a:p>
          <a:p>
            <a:pPr algn="ctr"/>
            <a:endParaRPr lang="en-US" dirty="0" smtClean="0"/>
          </a:p>
          <a:p>
            <a:pPr algn="ctr"/>
            <a:endParaRPr lang="en-US" dirty="0"/>
          </a:p>
        </p:txBody>
      </p:sp>
      <p:sp>
        <p:nvSpPr>
          <p:cNvPr id="12" name="Oval 11"/>
          <p:cNvSpPr/>
          <p:nvPr/>
        </p:nvSpPr>
        <p:spPr>
          <a:xfrm>
            <a:off x="3733800" y="3200400"/>
            <a:ext cx="1676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Anger</a:t>
            </a:r>
            <a:endParaRPr lang="en-US" b="1" dirty="0"/>
          </a:p>
        </p:txBody>
      </p:sp>
      <p:sp>
        <p:nvSpPr>
          <p:cNvPr id="13" name="Oval 12"/>
          <p:cNvSpPr/>
          <p:nvPr/>
        </p:nvSpPr>
        <p:spPr>
          <a:xfrm>
            <a:off x="3581400" y="4343400"/>
            <a:ext cx="2133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Self-Deprecation</a:t>
            </a:r>
            <a:endParaRPr lang="en-US" b="1" dirty="0"/>
          </a:p>
        </p:txBody>
      </p:sp>
      <p:sp>
        <p:nvSpPr>
          <p:cNvPr id="15" name="Rectangle 14"/>
          <p:cNvSpPr/>
          <p:nvPr/>
        </p:nvSpPr>
        <p:spPr>
          <a:xfrm>
            <a:off x="4724400" y="1447800"/>
            <a:ext cx="2514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Social</a:t>
            </a:r>
          </a:p>
          <a:p>
            <a:pPr algn="ctr"/>
            <a:r>
              <a:rPr lang="en-US" dirty="0" smtClean="0"/>
              <a:t>Inhibition/</a:t>
            </a:r>
            <a:r>
              <a:rPr lang="en-US" dirty="0" err="1" smtClean="0"/>
              <a:t>Disinhibition</a:t>
            </a:r>
            <a:endParaRPr lang="en-US" dirty="0" smtClean="0"/>
          </a:p>
        </p:txBody>
      </p:sp>
      <p:sp>
        <p:nvSpPr>
          <p:cNvPr id="18" name="Right Arrow 17"/>
          <p:cNvSpPr/>
          <p:nvPr/>
        </p:nvSpPr>
        <p:spPr>
          <a:xfrm>
            <a:off x="5867400" y="3352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867400" y="4724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10000" y="2514600"/>
            <a:ext cx="1295400" cy="369332"/>
          </a:xfrm>
          <a:prstGeom prst="rect">
            <a:avLst/>
          </a:prstGeom>
          <a:noFill/>
        </p:spPr>
        <p:txBody>
          <a:bodyPr wrap="square" rtlCol="0">
            <a:spAutoFit/>
          </a:bodyPr>
          <a:lstStyle/>
          <a:p>
            <a:r>
              <a:rPr lang="en-US" b="1" dirty="0" smtClean="0">
                <a:solidFill>
                  <a:schemeClr val="bg1"/>
                </a:solidFill>
              </a:rPr>
              <a:t>EMOTION</a:t>
            </a:r>
            <a:endParaRPr lang="en-US" b="1" dirty="0">
              <a:solidFill>
                <a:schemeClr val="bg1"/>
              </a:solidFill>
            </a:endParaRPr>
          </a:p>
        </p:txBody>
      </p:sp>
      <p:sp>
        <p:nvSpPr>
          <p:cNvPr id="21" name="TextBox 20"/>
          <p:cNvSpPr txBox="1"/>
          <p:nvPr/>
        </p:nvSpPr>
        <p:spPr>
          <a:xfrm>
            <a:off x="7315200" y="2209800"/>
            <a:ext cx="1828800" cy="369332"/>
          </a:xfrm>
          <a:prstGeom prst="rect">
            <a:avLst/>
          </a:prstGeom>
          <a:noFill/>
        </p:spPr>
        <p:txBody>
          <a:bodyPr wrap="square" rtlCol="0">
            <a:spAutoFit/>
          </a:bodyPr>
          <a:lstStyle/>
          <a:p>
            <a:r>
              <a:rPr lang="en-US" b="1" dirty="0" smtClean="0">
                <a:solidFill>
                  <a:schemeClr val="bg1"/>
                </a:solidFill>
              </a:rPr>
              <a:t>RESPONSE</a:t>
            </a:r>
            <a:endParaRPr lang="en-US" b="1" dirty="0">
              <a:solidFill>
                <a:schemeClr val="bg1"/>
              </a:solidFill>
            </a:endParaRPr>
          </a:p>
        </p:txBody>
      </p:sp>
      <p:sp>
        <p:nvSpPr>
          <p:cNvPr id="22" name="Down Arrow 21"/>
          <p:cNvSpPr/>
          <p:nvPr/>
        </p:nvSpPr>
        <p:spPr>
          <a:xfrm>
            <a:off x="6172200" y="25146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2057400" y="26670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0800000">
            <a:off x="2154382" y="48768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276600" y="3429000"/>
            <a:ext cx="304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3200400" y="4419600"/>
            <a:ext cx="304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086600" y="4876800"/>
            <a:ext cx="1752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Displacement</a:t>
            </a:r>
          </a:p>
          <a:p>
            <a:pPr algn="ctr"/>
            <a:endParaRPr lang="en-US" dirty="0" smtClean="0"/>
          </a:p>
          <a:p>
            <a:pPr algn="ctr"/>
            <a:r>
              <a:rPr lang="en-US" dirty="0" smtClean="0"/>
              <a:t>Denial</a:t>
            </a:r>
          </a:p>
          <a:p>
            <a:pPr algn="ctr"/>
            <a:r>
              <a:rPr lang="en-US" dirty="0" smtClean="0"/>
              <a:t>Withdrawal</a:t>
            </a:r>
            <a:endParaRPr lang="en-US" dirty="0"/>
          </a:p>
        </p:txBody>
      </p:sp>
      <p:sp>
        <p:nvSpPr>
          <p:cNvPr id="29" name="Flowchart: Preparation 28"/>
          <p:cNvSpPr/>
          <p:nvPr/>
        </p:nvSpPr>
        <p:spPr>
          <a:xfrm>
            <a:off x="6705600" y="2514600"/>
            <a:ext cx="2438400" cy="160020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Aggression</a:t>
            </a:r>
          </a:p>
          <a:p>
            <a:pPr algn="ctr"/>
            <a:endParaRPr lang="en-US" dirty="0" smtClean="0"/>
          </a:p>
          <a:p>
            <a:pPr algn="ctr"/>
            <a:r>
              <a:rPr lang="en-US" dirty="0" smtClean="0"/>
              <a:t>Other Responses</a:t>
            </a:r>
            <a:endParaRPr lang="en-US" dirty="0"/>
          </a:p>
        </p:txBody>
      </p:sp>
      <p:sp>
        <p:nvSpPr>
          <p:cNvPr id="30" name="TextBox 29"/>
          <p:cNvSpPr txBox="1"/>
          <p:nvPr/>
        </p:nvSpPr>
        <p:spPr>
          <a:xfrm>
            <a:off x="990600" y="5867400"/>
            <a:ext cx="3082895" cy="369332"/>
          </a:xfrm>
          <a:prstGeom prst="rect">
            <a:avLst/>
          </a:prstGeom>
          <a:noFill/>
        </p:spPr>
        <p:txBody>
          <a:bodyPr wrap="none" rtlCol="0">
            <a:spAutoFit/>
          </a:bodyPr>
          <a:lstStyle/>
          <a:p>
            <a:r>
              <a:rPr lang="en-US" b="1" dirty="0" smtClean="0">
                <a:solidFill>
                  <a:schemeClr val="bg1"/>
                </a:solidFill>
              </a:rPr>
              <a:t>Redefine Meaning/Motives</a:t>
            </a:r>
            <a:endParaRPr lang="en-US" b="1" dirty="0">
              <a:solidFill>
                <a:schemeClr val="bg1"/>
              </a:solidFill>
            </a:endParaRPr>
          </a:p>
        </p:txBody>
      </p:sp>
      <p:sp>
        <p:nvSpPr>
          <p:cNvPr id="28" name="Rectangle 27"/>
          <p:cNvSpPr/>
          <p:nvPr/>
        </p:nvSpPr>
        <p:spPr>
          <a:xfrm>
            <a:off x="1544782" y="57912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Socio-cultural</a:t>
            </a:r>
          </a:p>
          <a:p>
            <a:pPr algn="ctr"/>
            <a:r>
              <a:rPr lang="en-US" b="1" dirty="0" smtClean="0"/>
              <a:t>Factors</a:t>
            </a:r>
            <a:endParaRPr lang="en-US" dirty="0"/>
          </a:p>
        </p:txBody>
      </p:sp>
    </p:spTree>
    <p:extLst>
      <p:ext uri="{BB962C8B-B14F-4D97-AF65-F5344CB8AC3E}">
        <p14:creationId xmlns:p14="http://schemas.microsoft.com/office/powerpoint/2010/main" val="1531518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1143000"/>
          </a:xfrm>
        </p:spPr>
        <p:txBody>
          <a:bodyPr>
            <a:normAutofit fontScale="90000"/>
          </a:bodyPr>
          <a:lstStyle/>
          <a:p>
            <a:r>
              <a:rPr lang="en-US" dirty="0" smtClean="0"/>
              <a:t>Prejudice/Privilege/Oppression</a:t>
            </a:r>
            <a:br>
              <a:rPr lang="en-US" dirty="0" smtClean="0"/>
            </a:br>
            <a:r>
              <a:rPr lang="en-US" dirty="0" smtClean="0"/>
              <a:t>and Domestic Violence</a:t>
            </a:r>
            <a:endParaRPr lang="en-US" dirty="0"/>
          </a:p>
        </p:txBody>
      </p:sp>
      <p:sp>
        <p:nvSpPr>
          <p:cNvPr id="3" name="Content Placeholder 2"/>
          <p:cNvSpPr>
            <a:spLocks noGrp="1"/>
          </p:cNvSpPr>
          <p:nvPr>
            <p:ph idx="1"/>
          </p:nvPr>
        </p:nvSpPr>
        <p:spPr>
          <a:xfrm>
            <a:off x="1066800" y="1371600"/>
            <a:ext cx="7620000" cy="5486400"/>
          </a:xfrm>
        </p:spPr>
        <p:txBody>
          <a:bodyPr>
            <a:normAutofit fontScale="70000" lnSpcReduction="20000"/>
          </a:bodyPr>
          <a:lstStyle/>
          <a:p>
            <a:pPr>
              <a:buNone/>
            </a:pPr>
            <a:r>
              <a:rPr lang="en-US" dirty="0" smtClean="0"/>
              <a:t>Prejudice  -  a negative </a:t>
            </a:r>
            <a:r>
              <a:rPr lang="en-US" dirty="0" err="1" smtClean="0"/>
              <a:t>judgement</a:t>
            </a:r>
            <a:r>
              <a:rPr lang="en-US" dirty="0" smtClean="0"/>
              <a:t>, assumption or</a:t>
            </a:r>
          </a:p>
          <a:p>
            <a:pPr>
              <a:buNone/>
            </a:pPr>
            <a:r>
              <a:rPr lang="en-US" dirty="0" smtClean="0"/>
              <a:t>belief about an individual based on </a:t>
            </a:r>
            <a:r>
              <a:rPr lang="en-US" dirty="0" smtClean="0">
                <a:hlinkClick r:id="rId2" action="ppaction://hlinkfile" tooltip="Race (classification of human beings)"/>
              </a:rPr>
              <a:t>race</a:t>
            </a:r>
            <a:r>
              <a:rPr lang="en-US" dirty="0" smtClean="0"/>
              <a:t>, </a:t>
            </a:r>
            <a:r>
              <a:rPr lang="en-US" dirty="0" smtClean="0">
                <a:hlinkClick r:id="rId3" action="ppaction://hlinkfile" tooltip="Social class"/>
              </a:rPr>
              <a:t>class</a:t>
            </a:r>
            <a:r>
              <a:rPr lang="en-US" dirty="0" smtClean="0"/>
              <a:t>, </a:t>
            </a:r>
            <a:r>
              <a:rPr lang="en-US" dirty="0" smtClean="0">
                <a:hlinkClick r:id="rId4" action="ppaction://hlinkfile" tooltip="Gender"/>
              </a:rPr>
              <a:t>gender</a:t>
            </a:r>
            <a:r>
              <a:rPr lang="en-US" dirty="0" smtClean="0"/>
              <a:t>,</a:t>
            </a:r>
          </a:p>
          <a:p>
            <a:pPr>
              <a:buNone/>
            </a:pPr>
            <a:r>
              <a:rPr lang="en-US" dirty="0" smtClean="0">
                <a:hlinkClick r:id="rId5" action="ppaction://hlinkfile" tooltip="Ethnicity"/>
              </a:rPr>
              <a:t>ethnicity</a:t>
            </a:r>
            <a:r>
              <a:rPr lang="en-US" dirty="0" smtClean="0"/>
              <a:t>, </a:t>
            </a:r>
            <a:r>
              <a:rPr lang="en-US" dirty="0" smtClean="0">
                <a:hlinkClick r:id="rId6" action="ppaction://hlinkfile" tooltip="Homelessness"/>
              </a:rPr>
              <a:t>homelessness</a:t>
            </a:r>
            <a:r>
              <a:rPr lang="en-US" dirty="0" smtClean="0"/>
              <a:t>, </a:t>
            </a:r>
            <a:r>
              <a:rPr lang="en-US" dirty="0" smtClean="0">
                <a:hlinkClick r:id="rId7" action="ppaction://hlinkfile" tooltip="Ageing"/>
              </a:rPr>
              <a:t>age</a:t>
            </a:r>
            <a:r>
              <a:rPr lang="en-US" dirty="0" smtClean="0"/>
              <a:t>, </a:t>
            </a:r>
            <a:r>
              <a:rPr lang="en-US" dirty="0" smtClean="0">
                <a:hlinkClick r:id="rId8" action="ppaction://hlinkfile" tooltip="Disability"/>
              </a:rPr>
              <a:t>disability</a:t>
            </a:r>
            <a:r>
              <a:rPr lang="en-US" dirty="0" smtClean="0"/>
              <a:t>, </a:t>
            </a:r>
            <a:r>
              <a:rPr lang="en-US" dirty="0" smtClean="0">
                <a:hlinkClick r:id="rId9" action="ppaction://hlinkfile" tooltip="Obesity"/>
              </a:rPr>
              <a:t>obesity</a:t>
            </a:r>
            <a:r>
              <a:rPr lang="en-US" dirty="0" smtClean="0"/>
              <a:t>, </a:t>
            </a:r>
            <a:r>
              <a:rPr lang="en-US" dirty="0" smtClean="0">
                <a:hlinkClick r:id="rId10" action="ppaction://hlinkfile" tooltip="Religion"/>
              </a:rPr>
              <a:t>religion</a:t>
            </a:r>
            <a:r>
              <a:rPr lang="en-US" dirty="0" smtClean="0"/>
              <a:t>,</a:t>
            </a:r>
          </a:p>
          <a:p>
            <a:pPr>
              <a:buNone/>
            </a:pPr>
            <a:r>
              <a:rPr lang="en-US" dirty="0" smtClean="0">
                <a:hlinkClick r:id="rId11" action="ppaction://hlinkfile" tooltip="Sexual orientation"/>
              </a:rPr>
              <a:t>sexual orientation</a:t>
            </a:r>
            <a:r>
              <a:rPr lang="en-US" dirty="0" smtClean="0"/>
              <a:t>, or other personal characteristics.</a:t>
            </a:r>
          </a:p>
          <a:p>
            <a:pPr>
              <a:buNone/>
            </a:pPr>
            <a:endParaRPr lang="en-US" dirty="0" smtClean="0"/>
          </a:p>
          <a:p>
            <a:pPr>
              <a:buNone/>
            </a:pPr>
            <a:r>
              <a:rPr lang="en-US" dirty="0" smtClean="0"/>
              <a:t>Privilege  -   to benefit from or hold preferred status in</a:t>
            </a:r>
          </a:p>
          <a:p>
            <a:pPr>
              <a:buNone/>
            </a:pPr>
            <a:r>
              <a:rPr lang="en-US" dirty="0" smtClean="0"/>
              <a:t>society based on </a:t>
            </a:r>
            <a:r>
              <a:rPr lang="en-US" dirty="0" smtClean="0">
                <a:hlinkClick r:id="rId2" action="ppaction://hlinkfile" tooltip="Race (classification of human beings)"/>
              </a:rPr>
              <a:t>race</a:t>
            </a:r>
            <a:r>
              <a:rPr lang="en-US" dirty="0" smtClean="0"/>
              <a:t>, </a:t>
            </a:r>
            <a:r>
              <a:rPr lang="en-US" dirty="0" smtClean="0">
                <a:hlinkClick r:id="rId3" action="ppaction://hlinkfile" tooltip="Social class"/>
              </a:rPr>
              <a:t>class</a:t>
            </a:r>
            <a:r>
              <a:rPr lang="en-US" dirty="0" smtClean="0"/>
              <a:t>, </a:t>
            </a:r>
            <a:r>
              <a:rPr lang="en-US" dirty="0" smtClean="0">
                <a:hlinkClick r:id="rId4" action="ppaction://hlinkfile" tooltip="Gender"/>
              </a:rPr>
              <a:t>gender</a:t>
            </a:r>
            <a:r>
              <a:rPr lang="en-US" dirty="0" smtClean="0"/>
              <a:t>, </a:t>
            </a:r>
            <a:r>
              <a:rPr lang="en-US" dirty="0" smtClean="0">
                <a:hlinkClick r:id="rId5" action="ppaction://hlinkfile" tooltip="Ethnicity"/>
              </a:rPr>
              <a:t>ethnicity</a:t>
            </a:r>
            <a:r>
              <a:rPr lang="en-US" dirty="0" smtClean="0"/>
              <a:t>, </a:t>
            </a:r>
            <a:r>
              <a:rPr lang="en-US" dirty="0" smtClean="0">
                <a:hlinkClick r:id="rId7" action="ppaction://hlinkfile" tooltip="Ageing"/>
              </a:rPr>
              <a:t>age</a:t>
            </a:r>
            <a:r>
              <a:rPr lang="en-US" dirty="0" smtClean="0"/>
              <a:t>, </a:t>
            </a:r>
            <a:r>
              <a:rPr lang="en-US" dirty="0" smtClean="0">
                <a:hlinkClick r:id="rId8" action="ppaction://hlinkfile" tooltip="Disability"/>
              </a:rPr>
              <a:t>ability</a:t>
            </a:r>
            <a:r>
              <a:rPr lang="en-US" dirty="0" smtClean="0"/>
              <a:t>,</a:t>
            </a:r>
          </a:p>
          <a:p>
            <a:pPr>
              <a:buNone/>
            </a:pPr>
            <a:r>
              <a:rPr lang="en-US" dirty="0" smtClean="0">
                <a:hlinkClick r:id="rId10" action="ppaction://hlinkfile" tooltip="Religion"/>
              </a:rPr>
              <a:t>religion</a:t>
            </a:r>
            <a:r>
              <a:rPr lang="en-US" dirty="0" smtClean="0"/>
              <a:t>, </a:t>
            </a:r>
            <a:r>
              <a:rPr lang="en-US" dirty="0" smtClean="0">
                <a:hlinkClick r:id="rId11" action="ppaction://hlinkfile" tooltip="Sexual orientation"/>
              </a:rPr>
              <a:t>sexual orientation</a:t>
            </a:r>
            <a:r>
              <a:rPr lang="en-US" dirty="0" smtClean="0"/>
              <a:t>, or other personal</a:t>
            </a:r>
          </a:p>
          <a:p>
            <a:pPr>
              <a:buNone/>
            </a:pPr>
            <a:r>
              <a:rPr lang="en-US" dirty="0" smtClean="0"/>
              <a:t>characteristics.</a:t>
            </a:r>
          </a:p>
          <a:p>
            <a:pPr>
              <a:buNone/>
            </a:pPr>
            <a:endParaRPr lang="en-US" dirty="0" smtClean="0"/>
          </a:p>
          <a:p>
            <a:pPr>
              <a:buNone/>
            </a:pPr>
            <a:r>
              <a:rPr lang="en-US" dirty="0" smtClean="0"/>
              <a:t>Oppression  -  the use of authority, law or physical force to</a:t>
            </a:r>
          </a:p>
          <a:p>
            <a:pPr>
              <a:buNone/>
            </a:pPr>
            <a:r>
              <a:rPr lang="en-US" dirty="0" smtClean="0"/>
              <a:t>deny equal access to resources, opportunity, and</a:t>
            </a:r>
          </a:p>
          <a:p>
            <a:pPr>
              <a:buNone/>
            </a:pPr>
            <a:r>
              <a:rPr lang="en-US" dirty="0" smtClean="0"/>
              <a:t>economic equity.  </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3814760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Intergenerational Trauma</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Historical/Intergenerational </a:t>
            </a:r>
            <a:r>
              <a:rPr lang="en-US" b="1" dirty="0"/>
              <a:t>trauma</a:t>
            </a:r>
            <a:r>
              <a:rPr lang="en-US" dirty="0"/>
              <a:t> (HT) is cumulative emotional and </a:t>
            </a:r>
            <a:r>
              <a:rPr lang="en-US" dirty="0">
                <a:hlinkClick r:id="rId2" tooltip="Psychological trauma"/>
              </a:rPr>
              <a:t>psychological wounding</a:t>
            </a:r>
            <a:r>
              <a:rPr lang="en-US" dirty="0"/>
              <a:t>, over the lifespan and across generations, emanating from massive group trauma experiences. The historical trauma response (HTR) is a constellation of features in reaction to this trauma.</a:t>
            </a:r>
          </a:p>
          <a:p>
            <a:r>
              <a:rPr lang="en-US" dirty="0"/>
              <a:t>The HTR may include substance abuse as a vehicle for attempting to numb the pain associated with trauma. The HTR often includes other types of self-destructive behavior, suicidal thoughts and gestures, depression, anxiety, low self-esteem, anger, and difficulty recognizing and expressing emotions. Associated with HTR is historical unresolved grief that accompanies the trauma.</a:t>
            </a:r>
            <a:r>
              <a:rPr lang="en-US" baseline="30000" dirty="0">
                <a:hlinkClick r:id="rId3"/>
              </a:rPr>
              <a:t>[1]</a:t>
            </a:r>
            <a:endParaRPr lang="en-US" dirty="0"/>
          </a:p>
          <a:p>
            <a:r>
              <a:rPr lang="en-US" dirty="0"/>
              <a:t>Historical trauma is an example of </a:t>
            </a:r>
            <a:r>
              <a:rPr lang="en-US" dirty="0" err="1">
                <a:hlinkClick r:id="rId4" tooltip="Transgenerational trauma"/>
              </a:rPr>
              <a:t>transgenerational</a:t>
            </a:r>
            <a:r>
              <a:rPr lang="en-US" dirty="0">
                <a:hlinkClick r:id="rId4" tooltip="Transgenerational trauma"/>
              </a:rPr>
              <a:t> trauma</a:t>
            </a:r>
            <a:r>
              <a:rPr lang="en-US" dirty="0"/>
              <a:t>.</a:t>
            </a:r>
          </a:p>
          <a:p>
            <a:endParaRPr lang="en-US" dirty="0"/>
          </a:p>
        </p:txBody>
      </p:sp>
      <p:sp>
        <p:nvSpPr>
          <p:cNvPr id="4" name="Date Placeholder 3"/>
          <p:cNvSpPr>
            <a:spLocks noGrp="1"/>
          </p:cNvSpPr>
          <p:nvPr>
            <p:ph type="dt" sz="half" idx="10"/>
          </p:nvPr>
        </p:nvSpPr>
        <p:spPr/>
        <p:txBody>
          <a:bodyPr/>
          <a:lstStyle/>
          <a:p>
            <a:pPr>
              <a:defRPr/>
            </a:pPr>
            <a:fld id="{78A34E7E-71F4-4596-8DA7-7E77F5B1C49F}" type="datetime1">
              <a:rPr lang="en-US" smtClean="0"/>
              <a:pPr>
                <a:defRPr/>
              </a:pPr>
              <a:t>9/22/2012</a:t>
            </a:fld>
            <a:endParaRPr lang="en-US" dirty="0"/>
          </a:p>
        </p:txBody>
      </p:sp>
      <p:sp>
        <p:nvSpPr>
          <p:cNvPr id="6" name="Slide Number Placeholder 5"/>
          <p:cNvSpPr>
            <a:spLocks noGrp="1"/>
          </p:cNvSpPr>
          <p:nvPr>
            <p:ph type="sldNum" sz="quarter" idx="12"/>
          </p:nvPr>
        </p:nvSpPr>
        <p:spPr/>
        <p:txBody>
          <a:bodyPr>
            <a:normAutofit/>
          </a:bodyPr>
          <a:lstStyle/>
          <a:p>
            <a:pPr>
              <a:defRPr/>
            </a:pPr>
            <a:fld id="{42E57726-E1E3-4BC0-ADBE-3A99EB83FF74}" type="slidenum">
              <a:rPr lang="en-US" smtClean="0"/>
              <a:pPr>
                <a:defRPr/>
              </a:pPr>
              <a:t>8</a:t>
            </a:fld>
            <a:endParaRPr lang="en-US"/>
          </a:p>
        </p:txBody>
      </p:sp>
    </p:spTree>
    <p:extLst>
      <p:ext uri="{BB962C8B-B14F-4D97-AF65-F5344CB8AC3E}">
        <p14:creationId xmlns:p14="http://schemas.microsoft.com/office/powerpoint/2010/main" val="1693090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sz="3600" dirty="0" smtClean="0"/>
              <a:t>Causes of Youth (and Adult) Urban Violence</a:t>
            </a:r>
          </a:p>
        </p:txBody>
      </p:sp>
      <p:sp>
        <p:nvSpPr>
          <p:cNvPr id="34819" name="Rectangle 3"/>
          <p:cNvSpPr>
            <a:spLocks noGrp="1" noChangeArrowheads="1"/>
          </p:cNvSpPr>
          <p:nvPr>
            <p:ph type="body" idx="1"/>
          </p:nvPr>
        </p:nvSpPr>
        <p:spPr/>
        <p:txBody>
          <a:bodyPr/>
          <a:lstStyle/>
          <a:p>
            <a:pPr eaLnBrk="1" hangingPunct="1">
              <a:lnSpc>
                <a:spcPct val="90000"/>
              </a:lnSpc>
              <a:buFontTx/>
              <a:buNone/>
            </a:pPr>
            <a:r>
              <a:rPr lang="en-US" sz="2800" dirty="0" smtClean="0">
                <a:solidFill>
                  <a:schemeClr val="hlink"/>
                </a:solidFill>
              </a:rPr>
              <a:t>Socio-economic inequality</a:t>
            </a:r>
          </a:p>
          <a:p>
            <a:pPr eaLnBrk="1" hangingPunct="1">
              <a:lnSpc>
                <a:spcPct val="90000"/>
              </a:lnSpc>
            </a:pPr>
            <a:r>
              <a:rPr lang="en-US" sz="2800" dirty="0" smtClean="0"/>
              <a:t>For too many African American [and other minority] youth, being cut off from the paths to legitimate and self-determined personal accomplishment as a result of the underdeveloped power of the African American community, the violent subduing of others may often be their only significant achievement and ‘claim to fame.’ Their capacity to perpetuate violence is the great equalizer in a world characterized by great inequalities</a:t>
            </a:r>
            <a:r>
              <a:rPr lang="en-US" sz="2400" baseline="30000" dirty="0" smtClean="0"/>
              <a:t>1</a:t>
            </a:r>
            <a:r>
              <a:rPr lang="en-US" sz="2800" dirty="0" smtClean="0"/>
              <a:t>. 	 </a:t>
            </a:r>
          </a:p>
        </p:txBody>
      </p:sp>
      <p:sp>
        <p:nvSpPr>
          <p:cNvPr id="34820" name="Text Box 4"/>
          <p:cNvSpPr txBox="1">
            <a:spLocks noChangeArrowheads="1"/>
          </p:cNvSpPr>
          <p:nvPr/>
        </p:nvSpPr>
        <p:spPr bwMode="auto">
          <a:xfrm>
            <a:off x="914400" y="6172200"/>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baseline="30000">
                <a:solidFill>
                  <a:schemeClr val="bg1"/>
                </a:solidFill>
              </a:rPr>
              <a:t>1</a:t>
            </a:r>
            <a:r>
              <a:rPr lang="en-US">
                <a:solidFill>
                  <a:schemeClr val="bg1"/>
                </a:solidFill>
              </a:rPr>
              <a:t>Wilson, A. (1990). </a:t>
            </a:r>
            <a:r>
              <a:rPr lang="en-US" i="1">
                <a:solidFill>
                  <a:schemeClr val="bg1"/>
                </a:solidFill>
              </a:rPr>
              <a:t>Black-on-black violence.</a:t>
            </a:r>
            <a:r>
              <a:rPr lang="en-US">
                <a:solidFill>
                  <a:schemeClr val="bg1"/>
                </a:solidFill>
              </a:rPr>
              <a:t> Info Systems: Afrikaan World. </a:t>
            </a:r>
          </a:p>
        </p:txBody>
      </p:sp>
      <p:sp>
        <p:nvSpPr>
          <p:cNvPr id="34821" name="Rectangle 5"/>
          <p:cNvSpPr>
            <a:spLocks noChangeArrowheads="1"/>
          </p:cNvSpPr>
          <p:nvPr/>
        </p:nvSpPr>
        <p:spPr bwMode="auto">
          <a:xfrm>
            <a:off x="2938463" y="61880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endParaRPr lang="en-US"/>
          </a:p>
        </p:txBody>
      </p:sp>
    </p:spTree>
    <p:extLst>
      <p:ext uri="{BB962C8B-B14F-4D97-AF65-F5344CB8AC3E}">
        <p14:creationId xmlns:p14="http://schemas.microsoft.com/office/powerpoint/2010/main" val="244956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tner Abuse-Wright-2012">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Partner Abuse-Wright-2012</Template>
  <TotalTime>173</TotalTime>
  <Words>1937</Words>
  <Application>Microsoft Office PowerPoint</Application>
  <PresentationFormat>On-screen Show (4:3)</PresentationFormat>
  <Paragraphs>334</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Partner Abuse-Wright-2012</vt:lpstr>
      <vt:lpstr>Family Violence and Protection</vt:lpstr>
      <vt:lpstr>Course Overview</vt:lpstr>
      <vt:lpstr>Course Overview</vt:lpstr>
      <vt:lpstr>Course Overview</vt:lpstr>
      <vt:lpstr>Theories of Aggression</vt:lpstr>
      <vt:lpstr>General Model of Aggression</vt:lpstr>
      <vt:lpstr>Prejudice/Privilege/Oppression and Domestic Violence</vt:lpstr>
      <vt:lpstr>Intergenerational Trauma</vt:lpstr>
      <vt:lpstr>Causes of Youth (and Adult) Urban Violence</vt:lpstr>
      <vt:lpstr>Power and Control Wheel </vt:lpstr>
      <vt:lpstr>PowerPoint Presentation</vt:lpstr>
      <vt:lpstr>What Is Trauma?</vt:lpstr>
      <vt:lpstr>What Is Trauma?</vt:lpstr>
      <vt:lpstr>Who is at Risk and What is Traumatic?</vt:lpstr>
      <vt:lpstr>Trauma Affects All Aspects of the Self</vt:lpstr>
      <vt:lpstr>Adaptive Responses to Trauma</vt:lpstr>
      <vt:lpstr>Connecting the dots….. </vt:lpstr>
      <vt:lpstr>Trauma-Related Symptom Clusters</vt:lpstr>
      <vt:lpstr>PTSD Symptoms:  Intrusion &amp; Re-experiencing Trauma </vt:lpstr>
      <vt:lpstr>PTSD symptoms: Avoidance and Emotional Numbing</vt:lpstr>
      <vt:lpstr>PTSD symptoms: Increased arousal</vt:lpstr>
      <vt:lpstr>The Dialectic of Trauma</vt:lpstr>
      <vt:lpstr>Complex Trauma</vt:lpstr>
      <vt:lpstr>Complex Trauma</vt:lpstr>
      <vt:lpstr>Complex Trauma Symptoms</vt:lpstr>
      <vt:lpstr>Complex Trauma Symptoms</vt:lpstr>
      <vt:lpstr>Complex Trauma Symptoms</vt:lpstr>
      <vt:lpstr>Complex Trauma Symptoms</vt:lpstr>
      <vt:lpstr>PowerPoint Presentation</vt:lpstr>
      <vt:lpstr>Trauma, Disorganized Attachment &amp; Violence</vt:lpstr>
      <vt:lpstr>Trauma, Disorganized Attachment &amp; Violence</vt:lpstr>
      <vt:lpstr>Trauma, Disorganized Attachment &amp; Violence</vt:lpstr>
      <vt:lpstr>Trauma, Disorganized Attachment &amp; Violence</vt:lpstr>
      <vt:lpstr>Trauma, Disorganized Attachment &amp; Violence</vt:lpstr>
      <vt:lpstr>Treatment Implications</vt:lpstr>
      <vt:lpstr>Treatment Implications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Violence and Protection</dc:title>
  <dc:creator>Mark</dc:creator>
  <cp:lastModifiedBy>Mark</cp:lastModifiedBy>
  <cp:revision>7</cp:revision>
  <cp:lastPrinted>2012-08-24T07:01:36Z</cp:lastPrinted>
  <dcterms:created xsi:type="dcterms:W3CDTF">2012-09-21T16:53:44Z</dcterms:created>
  <dcterms:modified xsi:type="dcterms:W3CDTF">2012-09-22T19:54:15Z</dcterms:modified>
</cp:coreProperties>
</file>