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52"/>
  </p:notesMasterIdLst>
  <p:handoutMasterIdLst>
    <p:handoutMasterId r:id="rId53"/>
  </p:handoutMasterIdLst>
  <p:sldIdLst>
    <p:sldId id="258" r:id="rId2"/>
    <p:sldId id="319" r:id="rId3"/>
    <p:sldId id="318" r:id="rId4"/>
    <p:sldId id="320" r:id="rId5"/>
    <p:sldId id="408" r:id="rId6"/>
    <p:sldId id="404" r:id="rId7"/>
    <p:sldId id="405" r:id="rId8"/>
    <p:sldId id="334" r:id="rId9"/>
    <p:sldId id="335" r:id="rId10"/>
    <p:sldId id="264" r:id="rId11"/>
    <p:sldId id="265" r:id="rId12"/>
    <p:sldId id="276" r:id="rId13"/>
    <p:sldId id="336" r:id="rId14"/>
    <p:sldId id="347" r:id="rId15"/>
    <p:sldId id="332" r:id="rId16"/>
    <p:sldId id="313" r:id="rId17"/>
    <p:sldId id="311" r:id="rId18"/>
    <p:sldId id="277" r:id="rId19"/>
    <p:sldId id="339" r:id="rId20"/>
    <p:sldId id="340" r:id="rId21"/>
    <p:sldId id="341" r:id="rId22"/>
    <p:sldId id="342" r:id="rId23"/>
    <p:sldId id="343" r:id="rId24"/>
    <p:sldId id="344" r:id="rId25"/>
    <p:sldId id="315" r:id="rId26"/>
    <p:sldId id="406" r:id="rId27"/>
    <p:sldId id="407" r:id="rId28"/>
    <p:sldId id="314" r:id="rId29"/>
    <p:sldId id="316" r:id="rId30"/>
    <p:sldId id="385" r:id="rId31"/>
    <p:sldId id="386" r:id="rId32"/>
    <p:sldId id="387" r:id="rId33"/>
    <p:sldId id="388" r:id="rId34"/>
    <p:sldId id="389" r:id="rId35"/>
    <p:sldId id="317" r:id="rId36"/>
    <p:sldId id="260" r:id="rId37"/>
    <p:sldId id="360" r:id="rId38"/>
    <p:sldId id="364" r:id="rId39"/>
    <p:sldId id="365" r:id="rId40"/>
    <p:sldId id="366" r:id="rId41"/>
    <p:sldId id="409" r:id="rId42"/>
    <p:sldId id="401" r:id="rId43"/>
    <p:sldId id="398" r:id="rId44"/>
    <p:sldId id="367" r:id="rId45"/>
    <p:sldId id="368" r:id="rId46"/>
    <p:sldId id="369" r:id="rId47"/>
    <p:sldId id="371" r:id="rId48"/>
    <p:sldId id="372" r:id="rId49"/>
    <p:sldId id="373" r:id="rId50"/>
    <p:sldId id="374" r:id="rId51"/>
  </p:sldIdLst>
  <p:sldSz cx="9144000" cy="6858000" type="screen4x3"/>
  <p:notesSz cx="6858000" cy="931386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6962" autoAdjust="0"/>
    <p:restoredTop sz="94660"/>
  </p:normalViewPr>
  <p:slideViewPr>
    <p:cSldViewPr>
      <p:cViewPr>
        <p:scale>
          <a:sx n="50" d="100"/>
          <a:sy n="50" d="100"/>
        </p:scale>
        <p:origin x="-3920" y="-63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3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notesMaster" Target="notesMasters/notesMaster1.xml"/><Relationship Id="rId53" Type="http://schemas.openxmlformats.org/officeDocument/2006/relationships/handoutMaster" Target="handoutMasters/handoutMaster1.xml"/><Relationship Id="rId54" Type="http://schemas.openxmlformats.org/officeDocument/2006/relationships/printerSettings" Target="printerSettings/printerSettings1.bin"/><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39DB2F-4D4C-4F58-8C81-DAB33AE64F1D}" type="doc">
      <dgm:prSet loTypeId="urn:microsoft.com/office/officeart/2005/8/layout/hProcess9" loCatId="process" qsTypeId="urn:microsoft.com/office/officeart/2005/8/quickstyle/simple1" qsCatId="simple" csTypeId="urn:microsoft.com/office/officeart/2005/8/colors/colorful1#1" csCatId="colorful" phldr="1"/>
      <dgm:spPr/>
    </dgm:pt>
    <dgm:pt modelId="{D2323949-885A-4308-B2A8-26BB7AAF1F8C}">
      <dgm:prSet phldrT="[Text]"/>
      <dgm:spPr/>
      <dgm:t>
        <a:bodyPr/>
        <a:lstStyle/>
        <a:p>
          <a:r>
            <a:rPr lang="en-US" dirty="0" smtClean="0"/>
            <a:t>Emotional Vulnerability</a:t>
          </a:r>
          <a:endParaRPr lang="en-US" dirty="0"/>
        </a:p>
      </dgm:t>
    </dgm:pt>
    <dgm:pt modelId="{DC77BE58-5B7A-40DB-A97F-7FF0B3596089}" type="parTrans" cxnId="{D21FE161-9D52-4AF3-9514-A0B58BB1C1CC}">
      <dgm:prSet/>
      <dgm:spPr/>
      <dgm:t>
        <a:bodyPr/>
        <a:lstStyle/>
        <a:p>
          <a:endParaRPr lang="en-US"/>
        </a:p>
      </dgm:t>
    </dgm:pt>
    <dgm:pt modelId="{B5273D18-4082-455F-92B2-B4550DEA26DD}" type="sibTrans" cxnId="{D21FE161-9D52-4AF3-9514-A0B58BB1C1CC}">
      <dgm:prSet/>
      <dgm:spPr/>
      <dgm:t>
        <a:bodyPr/>
        <a:lstStyle/>
        <a:p>
          <a:endParaRPr lang="en-US"/>
        </a:p>
      </dgm:t>
    </dgm:pt>
    <dgm:pt modelId="{C194F941-DAC0-4921-9358-8750E7FCF71C}">
      <dgm:prSet phldrT="[Text]"/>
      <dgm:spPr/>
      <dgm:t>
        <a:bodyPr/>
        <a:lstStyle/>
        <a:p>
          <a:r>
            <a:rPr lang="en-US" dirty="0" smtClean="0"/>
            <a:t>Heightened Negative Emotional Arousal</a:t>
          </a:r>
          <a:endParaRPr lang="en-US" dirty="0"/>
        </a:p>
      </dgm:t>
    </dgm:pt>
    <dgm:pt modelId="{EBF50741-DA77-4134-AD43-24009D1287CB}" type="parTrans" cxnId="{6DB4851F-5675-45A7-92EF-AC17E190EC2F}">
      <dgm:prSet/>
      <dgm:spPr/>
      <dgm:t>
        <a:bodyPr/>
        <a:lstStyle/>
        <a:p>
          <a:endParaRPr lang="en-US"/>
        </a:p>
      </dgm:t>
    </dgm:pt>
    <dgm:pt modelId="{B235E783-82C5-47E3-A7C3-19768F05F3D4}" type="sibTrans" cxnId="{6DB4851F-5675-45A7-92EF-AC17E190EC2F}">
      <dgm:prSet/>
      <dgm:spPr/>
      <dgm:t>
        <a:bodyPr/>
        <a:lstStyle/>
        <a:p>
          <a:endParaRPr lang="en-US"/>
        </a:p>
      </dgm:t>
    </dgm:pt>
    <dgm:pt modelId="{7ABDA530-7155-455A-AF21-3247CFAA08F4}">
      <dgm:prSet phldrT="[Text]"/>
      <dgm:spPr/>
      <dgm:t>
        <a:bodyPr/>
        <a:lstStyle/>
        <a:p>
          <a:r>
            <a:rPr lang="en-US" dirty="0" smtClean="0"/>
            <a:t>Judgments Inaccurate Expression</a:t>
          </a:r>
          <a:endParaRPr lang="en-US" dirty="0"/>
        </a:p>
      </dgm:t>
    </dgm:pt>
    <dgm:pt modelId="{DDB1359C-304F-4EB4-811C-7D31B41FE318}" type="parTrans" cxnId="{6F520845-4291-4975-98C2-BD17C9B8B94E}">
      <dgm:prSet/>
      <dgm:spPr/>
      <dgm:t>
        <a:bodyPr/>
        <a:lstStyle/>
        <a:p>
          <a:endParaRPr lang="en-US"/>
        </a:p>
      </dgm:t>
    </dgm:pt>
    <dgm:pt modelId="{B4CA7C4B-A49B-494F-AB28-00EB5A06D7ED}" type="sibTrans" cxnId="{6F520845-4291-4975-98C2-BD17C9B8B94E}">
      <dgm:prSet/>
      <dgm:spPr/>
      <dgm:t>
        <a:bodyPr/>
        <a:lstStyle/>
        <a:p>
          <a:endParaRPr lang="en-US"/>
        </a:p>
      </dgm:t>
    </dgm:pt>
    <dgm:pt modelId="{2A1B0CE3-56F9-4298-9628-8E8B8D638AB1}">
      <dgm:prSet/>
      <dgm:spPr/>
      <dgm:t>
        <a:bodyPr/>
        <a:lstStyle/>
        <a:p>
          <a:r>
            <a:rPr lang="en-US" dirty="0" smtClean="0"/>
            <a:t>Misunderstanding and Conflict</a:t>
          </a:r>
          <a:endParaRPr lang="en-US" dirty="0"/>
        </a:p>
      </dgm:t>
    </dgm:pt>
    <dgm:pt modelId="{F84DAB26-6EC2-4460-85D4-46BA5E54D2E5}" type="parTrans" cxnId="{8BE7619C-15DE-487D-A31A-193794C83D6D}">
      <dgm:prSet/>
      <dgm:spPr/>
      <dgm:t>
        <a:bodyPr/>
        <a:lstStyle/>
        <a:p>
          <a:endParaRPr lang="en-US"/>
        </a:p>
      </dgm:t>
    </dgm:pt>
    <dgm:pt modelId="{5304F0F4-BA66-4522-B8FA-7D9B3186B0ED}" type="sibTrans" cxnId="{8BE7619C-15DE-487D-A31A-193794C83D6D}">
      <dgm:prSet/>
      <dgm:spPr/>
      <dgm:t>
        <a:bodyPr/>
        <a:lstStyle/>
        <a:p>
          <a:endParaRPr lang="en-US"/>
        </a:p>
      </dgm:t>
    </dgm:pt>
    <dgm:pt modelId="{44DDB719-A45F-46D6-BB1E-9FE78EAC9D2A}" type="pres">
      <dgm:prSet presAssocID="{5D39DB2F-4D4C-4F58-8C81-DAB33AE64F1D}" presName="CompostProcess" presStyleCnt="0">
        <dgm:presLayoutVars>
          <dgm:dir/>
          <dgm:resizeHandles val="exact"/>
        </dgm:presLayoutVars>
      </dgm:prSet>
      <dgm:spPr/>
    </dgm:pt>
    <dgm:pt modelId="{6BB28B6C-EB64-4F53-AFFB-93CF1E5605D9}" type="pres">
      <dgm:prSet presAssocID="{5D39DB2F-4D4C-4F58-8C81-DAB33AE64F1D}" presName="arrow" presStyleLbl="bgShp" presStyleIdx="0" presStyleCnt="1"/>
      <dgm:spPr/>
    </dgm:pt>
    <dgm:pt modelId="{BC6C90B2-4189-4FB9-939B-FBD67EE62A79}" type="pres">
      <dgm:prSet presAssocID="{5D39DB2F-4D4C-4F58-8C81-DAB33AE64F1D}" presName="linearProcess" presStyleCnt="0"/>
      <dgm:spPr/>
    </dgm:pt>
    <dgm:pt modelId="{F0215533-9CCC-4305-969B-D6CAABA7BFA6}" type="pres">
      <dgm:prSet presAssocID="{D2323949-885A-4308-B2A8-26BB7AAF1F8C}" presName="textNode" presStyleLbl="node1" presStyleIdx="0" presStyleCnt="4">
        <dgm:presLayoutVars>
          <dgm:bulletEnabled val="1"/>
        </dgm:presLayoutVars>
      </dgm:prSet>
      <dgm:spPr/>
      <dgm:t>
        <a:bodyPr/>
        <a:lstStyle/>
        <a:p>
          <a:endParaRPr lang="en-US"/>
        </a:p>
      </dgm:t>
    </dgm:pt>
    <dgm:pt modelId="{020B9F26-8166-407D-8C96-C490EE6238DD}" type="pres">
      <dgm:prSet presAssocID="{B5273D18-4082-455F-92B2-B4550DEA26DD}" presName="sibTrans" presStyleCnt="0"/>
      <dgm:spPr/>
    </dgm:pt>
    <dgm:pt modelId="{E096DC64-A188-4543-9FE4-2CE22BF45FE6}" type="pres">
      <dgm:prSet presAssocID="{C194F941-DAC0-4921-9358-8750E7FCF71C}" presName="textNode" presStyleLbl="node1" presStyleIdx="1" presStyleCnt="4">
        <dgm:presLayoutVars>
          <dgm:bulletEnabled val="1"/>
        </dgm:presLayoutVars>
      </dgm:prSet>
      <dgm:spPr/>
      <dgm:t>
        <a:bodyPr/>
        <a:lstStyle/>
        <a:p>
          <a:endParaRPr lang="en-US"/>
        </a:p>
      </dgm:t>
    </dgm:pt>
    <dgm:pt modelId="{59FD8022-971F-4536-8FA8-3E0C7C0EB46F}" type="pres">
      <dgm:prSet presAssocID="{B235E783-82C5-47E3-A7C3-19768F05F3D4}" presName="sibTrans" presStyleCnt="0"/>
      <dgm:spPr/>
    </dgm:pt>
    <dgm:pt modelId="{BEA67E46-A882-4C8F-A235-3E89F6984CA7}" type="pres">
      <dgm:prSet presAssocID="{7ABDA530-7155-455A-AF21-3247CFAA08F4}" presName="textNode" presStyleLbl="node1" presStyleIdx="2" presStyleCnt="4">
        <dgm:presLayoutVars>
          <dgm:bulletEnabled val="1"/>
        </dgm:presLayoutVars>
      </dgm:prSet>
      <dgm:spPr/>
      <dgm:t>
        <a:bodyPr/>
        <a:lstStyle/>
        <a:p>
          <a:endParaRPr lang="en-US"/>
        </a:p>
      </dgm:t>
    </dgm:pt>
    <dgm:pt modelId="{9EF78FDC-81F0-4C81-B766-5B2342EE861B}" type="pres">
      <dgm:prSet presAssocID="{B4CA7C4B-A49B-494F-AB28-00EB5A06D7ED}" presName="sibTrans" presStyleCnt="0"/>
      <dgm:spPr/>
    </dgm:pt>
    <dgm:pt modelId="{88471F1C-174D-4A2D-9EC5-DC0ADD0832F5}" type="pres">
      <dgm:prSet presAssocID="{2A1B0CE3-56F9-4298-9628-8E8B8D638AB1}" presName="textNode" presStyleLbl="node1" presStyleIdx="3" presStyleCnt="4">
        <dgm:presLayoutVars>
          <dgm:bulletEnabled val="1"/>
        </dgm:presLayoutVars>
      </dgm:prSet>
      <dgm:spPr/>
      <dgm:t>
        <a:bodyPr/>
        <a:lstStyle/>
        <a:p>
          <a:endParaRPr lang="en-US"/>
        </a:p>
      </dgm:t>
    </dgm:pt>
  </dgm:ptLst>
  <dgm:cxnLst>
    <dgm:cxn modelId="{D21FE161-9D52-4AF3-9514-A0B58BB1C1CC}" srcId="{5D39DB2F-4D4C-4F58-8C81-DAB33AE64F1D}" destId="{D2323949-885A-4308-B2A8-26BB7AAF1F8C}" srcOrd="0" destOrd="0" parTransId="{DC77BE58-5B7A-40DB-A97F-7FF0B3596089}" sibTransId="{B5273D18-4082-455F-92B2-B4550DEA26DD}"/>
    <dgm:cxn modelId="{C0B3F792-D19F-41E3-B2F1-0A7939B110E9}" type="presOf" srcId="{2A1B0CE3-56F9-4298-9628-8E8B8D638AB1}" destId="{88471F1C-174D-4A2D-9EC5-DC0ADD0832F5}" srcOrd="0" destOrd="0" presId="urn:microsoft.com/office/officeart/2005/8/layout/hProcess9"/>
    <dgm:cxn modelId="{6F520845-4291-4975-98C2-BD17C9B8B94E}" srcId="{5D39DB2F-4D4C-4F58-8C81-DAB33AE64F1D}" destId="{7ABDA530-7155-455A-AF21-3247CFAA08F4}" srcOrd="2" destOrd="0" parTransId="{DDB1359C-304F-4EB4-811C-7D31B41FE318}" sibTransId="{B4CA7C4B-A49B-494F-AB28-00EB5A06D7ED}"/>
    <dgm:cxn modelId="{6DB4851F-5675-45A7-92EF-AC17E190EC2F}" srcId="{5D39DB2F-4D4C-4F58-8C81-DAB33AE64F1D}" destId="{C194F941-DAC0-4921-9358-8750E7FCF71C}" srcOrd="1" destOrd="0" parTransId="{EBF50741-DA77-4134-AD43-24009D1287CB}" sibTransId="{B235E783-82C5-47E3-A7C3-19768F05F3D4}"/>
    <dgm:cxn modelId="{6310CCFC-BDAF-4E02-AD48-9BCE18749FE2}" type="presOf" srcId="{C194F941-DAC0-4921-9358-8750E7FCF71C}" destId="{E096DC64-A188-4543-9FE4-2CE22BF45FE6}" srcOrd="0" destOrd="0" presId="urn:microsoft.com/office/officeart/2005/8/layout/hProcess9"/>
    <dgm:cxn modelId="{8BE7619C-15DE-487D-A31A-193794C83D6D}" srcId="{5D39DB2F-4D4C-4F58-8C81-DAB33AE64F1D}" destId="{2A1B0CE3-56F9-4298-9628-8E8B8D638AB1}" srcOrd="3" destOrd="0" parTransId="{F84DAB26-6EC2-4460-85D4-46BA5E54D2E5}" sibTransId="{5304F0F4-BA66-4522-B8FA-7D9B3186B0ED}"/>
    <dgm:cxn modelId="{F2CEC506-52CE-40CC-B912-43E6C6E27809}" type="presOf" srcId="{5D39DB2F-4D4C-4F58-8C81-DAB33AE64F1D}" destId="{44DDB719-A45F-46D6-BB1E-9FE78EAC9D2A}" srcOrd="0" destOrd="0" presId="urn:microsoft.com/office/officeart/2005/8/layout/hProcess9"/>
    <dgm:cxn modelId="{44878C12-B6D5-410C-9E85-3E2A517BE5C1}" type="presOf" srcId="{7ABDA530-7155-455A-AF21-3247CFAA08F4}" destId="{BEA67E46-A882-4C8F-A235-3E89F6984CA7}" srcOrd="0" destOrd="0" presId="urn:microsoft.com/office/officeart/2005/8/layout/hProcess9"/>
    <dgm:cxn modelId="{9A1FBD9F-5EDD-4342-B305-2CCDA2F1E36E}" type="presOf" srcId="{D2323949-885A-4308-B2A8-26BB7AAF1F8C}" destId="{F0215533-9CCC-4305-969B-D6CAABA7BFA6}" srcOrd="0" destOrd="0" presId="urn:microsoft.com/office/officeart/2005/8/layout/hProcess9"/>
    <dgm:cxn modelId="{44E8A2B7-47F0-45EA-ACCC-1D562059325D}" type="presParOf" srcId="{44DDB719-A45F-46D6-BB1E-9FE78EAC9D2A}" destId="{6BB28B6C-EB64-4F53-AFFB-93CF1E5605D9}" srcOrd="0" destOrd="0" presId="urn:microsoft.com/office/officeart/2005/8/layout/hProcess9"/>
    <dgm:cxn modelId="{3E9C499C-7FC8-4067-9F6A-63DB0919F3E9}" type="presParOf" srcId="{44DDB719-A45F-46D6-BB1E-9FE78EAC9D2A}" destId="{BC6C90B2-4189-4FB9-939B-FBD67EE62A79}" srcOrd="1" destOrd="0" presId="urn:microsoft.com/office/officeart/2005/8/layout/hProcess9"/>
    <dgm:cxn modelId="{782BDF61-5D4E-42E1-BB9E-743FDB3950ED}" type="presParOf" srcId="{BC6C90B2-4189-4FB9-939B-FBD67EE62A79}" destId="{F0215533-9CCC-4305-969B-D6CAABA7BFA6}" srcOrd="0" destOrd="0" presId="urn:microsoft.com/office/officeart/2005/8/layout/hProcess9"/>
    <dgm:cxn modelId="{8D0904C0-15D1-4EFD-9359-5FF11AD12A31}" type="presParOf" srcId="{BC6C90B2-4189-4FB9-939B-FBD67EE62A79}" destId="{020B9F26-8166-407D-8C96-C490EE6238DD}" srcOrd="1" destOrd="0" presId="urn:microsoft.com/office/officeart/2005/8/layout/hProcess9"/>
    <dgm:cxn modelId="{6906169C-10DE-4DF4-87AD-5ED6882872E3}" type="presParOf" srcId="{BC6C90B2-4189-4FB9-939B-FBD67EE62A79}" destId="{E096DC64-A188-4543-9FE4-2CE22BF45FE6}" srcOrd="2" destOrd="0" presId="urn:microsoft.com/office/officeart/2005/8/layout/hProcess9"/>
    <dgm:cxn modelId="{C7F3B694-C854-4E2F-A679-154BDFAE161C}" type="presParOf" srcId="{BC6C90B2-4189-4FB9-939B-FBD67EE62A79}" destId="{59FD8022-971F-4536-8FA8-3E0C7C0EB46F}" srcOrd="3" destOrd="0" presId="urn:microsoft.com/office/officeart/2005/8/layout/hProcess9"/>
    <dgm:cxn modelId="{026ED83D-1538-45B1-B195-6833AB548D06}" type="presParOf" srcId="{BC6C90B2-4189-4FB9-939B-FBD67EE62A79}" destId="{BEA67E46-A882-4C8F-A235-3E89F6984CA7}" srcOrd="4" destOrd="0" presId="urn:microsoft.com/office/officeart/2005/8/layout/hProcess9"/>
    <dgm:cxn modelId="{7FF2D305-2998-4C83-859F-3CAEB0C0797C}" type="presParOf" srcId="{BC6C90B2-4189-4FB9-939B-FBD67EE62A79}" destId="{9EF78FDC-81F0-4C81-B766-5B2342EE861B}" srcOrd="5" destOrd="0" presId="urn:microsoft.com/office/officeart/2005/8/layout/hProcess9"/>
    <dgm:cxn modelId="{7F537F09-2195-4655-8CFC-F043ACA7520C}" type="presParOf" srcId="{BC6C90B2-4189-4FB9-939B-FBD67EE62A79}" destId="{88471F1C-174D-4A2D-9EC5-DC0ADD0832F5}"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B28B6C-EB64-4F53-AFFB-93CF1E5605D9}">
      <dsp:nvSpPr>
        <dsp:cNvPr id="0" name=""/>
        <dsp:cNvSpPr/>
      </dsp:nvSpPr>
      <dsp:spPr>
        <a:xfrm>
          <a:off x="651509" y="0"/>
          <a:ext cx="7383780" cy="406400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215533-9CCC-4305-969B-D6CAABA7BFA6}">
      <dsp:nvSpPr>
        <dsp:cNvPr id="0" name=""/>
        <dsp:cNvSpPr/>
      </dsp:nvSpPr>
      <dsp:spPr>
        <a:xfrm>
          <a:off x="4347" y="1219199"/>
          <a:ext cx="2091109" cy="16256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Emotional Vulnerability</a:t>
          </a:r>
          <a:endParaRPr lang="en-US" sz="1900" kern="1200" dirty="0"/>
        </a:p>
      </dsp:txBody>
      <dsp:txXfrm>
        <a:off x="83702" y="1298554"/>
        <a:ext cx="1932399" cy="1466890"/>
      </dsp:txXfrm>
    </dsp:sp>
    <dsp:sp modelId="{E096DC64-A188-4543-9FE4-2CE22BF45FE6}">
      <dsp:nvSpPr>
        <dsp:cNvPr id="0" name=""/>
        <dsp:cNvSpPr/>
      </dsp:nvSpPr>
      <dsp:spPr>
        <a:xfrm>
          <a:off x="2200012" y="1219199"/>
          <a:ext cx="2091109" cy="16256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Heightened Negative Emotional Arousal</a:t>
          </a:r>
          <a:endParaRPr lang="en-US" sz="1900" kern="1200" dirty="0"/>
        </a:p>
      </dsp:txBody>
      <dsp:txXfrm>
        <a:off x="2279367" y="1298554"/>
        <a:ext cx="1932399" cy="1466890"/>
      </dsp:txXfrm>
    </dsp:sp>
    <dsp:sp modelId="{BEA67E46-A882-4C8F-A235-3E89F6984CA7}">
      <dsp:nvSpPr>
        <dsp:cNvPr id="0" name=""/>
        <dsp:cNvSpPr/>
      </dsp:nvSpPr>
      <dsp:spPr>
        <a:xfrm>
          <a:off x="4395677" y="1219199"/>
          <a:ext cx="2091109" cy="162560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Judgments Inaccurate Expression</a:t>
          </a:r>
          <a:endParaRPr lang="en-US" sz="1900" kern="1200" dirty="0"/>
        </a:p>
      </dsp:txBody>
      <dsp:txXfrm>
        <a:off x="4475032" y="1298554"/>
        <a:ext cx="1932399" cy="1466890"/>
      </dsp:txXfrm>
    </dsp:sp>
    <dsp:sp modelId="{88471F1C-174D-4A2D-9EC5-DC0ADD0832F5}">
      <dsp:nvSpPr>
        <dsp:cNvPr id="0" name=""/>
        <dsp:cNvSpPr/>
      </dsp:nvSpPr>
      <dsp:spPr>
        <a:xfrm>
          <a:off x="6591342" y="1219199"/>
          <a:ext cx="2091109" cy="162560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Misunderstanding and Conflict</a:t>
          </a:r>
          <a:endParaRPr lang="en-US" sz="1900" kern="1200" dirty="0"/>
        </a:p>
      </dsp:txBody>
      <dsp:txXfrm>
        <a:off x="6670697" y="1298554"/>
        <a:ext cx="1932399" cy="146689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694"/>
          </a:xfrm>
          <a:prstGeom prst="rect">
            <a:avLst/>
          </a:prstGeom>
        </p:spPr>
        <p:txBody>
          <a:bodyPr vert="horz" lIns="91440" tIns="45720" rIns="91440" bIns="45720" rtlCol="0"/>
          <a:lstStyle>
            <a:lvl1pPr algn="r">
              <a:defRPr sz="1200"/>
            </a:lvl1pPr>
          </a:lstStyle>
          <a:p>
            <a:fld id="{7FFB0FC8-DE55-4377-B66F-2FCD58F2A946}" type="datetimeFigureOut">
              <a:rPr lang="en-US" smtClean="0"/>
              <a:t>10/12/13</a:t>
            </a:fld>
            <a:endParaRPr lang="en-US"/>
          </a:p>
        </p:txBody>
      </p:sp>
      <p:sp>
        <p:nvSpPr>
          <p:cNvPr id="4" name="Footer Placeholder 3"/>
          <p:cNvSpPr>
            <a:spLocks noGrp="1"/>
          </p:cNvSpPr>
          <p:nvPr>
            <p:ph type="ftr" sz="quarter" idx="2"/>
          </p:nvPr>
        </p:nvSpPr>
        <p:spPr>
          <a:xfrm>
            <a:off x="0" y="8846554"/>
            <a:ext cx="2971800" cy="46569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6554"/>
            <a:ext cx="2971800" cy="465694"/>
          </a:xfrm>
          <a:prstGeom prst="rect">
            <a:avLst/>
          </a:prstGeom>
        </p:spPr>
        <p:txBody>
          <a:bodyPr vert="horz" lIns="91440" tIns="45720" rIns="91440" bIns="45720" rtlCol="0" anchor="b"/>
          <a:lstStyle>
            <a:lvl1pPr algn="r">
              <a:defRPr sz="1200"/>
            </a:lvl1pPr>
          </a:lstStyle>
          <a:p>
            <a:fld id="{A32E4828-A065-4180-83CD-329792BA3BAD}" type="slidenum">
              <a:rPr lang="en-US" smtClean="0"/>
              <a:t>‹#›</a:t>
            </a:fld>
            <a:endParaRPr lang="en-US"/>
          </a:p>
        </p:txBody>
      </p:sp>
    </p:spTree>
    <p:extLst>
      <p:ext uri="{BB962C8B-B14F-4D97-AF65-F5344CB8AC3E}">
        <p14:creationId xmlns:p14="http://schemas.microsoft.com/office/powerpoint/2010/main" val="24623754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6569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5123" name="Rectangle 3"/>
          <p:cNvSpPr>
            <a:spLocks noGrp="1" noChangeArrowheads="1"/>
          </p:cNvSpPr>
          <p:nvPr>
            <p:ph type="dt" idx="1"/>
          </p:nvPr>
        </p:nvSpPr>
        <p:spPr bwMode="auto">
          <a:xfrm>
            <a:off x="3884613" y="0"/>
            <a:ext cx="2971800" cy="46569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31748" name="Rectangle 4"/>
          <p:cNvSpPr>
            <a:spLocks noGrp="1" noRot="1" noChangeAspect="1" noChangeArrowheads="1" noTextEdit="1"/>
          </p:cNvSpPr>
          <p:nvPr>
            <p:ph type="sldImg" idx="2"/>
          </p:nvPr>
        </p:nvSpPr>
        <p:spPr bwMode="auto">
          <a:xfrm>
            <a:off x="1101725" y="700088"/>
            <a:ext cx="4654550" cy="3490912"/>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85800" y="4424086"/>
            <a:ext cx="5486400" cy="419123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846554"/>
            <a:ext cx="2971800" cy="46569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5127" name="Rectangle 7"/>
          <p:cNvSpPr>
            <a:spLocks noGrp="1" noChangeArrowheads="1"/>
          </p:cNvSpPr>
          <p:nvPr>
            <p:ph type="sldNum" sz="quarter" idx="5"/>
          </p:nvPr>
        </p:nvSpPr>
        <p:spPr bwMode="auto">
          <a:xfrm>
            <a:off x="3884613" y="8846554"/>
            <a:ext cx="2971800" cy="46569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26DF17C0-0A87-4CB5-A190-7755B85FD16C}" type="slidenum">
              <a:rPr lang="en-US"/>
              <a:pPr>
                <a:defRPr/>
              </a:pPr>
              <a:t>‹#›</a:t>
            </a:fld>
            <a:endParaRPr lang="en-US"/>
          </a:p>
        </p:txBody>
      </p:sp>
    </p:spTree>
    <p:extLst>
      <p:ext uri="{BB962C8B-B14F-4D97-AF65-F5344CB8AC3E}">
        <p14:creationId xmlns:p14="http://schemas.microsoft.com/office/powerpoint/2010/main" val="20020492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pPr eaLnBrk="1" hangingPunct="1"/>
            <a:endParaRPr lang="en-US" smtClean="0"/>
          </a:p>
        </p:txBody>
      </p:sp>
      <p:sp>
        <p:nvSpPr>
          <p:cNvPr id="32772" name="Slide Number Placeholder 3"/>
          <p:cNvSpPr>
            <a:spLocks noGrp="1"/>
          </p:cNvSpPr>
          <p:nvPr>
            <p:ph type="sldNum" sz="quarter" idx="5"/>
          </p:nvPr>
        </p:nvSpPr>
        <p:spPr/>
        <p:txBody>
          <a:bodyPr/>
          <a:lstStyle/>
          <a:p>
            <a:pPr>
              <a:defRPr/>
            </a:pPr>
            <a:fld id="{9B3EF5A9-E8D1-48F5-9190-977BFD4EE7AA}" type="slidenum">
              <a:rPr lang="en-US" smtClean="0"/>
              <a:pPr>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p:txBody>
          <a:bodyPr/>
          <a:lstStyle/>
          <a:p>
            <a:pPr>
              <a:defRPr/>
            </a:pPr>
            <a:fld id="{6C493807-4317-4BA4-9C9F-BC4C552A75D6}" type="slidenum">
              <a:rPr lang="en-US" smtClean="0"/>
              <a:pPr>
                <a:defRPr/>
              </a:pPr>
              <a:t>47</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pPr eaLnBrk="1" hangingPunct="1"/>
            <a:endParaRPr lang="en-US" smtClean="0"/>
          </a:p>
        </p:txBody>
      </p:sp>
      <p:sp>
        <p:nvSpPr>
          <p:cNvPr id="59396" name="Slide Number Placeholder 3"/>
          <p:cNvSpPr>
            <a:spLocks noGrp="1"/>
          </p:cNvSpPr>
          <p:nvPr>
            <p:ph type="sldNum" sz="quarter" idx="5"/>
          </p:nvPr>
        </p:nvSpPr>
        <p:spPr/>
        <p:txBody>
          <a:bodyPr/>
          <a:lstStyle/>
          <a:p>
            <a:pPr>
              <a:defRPr/>
            </a:pPr>
            <a:fld id="{4BDE21EF-69FE-472E-AE30-45B86076B3F8}" type="slidenum">
              <a:rPr lang="en-US" smtClean="0"/>
              <a:pPr>
                <a:defRPr/>
              </a:pPr>
              <a:t>48</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pPr eaLnBrk="1" hangingPunct="1"/>
            <a:endParaRPr lang="en-US" smtClean="0"/>
          </a:p>
        </p:txBody>
      </p:sp>
      <p:sp>
        <p:nvSpPr>
          <p:cNvPr id="60420" name="Slide Number Placeholder 3"/>
          <p:cNvSpPr>
            <a:spLocks noGrp="1"/>
          </p:cNvSpPr>
          <p:nvPr>
            <p:ph type="sldNum" sz="quarter" idx="5"/>
          </p:nvPr>
        </p:nvSpPr>
        <p:spPr/>
        <p:txBody>
          <a:bodyPr/>
          <a:lstStyle/>
          <a:p>
            <a:pPr>
              <a:defRPr/>
            </a:pPr>
            <a:fld id="{3ED2A0BA-70B6-40F8-A1EE-1824382BE1E6}" type="slidenum">
              <a:rPr lang="en-US" smtClean="0"/>
              <a:pPr>
                <a:defRPr/>
              </a:pPr>
              <a:t>49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pPr eaLnBrk="1" hangingPunct="1"/>
            <a:endParaRPr lang="en-US" smtClean="0"/>
          </a:p>
        </p:txBody>
      </p:sp>
      <p:sp>
        <p:nvSpPr>
          <p:cNvPr id="37892" name="Slide Number Placeholder 3"/>
          <p:cNvSpPr>
            <a:spLocks noGrp="1"/>
          </p:cNvSpPr>
          <p:nvPr>
            <p:ph type="sldNum" sz="quarter" idx="5"/>
          </p:nvPr>
        </p:nvSpPr>
        <p:spPr/>
        <p:txBody>
          <a:bodyPr/>
          <a:lstStyle/>
          <a:p>
            <a:pPr>
              <a:defRPr/>
            </a:pPr>
            <a:fld id="{06C43377-4677-4401-860E-9F2F2944B9B5}" type="slidenum">
              <a:rPr lang="en-US" smtClean="0"/>
              <a:pPr>
                <a:defRPr/>
              </a:pPr>
              <a:t>10</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pPr eaLnBrk="1" hangingPunct="1"/>
            <a:endParaRPr lang="en-US" smtClean="0"/>
          </a:p>
        </p:txBody>
      </p:sp>
      <p:sp>
        <p:nvSpPr>
          <p:cNvPr id="38916" name="Slide Number Placeholder 3"/>
          <p:cNvSpPr>
            <a:spLocks noGrp="1"/>
          </p:cNvSpPr>
          <p:nvPr>
            <p:ph type="sldNum" sz="quarter" idx="5"/>
          </p:nvPr>
        </p:nvSpPr>
        <p:spPr/>
        <p:txBody>
          <a:bodyPr/>
          <a:lstStyle/>
          <a:p>
            <a:pPr>
              <a:defRPr/>
            </a:pPr>
            <a:fld id="{69F3E01F-772E-4D00-873E-4049FC519257}" type="slidenum">
              <a:rPr lang="en-US" smtClean="0"/>
              <a:pPr>
                <a:defRPr/>
              </a:pPr>
              <a:t>11</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pPr eaLnBrk="1" hangingPunct="1"/>
            <a:endParaRPr lang="en-US" smtClean="0"/>
          </a:p>
        </p:txBody>
      </p:sp>
      <p:sp>
        <p:nvSpPr>
          <p:cNvPr id="39940" name="Slide Number Placeholder 3"/>
          <p:cNvSpPr>
            <a:spLocks noGrp="1"/>
          </p:cNvSpPr>
          <p:nvPr>
            <p:ph type="sldNum" sz="quarter" idx="5"/>
          </p:nvPr>
        </p:nvSpPr>
        <p:spPr/>
        <p:txBody>
          <a:bodyPr/>
          <a:lstStyle/>
          <a:p>
            <a:pPr>
              <a:defRPr/>
            </a:pPr>
            <a:fld id="{F00C5717-0DD4-46C0-879B-B607D90989DC}" type="slidenum">
              <a:rPr lang="en-US" smtClean="0"/>
              <a:pPr>
                <a:defRPr/>
              </a:pPr>
              <a:t>12</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pPr eaLnBrk="1" hangingPunct="1"/>
            <a:endParaRPr lang="en-US" smtClean="0"/>
          </a:p>
        </p:txBody>
      </p:sp>
      <p:sp>
        <p:nvSpPr>
          <p:cNvPr id="57348" name="Slide Number Placeholder 3"/>
          <p:cNvSpPr>
            <a:spLocks noGrp="1"/>
          </p:cNvSpPr>
          <p:nvPr>
            <p:ph type="sldNum" sz="quarter" idx="5"/>
          </p:nvPr>
        </p:nvSpPr>
        <p:spPr/>
        <p:txBody>
          <a:bodyPr/>
          <a:lstStyle/>
          <a:p>
            <a:pPr>
              <a:defRPr/>
            </a:pPr>
            <a:fld id="{4B88D142-0A35-4BBA-8692-B9B7BD858F25}" type="slidenum">
              <a:rPr lang="en-US" smtClean="0"/>
              <a:pPr>
                <a:defRPr/>
              </a:pPr>
              <a:t>17</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smtClean="0"/>
          </a:p>
        </p:txBody>
      </p:sp>
      <p:sp>
        <p:nvSpPr>
          <p:cNvPr id="40964" name="Slide Number Placeholder 3"/>
          <p:cNvSpPr>
            <a:spLocks noGrp="1"/>
          </p:cNvSpPr>
          <p:nvPr>
            <p:ph type="sldNum" sz="quarter" idx="5"/>
          </p:nvPr>
        </p:nvSpPr>
        <p:spPr/>
        <p:txBody>
          <a:bodyPr/>
          <a:lstStyle/>
          <a:p>
            <a:pPr>
              <a:defRPr/>
            </a:pPr>
            <a:fld id="{619114AB-04EF-49C0-8E9B-2544BD4E9769}" type="slidenum">
              <a:rPr lang="en-US" smtClean="0"/>
              <a:pPr>
                <a:defRPr/>
              </a:pPr>
              <a:t>18</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pPr eaLnBrk="1" hangingPunct="1"/>
            <a:endParaRPr lang="en-US" smtClean="0"/>
          </a:p>
        </p:txBody>
      </p:sp>
      <p:sp>
        <p:nvSpPr>
          <p:cNvPr id="47108" name="Slide Number Placeholder 3"/>
          <p:cNvSpPr>
            <a:spLocks noGrp="1"/>
          </p:cNvSpPr>
          <p:nvPr>
            <p:ph type="sldNum" sz="quarter" idx="5"/>
          </p:nvPr>
        </p:nvSpPr>
        <p:spPr/>
        <p:txBody>
          <a:bodyPr/>
          <a:lstStyle/>
          <a:p>
            <a:pPr>
              <a:defRPr/>
            </a:pPr>
            <a:fld id="{42B90DCC-EA82-4F62-BD9D-66E2FDF9A670}" type="slidenum">
              <a:rPr lang="en-US" smtClean="0"/>
              <a:pPr>
                <a:defRPr/>
              </a:pPr>
              <a:t>36</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pPr eaLnBrk="1" hangingPunct="1"/>
            <a:endParaRPr lang="en-US" smtClean="0"/>
          </a:p>
        </p:txBody>
      </p:sp>
      <p:sp>
        <p:nvSpPr>
          <p:cNvPr id="45060" name="Slide Number Placeholder 3"/>
          <p:cNvSpPr>
            <a:spLocks noGrp="1"/>
          </p:cNvSpPr>
          <p:nvPr>
            <p:ph type="sldNum" sz="quarter" idx="5"/>
          </p:nvPr>
        </p:nvSpPr>
        <p:spPr/>
        <p:txBody>
          <a:bodyPr/>
          <a:lstStyle/>
          <a:p>
            <a:pPr>
              <a:defRPr/>
            </a:pPr>
            <a:fld id="{1EEDFB98-05BC-48CC-B140-1B2AB6163888}" type="slidenum">
              <a:rPr lang="en-US" smtClean="0"/>
              <a:pPr>
                <a:defRPr/>
              </a:pPr>
              <a:t>43</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pPr eaLnBrk="1" hangingPunct="1"/>
            <a:endParaRPr lang="en-US" smtClean="0"/>
          </a:p>
        </p:txBody>
      </p:sp>
      <p:sp>
        <p:nvSpPr>
          <p:cNvPr id="45060" name="Slide Number Placeholder 3"/>
          <p:cNvSpPr>
            <a:spLocks noGrp="1"/>
          </p:cNvSpPr>
          <p:nvPr>
            <p:ph type="sldNum" sz="quarter" idx="5"/>
          </p:nvPr>
        </p:nvSpPr>
        <p:spPr/>
        <p:txBody>
          <a:bodyPr/>
          <a:lstStyle/>
          <a:p>
            <a:pPr>
              <a:defRPr/>
            </a:pPr>
            <a:fld id="{1EEDFB98-05BC-48CC-B140-1B2AB6163888}" type="slidenum">
              <a:rPr lang="en-US" smtClean="0"/>
              <a:pPr>
                <a:defRPr/>
              </a:pPr>
              <a:t>44</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pPr>
              <a:defRPr/>
            </a:pPr>
            <a:fld id="{EBE2B05A-C036-43D9-AD8A-BC1BF0F15C46}" type="datetime1">
              <a:rPr lang="en-US" smtClean="0"/>
              <a:pPr>
                <a:defRPr/>
              </a:pPr>
              <a:t>10/12/13</a:t>
            </a:fld>
            <a:endParaRPr lang="en-US"/>
          </a:p>
        </p:txBody>
      </p:sp>
      <p:sp>
        <p:nvSpPr>
          <p:cNvPr id="20" name="Footer Placeholder 19"/>
          <p:cNvSpPr>
            <a:spLocks noGrp="1"/>
          </p:cNvSpPr>
          <p:nvPr>
            <p:ph type="ftr" sz="quarter" idx="11"/>
          </p:nvPr>
        </p:nvSpPr>
        <p:spPr/>
        <p:txBody>
          <a:bodyPr/>
          <a:lstStyle>
            <a:extLst/>
          </a:lstStyle>
          <a:p>
            <a:pPr>
              <a:defRPr/>
            </a:pPr>
            <a:r>
              <a:rPr lang="en-US" smtClean="0"/>
              <a:t>Template copyright 2005 www.brainybetty.com</a:t>
            </a:r>
            <a:endParaRPr lang="en-US"/>
          </a:p>
        </p:txBody>
      </p:sp>
      <p:sp>
        <p:nvSpPr>
          <p:cNvPr id="10" name="Slide Number Placeholder 9"/>
          <p:cNvSpPr>
            <a:spLocks noGrp="1"/>
          </p:cNvSpPr>
          <p:nvPr>
            <p:ph type="sldNum" sz="quarter" idx="12"/>
          </p:nvPr>
        </p:nvSpPr>
        <p:spPr/>
        <p:txBody>
          <a:bodyPr/>
          <a:lstStyle>
            <a:extLst/>
          </a:lstStyle>
          <a:p>
            <a:pPr>
              <a:defRPr/>
            </a:pPr>
            <a:fld id="{F0C657DD-CBB8-44C3-83DA-10F30124FF7A}" type="slidenum">
              <a:rPr lang="en-US" smtClean="0"/>
              <a:pPr>
                <a:defRPr/>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DB66E1AB-C1D7-4F4C-ABC9-DC229D96BAB5}" type="datetime1">
              <a:rPr lang="en-US" smtClean="0"/>
              <a:pPr>
                <a:defRPr/>
              </a:pPr>
              <a:t>10/12/13</a:t>
            </a:fld>
            <a:endParaRPr lang="en-US"/>
          </a:p>
        </p:txBody>
      </p:sp>
      <p:sp>
        <p:nvSpPr>
          <p:cNvPr id="5" name="Footer Placeholder 4"/>
          <p:cNvSpPr>
            <a:spLocks noGrp="1"/>
          </p:cNvSpPr>
          <p:nvPr>
            <p:ph type="ftr" sz="quarter" idx="11"/>
          </p:nvPr>
        </p:nvSpPr>
        <p:spPr/>
        <p:txBody>
          <a:bodyPr/>
          <a:lstStyle>
            <a:extLst/>
          </a:lstStyle>
          <a:p>
            <a:pPr>
              <a:defRPr/>
            </a:pPr>
            <a:r>
              <a:rPr lang="en-US" smtClean="0"/>
              <a:t>Template copyright 2005 www.brainybetty.com</a:t>
            </a:r>
            <a:endParaRPr lang="en-US"/>
          </a:p>
        </p:txBody>
      </p:sp>
      <p:sp>
        <p:nvSpPr>
          <p:cNvPr id="6" name="Slide Number Placeholder 5"/>
          <p:cNvSpPr>
            <a:spLocks noGrp="1"/>
          </p:cNvSpPr>
          <p:nvPr>
            <p:ph type="sldNum" sz="quarter" idx="12"/>
          </p:nvPr>
        </p:nvSpPr>
        <p:spPr/>
        <p:txBody>
          <a:bodyPr/>
          <a:lstStyle>
            <a:extLst/>
          </a:lstStyle>
          <a:p>
            <a:pPr>
              <a:defRPr/>
            </a:pPr>
            <a:fld id="{2D10119F-C456-469C-B5A7-4050DAABC1F1}"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2CD802B0-1A3C-4FE7-96A3-E04D623BCA70}" type="datetime1">
              <a:rPr lang="en-US" smtClean="0"/>
              <a:pPr>
                <a:defRPr/>
              </a:pPr>
              <a:t>10/12/13</a:t>
            </a:fld>
            <a:endParaRPr lang="en-US"/>
          </a:p>
        </p:txBody>
      </p:sp>
      <p:sp>
        <p:nvSpPr>
          <p:cNvPr id="5" name="Footer Placeholder 4"/>
          <p:cNvSpPr>
            <a:spLocks noGrp="1"/>
          </p:cNvSpPr>
          <p:nvPr>
            <p:ph type="ftr" sz="quarter" idx="11"/>
          </p:nvPr>
        </p:nvSpPr>
        <p:spPr/>
        <p:txBody>
          <a:bodyPr/>
          <a:lstStyle>
            <a:extLst/>
          </a:lstStyle>
          <a:p>
            <a:pPr>
              <a:defRPr/>
            </a:pPr>
            <a:r>
              <a:rPr lang="en-US" smtClean="0"/>
              <a:t>Template copyright 2005 www.brainybetty.com</a:t>
            </a:r>
            <a:endParaRPr lang="en-US"/>
          </a:p>
        </p:txBody>
      </p:sp>
      <p:sp>
        <p:nvSpPr>
          <p:cNvPr id="6" name="Slide Number Placeholder 5"/>
          <p:cNvSpPr>
            <a:spLocks noGrp="1"/>
          </p:cNvSpPr>
          <p:nvPr>
            <p:ph type="sldNum" sz="quarter" idx="12"/>
          </p:nvPr>
        </p:nvSpPr>
        <p:spPr/>
        <p:txBody>
          <a:bodyPr/>
          <a:lstStyle>
            <a:extLst/>
          </a:lstStyle>
          <a:p>
            <a:pPr>
              <a:defRPr/>
            </a:pPr>
            <a:fld id="{007C32CF-2393-4858-B70A-65CF906B24E9}"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78A34E7E-71F4-4596-8DA7-7E77F5B1C49F}" type="datetime1">
              <a:rPr lang="en-US" smtClean="0"/>
              <a:pPr>
                <a:defRPr/>
              </a:pPr>
              <a:t>10/12/13</a:t>
            </a:fld>
            <a:endParaRPr lang="en-US"/>
          </a:p>
        </p:txBody>
      </p:sp>
      <p:sp>
        <p:nvSpPr>
          <p:cNvPr id="5" name="Footer Placeholder 4"/>
          <p:cNvSpPr>
            <a:spLocks noGrp="1"/>
          </p:cNvSpPr>
          <p:nvPr>
            <p:ph type="ftr" sz="quarter" idx="11"/>
          </p:nvPr>
        </p:nvSpPr>
        <p:spPr/>
        <p:txBody>
          <a:bodyPr/>
          <a:lstStyle>
            <a:extLst/>
          </a:lstStyle>
          <a:p>
            <a:pPr>
              <a:defRPr/>
            </a:pPr>
            <a:r>
              <a:rPr lang="en-US" smtClean="0"/>
              <a:t>Template copyright 2005 www.brainybetty.com</a:t>
            </a:r>
            <a:endParaRPr lang="en-US"/>
          </a:p>
        </p:txBody>
      </p:sp>
      <p:sp>
        <p:nvSpPr>
          <p:cNvPr id="6" name="Slide Number Placeholder 5"/>
          <p:cNvSpPr>
            <a:spLocks noGrp="1"/>
          </p:cNvSpPr>
          <p:nvPr>
            <p:ph type="sldNum" sz="quarter" idx="12"/>
          </p:nvPr>
        </p:nvSpPr>
        <p:spPr/>
        <p:txBody>
          <a:bodyPr/>
          <a:lstStyle>
            <a:extLst/>
          </a:lstStyle>
          <a:p>
            <a:pPr>
              <a:defRPr/>
            </a:pPr>
            <a:fld id="{42E57726-E1E3-4BC0-ADBE-3A99EB83FF74}"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fld id="{F863612C-D1D7-411C-95B1-EB1B23BC822F}" type="datetime1">
              <a:rPr lang="en-US" smtClean="0"/>
              <a:pPr>
                <a:defRPr/>
              </a:pPr>
              <a:t>10/12/13</a:t>
            </a:fld>
            <a:endParaRPr lang="en-US"/>
          </a:p>
        </p:txBody>
      </p:sp>
      <p:sp>
        <p:nvSpPr>
          <p:cNvPr id="5" name="Footer Placeholder 4"/>
          <p:cNvSpPr>
            <a:spLocks noGrp="1"/>
          </p:cNvSpPr>
          <p:nvPr>
            <p:ph type="ftr" sz="quarter" idx="11"/>
          </p:nvPr>
        </p:nvSpPr>
        <p:spPr/>
        <p:txBody>
          <a:bodyPr/>
          <a:lstStyle>
            <a:extLst/>
          </a:lstStyle>
          <a:p>
            <a:pPr>
              <a:defRPr/>
            </a:pPr>
            <a:r>
              <a:rPr lang="en-US" smtClean="0"/>
              <a:t>Template copyright 2005 www.brainybetty.com</a:t>
            </a:r>
            <a:endParaRPr lang="en-US"/>
          </a:p>
        </p:txBody>
      </p:sp>
      <p:sp>
        <p:nvSpPr>
          <p:cNvPr id="6" name="Slide Number Placeholder 5"/>
          <p:cNvSpPr>
            <a:spLocks noGrp="1"/>
          </p:cNvSpPr>
          <p:nvPr>
            <p:ph type="sldNum" sz="quarter" idx="12"/>
          </p:nvPr>
        </p:nvSpPr>
        <p:spPr/>
        <p:txBody>
          <a:bodyPr/>
          <a:lstStyle>
            <a:extLst/>
          </a:lstStyle>
          <a:p>
            <a:pPr>
              <a:defRPr/>
            </a:pPr>
            <a:fld id="{487484E8-217A-49C0-BD3A-70F312B8D93F}" type="slidenum">
              <a:rPr lang="en-US" smtClean="0"/>
              <a:pPr>
                <a:defRPr/>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fld id="{2508450E-0239-4BA6-84FF-448602A17ED3}" type="datetime1">
              <a:rPr lang="en-US" smtClean="0"/>
              <a:pPr>
                <a:defRPr/>
              </a:pPr>
              <a:t>10/12/13</a:t>
            </a:fld>
            <a:endParaRPr lang="en-US"/>
          </a:p>
        </p:txBody>
      </p:sp>
      <p:sp>
        <p:nvSpPr>
          <p:cNvPr id="6" name="Footer Placeholder 5"/>
          <p:cNvSpPr>
            <a:spLocks noGrp="1"/>
          </p:cNvSpPr>
          <p:nvPr>
            <p:ph type="ftr" sz="quarter" idx="11"/>
          </p:nvPr>
        </p:nvSpPr>
        <p:spPr/>
        <p:txBody>
          <a:bodyPr/>
          <a:lstStyle>
            <a:extLst/>
          </a:lstStyle>
          <a:p>
            <a:pPr>
              <a:defRPr/>
            </a:pPr>
            <a:r>
              <a:rPr lang="en-US" smtClean="0"/>
              <a:t>Template copyright 2005 www.brainybetty.com</a:t>
            </a:r>
            <a:endParaRPr lang="en-US"/>
          </a:p>
        </p:txBody>
      </p:sp>
      <p:sp>
        <p:nvSpPr>
          <p:cNvPr id="7" name="Slide Number Placeholder 6"/>
          <p:cNvSpPr>
            <a:spLocks noGrp="1"/>
          </p:cNvSpPr>
          <p:nvPr>
            <p:ph type="sldNum" sz="quarter" idx="12"/>
          </p:nvPr>
        </p:nvSpPr>
        <p:spPr/>
        <p:txBody>
          <a:bodyPr/>
          <a:lstStyle>
            <a:extLst/>
          </a:lstStyle>
          <a:p>
            <a:pPr>
              <a:defRPr/>
            </a:pPr>
            <a:fld id="{A4D7F839-C2AE-40EA-A413-B432C88E79E6}"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fld id="{89561AD4-6E86-41ED-9384-F3F80C187FCF}" type="datetime1">
              <a:rPr lang="en-US" smtClean="0"/>
              <a:pPr>
                <a:defRPr/>
              </a:pPr>
              <a:t>10/12/13</a:t>
            </a:fld>
            <a:endParaRPr lang="en-US"/>
          </a:p>
        </p:txBody>
      </p:sp>
      <p:sp>
        <p:nvSpPr>
          <p:cNvPr id="8" name="Footer Placeholder 7"/>
          <p:cNvSpPr>
            <a:spLocks noGrp="1"/>
          </p:cNvSpPr>
          <p:nvPr>
            <p:ph type="ftr" sz="quarter" idx="11"/>
          </p:nvPr>
        </p:nvSpPr>
        <p:spPr/>
        <p:txBody>
          <a:bodyPr/>
          <a:lstStyle>
            <a:extLst/>
          </a:lstStyle>
          <a:p>
            <a:pPr>
              <a:defRPr/>
            </a:pPr>
            <a:r>
              <a:rPr lang="en-US" smtClean="0"/>
              <a:t>Template copyright 2005 www.brainybetty.com</a:t>
            </a:r>
            <a:endParaRPr lang="en-US"/>
          </a:p>
        </p:txBody>
      </p:sp>
      <p:sp>
        <p:nvSpPr>
          <p:cNvPr id="9" name="Slide Number Placeholder 8"/>
          <p:cNvSpPr>
            <a:spLocks noGrp="1"/>
          </p:cNvSpPr>
          <p:nvPr>
            <p:ph type="sldNum" sz="quarter" idx="12"/>
          </p:nvPr>
        </p:nvSpPr>
        <p:spPr/>
        <p:txBody>
          <a:bodyPr/>
          <a:lstStyle>
            <a:extLst/>
          </a:lstStyle>
          <a:p>
            <a:pPr>
              <a:defRPr/>
            </a:pPr>
            <a:fld id="{62B912F2-1B47-470E-A2EB-9BA049A509F7}"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pPr>
              <a:defRPr/>
            </a:pPr>
            <a:fld id="{D26EDEFE-1762-459A-A211-312538A7F3EB}" type="datetime1">
              <a:rPr lang="en-US" smtClean="0"/>
              <a:pPr>
                <a:defRPr/>
              </a:pPr>
              <a:t>10/12/13</a:t>
            </a:fld>
            <a:endParaRPr lang="en-US"/>
          </a:p>
        </p:txBody>
      </p:sp>
      <p:sp>
        <p:nvSpPr>
          <p:cNvPr id="4" name="Footer Placeholder 3"/>
          <p:cNvSpPr>
            <a:spLocks noGrp="1"/>
          </p:cNvSpPr>
          <p:nvPr>
            <p:ph type="ftr" sz="quarter" idx="11"/>
          </p:nvPr>
        </p:nvSpPr>
        <p:spPr/>
        <p:txBody>
          <a:bodyPr/>
          <a:lstStyle>
            <a:extLst/>
          </a:lstStyle>
          <a:p>
            <a:pPr>
              <a:defRPr/>
            </a:pPr>
            <a:r>
              <a:rPr lang="en-US" smtClean="0"/>
              <a:t>Template copyright 2005 www.brainybetty.com</a:t>
            </a:r>
            <a:endParaRPr lang="en-US"/>
          </a:p>
        </p:txBody>
      </p:sp>
      <p:sp>
        <p:nvSpPr>
          <p:cNvPr id="5" name="Slide Number Placeholder 4"/>
          <p:cNvSpPr>
            <a:spLocks noGrp="1"/>
          </p:cNvSpPr>
          <p:nvPr>
            <p:ph type="sldNum" sz="quarter" idx="12"/>
          </p:nvPr>
        </p:nvSpPr>
        <p:spPr/>
        <p:txBody>
          <a:bodyPr/>
          <a:lstStyle>
            <a:extLst/>
          </a:lstStyle>
          <a:p>
            <a:pPr>
              <a:defRPr/>
            </a:pPr>
            <a:fld id="{E0DB60E7-2EDF-4D77-966D-5975C5EFC6E4}"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pPr>
              <a:defRPr/>
            </a:pPr>
            <a:fld id="{1FAD5495-AB8B-44A5-8A6A-0BFB9E298094}" type="datetime1">
              <a:rPr lang="en-US" smtClean="0"/>
              <a:pPr>
                <a:defRPr/>
              </a:pPr>
              <a:t>10/12/13</a:t>
            </a:fld>
            <a:endParaRPr lang="en-US"/>
          </a:p>
        </p:txBody>
      </p:sp>
      <p:sp>
        <p:nvSpPr>
          <p:cNvPr id="3" name="Footer Placeholder 2"/>
          <p:cNvSpPr>
            <a:spLocks noGrp="1"/>
          </p:cNvSpPr>
          <p:nvPr>
            <p:ph type="ftr" sz="quarter" idx="11"/>
          </p:nvPr>
        </p:nvSpPr>
        <p:spPr/>
        <p:txBody>
          <a:bodyPr/>
          <a:lstStyle>
            <a:extLst/>
          </a:lstStyle>
          <a:p>
            <a:pPr>
              <a:defRPr/>
            </a:pPr>
            <a:r>
              <a:rPr lang="en-US" smtClean="0"/>
              <a:t>Template copyright 2005 www.brainybetty.com</a:t>
            </a:r>
            <a:endParaRPr lang="en-US"/>
          </a:p>
        </p:txBody>
      </p:sp>
      <p:sp>
        <p:nvSpPr>
          <p:cNvPr id="4" name="Slide Number Placeholder 3"/>
          <p:cNvSpPr>
            <a:spLocks noGrp="1"/>
          </p:cNvSpPr>
          <p:nvPr>
            <p:ph type="sldNum" sz="quarter" idx="12"/>
          </p:nvPr>
        </p:nvSpPr>
        <p:spPr/>
        <p:txBody>
          <a:bodyPr/>
          <a:lstStyle>
            <a:extLst/>
          </a:lstStyle>
          <a:p>
            <a:pPr>
              <a:defRPr/>
            </a:pPr>
            <a:fld id="{4D5567AB-DBCF-4978-B9AA-5EA25ECEFB2C}" type="slidenum">
              <a:rPr lang="en-US" smtClean="0"/>
              <a:pPr>
                <a:defRPr/>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fld id="{40DB2AE1-1810-41AD-A2E0-338B8ECC65EB}" type="datetime1">
              <a:rPr lang="en-US" smtClean="0"/>
              <a:pPr>
                <a:defRPr/>
              </a:pPr>
              <a:t>10/12/13</a:t>
            </a:fld>
            <a:endParaRPr lang="en-US"/>
          </a:p>
        </p:txBody>
      </p:sp>
      <p:sp>
        <p:nvSpPr>
          <p:cNvPr id="6" name="Footer Placeholder 5"/>
          <p:cNvSpPr>
            <a:spLocks noGrp="1"/>
          </p:cNvSpPr>
          <p:nvPr>
            <p:ph type="ftr" sz="quarter" idx="11"/>
          </p:nvPr>
        </p:nvSpPr>
        <p:spPr/>
        <p:txBody>
          <a:bodyPr/>
          <a:lstStyle>
            <a:extLst/>
          </a:lstStyle>
          <a:p>
            <a:pPr>
              <a:defRPr/>
            </a:pPr>
            <a:r>
              <a:rPr lang="en-US" smtClean="0"/>
              <a:t>Template copyright 2005 www.brainybetty.com</a:t>
            </a:r>
            <a:endParaRPr lang="en-US"/>
          </a:p>
        </p:txBody>
      </p:sp>
      <p:sp>
        <p:nvSpPr>
          <p:cNvPr id="7" name="Slide Number Placeholder 6"/>
          <p:cNvSpPr>
            <a:spLocks noGrp="1"/>
          </p:cNvSpPr>
          <p:nvPr>
            <p:ph type="sldNum" sz="quarter" idx="12"/>
          </p:nvPr>
        </p:nvSpPr>
        <p:spPr/>
        <p:txBody>
          <a:bodyPr/>
          <a:lstStyle>
            <a:extLst/>
          </a:lstStyle>
          <a:p>
            <a:pPr>
              <a:defRPr/>
            </a:pPr>
            <a:fld id="{2200721A-3C7D-4C75-BA9F-7976009F44E1}"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pPr>
              <a:defRPr/>
            </a:pPr>
            <a:fld id="{D183E87E-F269-4ABB-B5D9-5D43446FD9BC}" type="datetime1">
              <a:rPr lang="en-US" smtClean="0"/>
              <a:pPr>
                <a:defRPr/>
              </a:pPr>
              <a:t>10/12/13</a:t>
            </a:fld>
            <a:endParaRPr lang="en-US"/>
          </a:p>
        </p:txBody>
      </p:sp>
      <p:sp>
        <p:nvSpPr>
          <p:cNvPr id="6" name="Footer Placeholder 5"/>
          <p:cNvSpPr>
            <a:spLocks noGrp="1"/>
          </p:cNvSpPr>
          <p:nvPr>
            <p:ph type="ftr" sz="quarter" idx="11"/>
          </p:nvPr>
        </p:nvSpPr>
        <p:spPr/>
        <p:txBody>
          <a:bodyPr/>
          <a:lstStyle>
            <a:extLst/>
          </a:lstStyle>
          <a:p>
            <a:pPr>
              <a:defRPr/>
            </a:pPr>
            <a:r>
              <a:rPr lang="en-US" smtClean="0"/>
              <a:t>Template copyright 2005 www.brainybetty.com</a:t>
            </a:r>
            <a:endParaRPr lang="en-US"/>
          </a:p>
        </p:txBody>
      </p:sp>
      <p:sp>
        <p:nvSpPr>
          <p:cNvPr id="7" name="Slide Number Placeholder 6"/>
          <p:cNvSpPr>
            <a:spLocks noGrp="1"/>
          </p:cNvSpPr>
          <p:nvPr>
            <p:ph type="sldNum" sz="quarter" idx="12"/>
          </p:nvPr>
        </p:nvSpPr>
        <p:spPr/>
        <p:txBody>
          <a:bodyPr/>
          <a:lstStyle>
            <a:extLst/>
          </a:lstStyle>
          <a:p>
            <a:pPr>
              <a:defRPr/>
            </a:pPr>
            <a:fld id="{84BA4C2F-4365-4122-8A00-16F935C39EB0}" type="slidenum">
              <a:rPr lang="en-US" smtClean="0"/>
              <a:pPr>
                <a:defRPr/>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defRPr/>
            </a:pPr>
            <a:fld id="{520DDF18-9A3F-47B9-94A3-BF5BF8AC2369}" type="datetime1">
              <a:rPr lang="en-US" smtClean="0"/>
              <a:pPr>
                <a:defRPr/>
              </a:pPr>
              <a:t>10/12/13</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r>
              <a:rPr lang="en-US" smtClean="0"/>
              <a:t>Template copyright 2005 www.brainybetty.com</a:t>
            </a:r>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defRPr/>
            </a:pPr>
            <a:fld id="{AAB46622-42BB-45E0-8F8B-486C83E0C460}" type="slidenum">
              <a:rPr lang="en-US" smtClean="0"/>
              <a:pPr>
                <a:defRPr/>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cstate="print"/>
          <a:srcRect/>
          <a:stretch>
            <a:fillRect/>
          </a:stretch>
        </p:blipFill>
        <p:spPr bwMode="auto">
          <a:xfrm>
            <a:off x="1066800" y="1524001"/>
            <a:ext cx="7724775" cy="3352800"/>
          </a:xfrm>
          <a:prstGeom prst="rect">
            <a:avLst/>
          </a:prstGeom>
          <a:noFill/>
          <a:ln w="9525">
            <a:noFill/>
            <a:miter lim="800000"/>
            <a:headEnd/>
            <a:tailEnd/>
          </a:ln>
        </p:spPr>
      </p:pic>
      <p:sp>
        <p:nvSpPr>
          <p:cNvPr id="2050" name="Rectangle 2"/>
          <p:cNvSpPr>
            <a:spLocks noGrp="1" noChangeArrowheads="1"/>
          </p:cNvSpPr>
          <p:nvPr>
            <p:ph type="ctrTitle"/>
          </p:nvPr>
        </p:nvSpPr>
        <p:spPr>
          <a:xfrm>
            <a:off x="1371600" y="0"/>
            <a:ext cx="7086600" cy="1470025"/>
          </a:xfrm>
        </p:spPr>
        <p:txBody>
          <a:bodyPr/>
          <a:lstStyle/>
          <a:p>
            <a:pPr eaLnBrk="1" hangingPunct="1"/>
            <a:r>
              <a:rPr lang="en-US" dirty="0" smtClean="0"/>
              <a:t>Family Violence: </a:t>
            </a:r>
            <a:r>
              <a:rPr lang="en-US" dirty="0" smtClean="0"/>
              <a:t>Week II</a:t>
            </a:r>
          </a:p>
        </p:txBody>
      </p:sp>
      <p:sp>
        <p:nvSpPr>
          <p:cNvPr id="2051" name="Rectangle 3"/>
          <p:cNvSpPr>
            <a:spLocks noGrp="1" noChangeArrowheads="1"/>
          </p:cNvSpPr>
          <p:nvPr>
            <p:ph type="subTitle" idx="1"/>
          </p:nvPr>
        </p:nvSpPr>
        <p:spPr>
          <a:xfrm>
            <a:off x="942975" y="5181600"/>
            <a:ext cx="7848600" cy="1447800"/>
          </a:xfrm>
        </p:spPr>
        <p:txBody>
          <a:bodyPr rtlCol="0">
            <a:normAutofit/>
          </a:bodyPr>
          <a:lstStyle/>
          <a:p>
            <a:pPr eaLnBrk="1" fontAlgn="auto" hangingPunct="1">
              <a:spcAft>
                <a:spcPts val="0"/>
              </a:spcAft>
              <a:buFont typeface="Arial" pitchFamily="34" charset="0"/>
              <a:buNone/>
              <a:defRPr/>
            </a:pPr>
            <a:endParaRPr lang="en-US" dirty="0" smtClean="0">
              <a:solidFill>
                <a:schemeClr val="tx1"/>
              </a:solidFill>
            </a:endParaRPr>
          </a:p>
          <a:p>
            <a:pPr eaLnBrk="1" fontAlgn="auto" hangingPunct="1">
              <a:spcAft>
                <a:spcPts val="0"/>
              </a:spcAft>
              <a:buFont typeface="Arial" pitchFamily="34" charset="0"/>
              <a:buNone/>
              <a:defRPr/>
            </a:pPr>
            <a:r>
              <a:rPr lang="en-US" dirty="0" smtClean="0">
                <a:solidFill>
                  <a:schemeClr val="tx1"/>
                </a:solidFill>
              </a:rPr>
              <a:t>Presented by Mark Purcell, </a:t>
            </a:r>
            <a:r>
              <a:rPr lang="en-US" dirty="0" err="1" smtClean="0">
                <a:solidFill>
                  <a:schemeClr val="tx1"/>
                </a:solidFill>
              </a:rPr>
              <a:t>PsyD</a:t>
            </a:r>
            <a:endParaRPr lang="en-US" dirty="0" smtClean="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dirty="0" smtClean="0"/>
              <a:t>DV Victim Responses: </a:t>
            </a:r>
            <a:br>
              <a:rPr lang="en-US" dirty="0" smtClean="0"/>
            </a:br>
            <a:r>
              <a:rPr lang="en-US" dirty="0" smtClean="0"/>
              <a:t>Role Induction Theory </a:t>
            </a:r>
            <a:endParaRPr lang="en-US" dirty="0"/>
          </a:p>
        </p:txBody>
      </p:sp>
      <p:sp>
        <p:nvSpPr>
          <p:cNvPr id="7171" name="Rectangle 3"/>
          <p:cNvSpPr>
            <a:spLocks noGrp="1" noChangeArrowheads="1"/>
          </p:cNvSpPr>
          <p:nvPr>
            <p:ph idx="1"/>
          </p:nvPr>
        </p:nvSpPr>
        <p:spPr/>
        <p:txBody>
          <a:bodyPr/>
          <a:lstStyle/>
          <a:p>
            <a:pPr marL="742950" indent="-742950" eaLnBrk="1" hangingPunct="1">
              <a:buFont typeface="Calibri" pitchFamily="34" charset="0"/>
              <a:buAutoNum type="arabicPeriod"/>
            </a:pPr>
            <a:r>
              <a:rPr lang="en-US" smtClean="0"/>
              <a:t>Appeal to Salvation Ethic</a:t>
            </a:r>
          </a:p>
          <a:p>
            <a:pPr marL="1143000" lvl="1" indent="-742950" eaLnBrk="1" hangingPunct="1"/>
            <a:r>
              <a:rPr lang="en-US" smtClean="0"/>
              <a:t>Victim places own happiness and safety below husband</a:t>
            </a:r>
          </a:p>
          <a:p>
            <a:pPr marL="1143000" lvl="1" indent="-742950" eaLnBrk="1" hangingPunct="1"/>
            <a:r>
              <a:rPr lang="en-US" smtClean="0"/>
              <a:t>Must save husband, marriage, before self</a:t>
            </a:r>
          </a:p>
          <a:p>
            <a:pPr marL="742950" indent="-742950" eaLnBrk="1" hangingPunct="1">
              <a:buFont typeface="Calibri" pitchFamily="34" charset="0"/>
              <a:buAutoNum type="arabicPeriod"/>
            </a:pPr>
            <a:r>
              <a:rPr lang="en-US" smtClean="0"/>
              <a:t>Denial of the Victimizer</a:t>
            </a:r>
          </a:p>
          <a:p>
            <a:pPr marL="1143000" lvl="1" indent="-742950" eaLnBrk="1" hangingPunct="1"/>
            <a:r>
              <a:rPr lang="en-US" smtClean="0"/>
              <a:t>Externalize reason for abuse</a:t>
            </a:r>
          </a:p>
          <a:p>
            <a:pPr marL="1543050" lvl="2" indent="-742950" eaLnBrk="1" hangingPunct="1"/>
            <a:r>
              <a:rPr lang="en-US" smtClean="0"/>
              <a:t>Job loss, stress, acting-out children, etc.</a:t>
            </a:r>
          </a:p>
        </p:txBody>
      </p:sp>
      <p:sp>
        <p:nvSpPr>
          <p:cNvPr id="6" name="Slide Number Placeholder 5"/>
          <p:cNvSpPr>
            <a:spLocks noGrp="1"/>
          </p:cNvSpPr>
          <p:nvPr>
            <p:ph type="sldNum" sz="quarter" idx="12"/>
          </p:nvPr>
        </p:nvSpPr>
        <p:spPr/>
        <p:txBody>
          <a:bodyPr/>
          <a:lstStyle/>
          <a:p>
            <a:pPr>
              <a:defRPr/>
            </a:pPr>
            <a:fld id="{1EDB0D24-95FE-4B04-AECD-FFC92E2F76E3}" type="slidenum">
              <a:rPr lang="en-US"/>
              <a:pPr>
                <a:defRPr/>
              </a:pPr>
              <a:t>10</a:t>
            </a:fld>
            <a:endParaRPr lang="en-US"/>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pPr eaLnBrk="1" hangingPunct="1"/>
            <a:r>
              <a:rPr lang="en-US" smtClean="0"/>
              <a:t>DV Victim Responses: </a:t>
            </a:r>
            <a:br>
              <a:rPr lang="en-US" smtClean="0"/>
            </a:br>
            <a:r>
              <a:rPr lang="en-US" smtClean="0"/>
              <a:t>Role Induction Theory </a:t>
            </a:r>
          </a:p>
        </p:txBody>
      </p:sp>
      <p:sp>
        <p:nvSpPr>
          <p:cNvPr id="8195" name="Rectangle 3"/>
          <p:cNvSpPr>
            <a:spLocks noGrp="1" noChangeArrowheads="1"/>
          </p:cNvSpPr>
          <p:nvPr>
            <p:ph idx="1"/>
          </p:nvPr>
        </p:nvSpPr>
        <p:spPr/>
        <p:txBody>
          <a:bodyPr/>
          <a:lstStyle/>
          <a:p>
            <a:pPr marL="742950" indent="-742950" eaLnBrk="1" hangingPunct="1">
              <a:buFont typeface="Calibri" pitchFamily="34" charset="0"/>
              <a:buAutoNum type="arabicPeriod" startAt="3"/>
            </a:pPr>
            <a:r>
              <a:rPr lang="en-US" smtClean="0"/>
              <a:t>Denial of Injury</a:t>
            </a:r>
          </a:p>
          <a:p>
            <a:pPr marL="1143000" lvl="1" indent="-742950" eaLnBrk="1" hangingPunct="1"/>
            <a:r>
              <a:rPr lang="en-US" smtClean="0"/>
              <a:t>Minimize/denial of incident by victim</a:t>
            </a:r>
          </a:p>
          <a:p>
            <a:pPr marL="742950" indent="-742950" eaLnBrk="1" hangingPunct="1">
              <a:buFont typeface="Calibri" pitchFamily="34" charset="0"/>
              <a:buAutoNum type="arabicPeriod" startAt="3"/>
            </a:pPr>
            <a:r>
              <a:rPr lang="en-US" smtClean="0"/>
              <a:t>Denial of Victimization</a:t>
            </a:r>
          </a:p>
          <a:p>
            <a:pPr marL="1143000" lvl="1" indent="-742950" eaLnBrk="1" hangingPunct="1"/>
            <a:r>
              <a:rPr lang="en-US" smtClean="0"/>
              <a:t>Victim blames self</a:t>
            </a:r>
          </a:p>
          <a:p>
            <a:pPr marL="742950" indent="-742950" eaLnBrk="1" hangingPunct="1">
              <a:buFont typeface="Calibri" pitchFamily="34" charset="0"/>
              <a:buAutoNum type="arabicPeriod" startAt="3"/>
            </a:pPr>
            <a:r>
              <a:rPr lang="en-US" smtClean="0"/>
              <a:t>Denial of Options</a:t>
            </a:r>
          </a:p>
          <a:p>
            <a:pPr marL="1143000" lvl="1" indent="-742950" eaLnBrk="1" hangingPunct="1"/>
            <a:r>
              <a:rPr lang="en-US" smtClean="0"/>
              <a:t>Victim believes no options</a:t>
            </a:r>
          </a:p>
          <a:p>
            <a:pPr marL="742950" indent="-742950" eaLnBrk="1" hangingPunct="1">
              <a:buFont typeface="Calibri" pitchFamily="34" charset="0"/>
              <a:buAutoNum type="arabicPeriod" startAt="3"/>
            </a:pPr>
            <a:r>
              <a:rPr lang="en-US" smtClean="0"/>
              <a:t>Appeal to Higher Loyalties</a:t>
            </a:r>
          </a:p>
          <a:p>
            <a:pPr marL="1143000" lvl="1" indent="-742950" eaLnBrk="1" hangingPunct="1"/>
            <a:r>
              <a:rPr lang="en-US" smtClean="0"/>
              <a:t>Traditional values/religion</a:t>
            </a:r>
          </a:p>
          <a:p>
            <a:pPr marL="1143000" lvl="1" indent="-742950" eaLnBrk="1" hangingPunct="1"/>
            <a:endParaRPr lang="en-US" smtClean="0"/>
          </a:p>
          <a:p>
            <a:pPr marL="742950" indent="-742950" eaLnBrk="1" hangingPunct="1">
              <a:buFont typeface="Arial" charset="0"/>
              <a:buNone/>
            </a:pPr>
            <a:endParaRPr lang="en-US" smtClean="0"/>
          </a:p>
        </p:txBody>
      </p:sp>
      <p:sp>
        <p:nvSpPr>
          <p:cNvPr id="6" name="Slide Number Placeholder 5"/>
          <p:cNvSpPr>
            <a:spLocks noGrp="1"/>
          </p:cNvSpPr>
          <p:nvPr>
            <p:ph type="sldNum" sz="quarter" idx="12"/>
          </p:nvPr>
        </p:nvSpPr>
        <p:spPr/>
        <p:txBody>
          <a:bodyPr/>
          <a:lstStyle/>
          <a:p>
            <a:pPr>
              <a:defRPr/>
            </a:pPr>
            <a:fld id="{C159ACC2-9859-449C-8AC3-22553EE26EF7}" type="slidenum">
              <a:rPr lang="en-US"/>
              <a:pPr>
                <a:defRPr/>
              </a:pPr>
              <a:t>11</a:t>
            </a:fld>
            <a:endParaRPr lang="en-US"/>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t>Other DV Victim Responses</a:t>
            </a:r>
          </a:p>
        </p:txBody>
      </p:sp>
      <p:sp>
        <p:nvSpPr>
          <p:cNvPr id="9219" name="Rectangle 3"/>
          <p:cNvSpPr>
            <a:spLocks noGrp="1" noChangeArrowheads="1"/>
          </p:cNvSpPr>
          <p:nvPr>
            <p:ph idx="1"/>
          </p:nvPr>
        </p:nvSpPr>
        <p:spPr>
          <a:xfrm>
            <a:off x="1219200" y="1143000"/>
            <a:ext cx="7924800" cy="4983163"/>
          </a:xfrm>
        </p:spPr>
        <p:txBody>
          <a:bodyPr>
            <a:normAutofit/>
          </a:bodyPr>
          <a:lstStyle/>
          <a:p>
            <a:pPr marL="742950" indent="-742950" eaLnBrk="1" hangingPunct="1">
              <a:buFont typeface="+mj-lt"/>
              <a:buAutoNum type="arabicPeriod" startAt="7"/>
            </a:pPr>
            <a:r>
              <a:rPr lang="en-US" dirty="0" smtClean="0"/>
              <a:t>Learned Helplessness</a:t>
            </a:r>
          </a:p>
          <a:p>
            <a:pPr marL="1143000" lvl="1" indent="-742950" eaLnBrk="1" hangingPunct="1"/>
            <a:r>
              <a:rPr lang="en-US" dirty="0" smtClean="0"/>
              <a:t>Feels Hopeless + no action =  Helplessness</a:t>
            </a:r>
          </a:p>
          <a:p>
            <a:pPr marL="742950" indent="-742950" eaLnBrk="1" hangingPunct="1">
              <a:buFont typeface="Calibri" pitchFamily="34" charset="0"/>
              <a:buAutoNum type="arabicPeriod" startAt="7"/>
            </a:pPr>
            <a:r>
              <a:rPr lang="en-US" dirty="0" smtClean="0"/>
              <a:t>Stockholm Syndrome</a:t>
            </a:r>
          </a:p>
          <a:p>
            <a:pPr marL="742950" indent="-742950" eaLnBrk="1" hangingPunct="1">
              <a:buFont typeface="Calibri" pitchFamily="34" charset="0"/>
              <a:buAutoNum type="arabicPeriod" startAt="7"/>
            </a:pPr>
            <a:r>
              <a:rPr lang="en-US" dirty="0" smtClean="0"/>
              <a:t>Common Characteristics:</a:t>
            </a:r>
          </a:p>
          <a:p>
            <a:pPr marL="1143000" lvl="1" indent="-742950" eaLnBrk="1" hangingPunct="1"/>
            <a:r>
              <a:rPr lang="en-US" dirty="0" smtClean="0"/>
              <a:t>Victims perceived more positive than negative</a:t>
            </a:r>
          </a:p>
          <a:p>
            <a:pPr marL="1143000" lvl="1" indent="-742950" eaLnBrk="1" hangingPunct="1"/>
            <a:r>
              <a:rPr lang="en-US" dirty="0" smtClean="0"/>
              <a:t>Did not see change in severity</a:t>
            </a:r>
          </a:p>
          <a:p>
            <a:pPr marL="1143000" lvl="1" indent="-742950" eaLnBrk="1" hangingPunct="1"/>
            <a:r>
              <a:rPr lang="en-US" dirty="0" smtClean="0"/>
              <a:t>Did not perceive relationship “as bad as it could be”</a:t>
            </a:r>
          </a:p>
        </p:txBody>
      </p:sp>
      <p:sp>
        <p:nvSpPr>
          <p:cNvPr id="6" name="Slide Number Placeholder 5"/>
          <p:cNvSpPr>
            <a:spLocks noGrp="1"/>
          </p:cNvSpPr>
          <p:nvPr>
            <p:ph type="sldNum" sz="quarter" idx="12"/>
          </p:nvPr>
        </p:nvSpPr>
        <p:spPr/>
        <p:txBody>
          <a:bodyPr/>
          <a:lstStyle/>
          <a:p>
            <a:pPr>
              <a:defRPr/>
            </a:pPr>
            <a:fld id="{BC55F55A-0435-4284-9037-AD0E94DDD622}" type="slidenum">
              <a:rPr lang="en-US"/>
              <a:pPr>
                <a:defRPr/>
              </a:pPr>
              <a:t>12</a:t>
            </a:fld>
            <a:endParaRPr lang="en-US"/>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Teen Dating Violence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What is Dating violence? </a:t>
            </a:r>
          </a:p>
          <a:p>
            <a:r>
              <a:rPr lang="en-US" dirty="0" smtClean="0"/>
              <a:t>Definition:  Dating Violence is a pattern of assaultive and controlling behavior that one person uses against another in order to gain/ maintain power and control in the relationship. </a:t>
            </a:r>
          </a:p>
          <a:p>
            <a:r>
              <a:rPr lang="en-US" dirty="0" smtClean="0"/>
              <a:t>The abuser intentionally behaves in ways that cause fear, degradation and humiliation to control the other person. Forms of abuse can be physical, sexual, emotional and psychological.</a:t>
            </a:r>
            <a:endParaRPr lang="en-US" dirty="0"/>
          </a:p>
        </p:txBody>
      </p:sp>
      <p:sp>
        <p:nvSpPr>
          <p:cNvPr id="4" name="Footer Placeholder 3"/>
          <p:cNvSpPr>
            <a:spLocks noGrp="1"/>
          </p:cNvSpPr>
          <p:nvPr>
            <p:ph type="ftr" sz="quarter" idx="11"/>
          </p:nvPr>
        </p:nvSpPr>
        <p:spPr/>
        <p:txBody>
          <a:bodyPr/>
          <a:lstStyle/>
          <a:p>
            <a:r>
              <a:rPr lang="en-US" dirty="0" smtClean="0"/>
              <a:t>Copyright 2011 State of Michigan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Teen Dating Violence</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Stalking</a:t>
            </a:r>
          </a:p>
          <a:p>
            <a:r>
              <a:rPr lang="en-US" dirty="0" smtClean="0"/>
              <a:t>Definition: A willful course of conduct involving repeated or continued harassment or another individual that causes a reasonable person to feel terrorized, frightened, intimidated, threatened </a:t>
            </a:r>
          </a:p>
          <a:p>
            <a:endParaRPr lang="en-US" dirty="0" smtClean="0"/>
          </a:p>
          <a:p>
            <a:r>
              <a:rPr lang="en-US" dirty="0" smtClean="0"/>
              <a:t>Forms:  Following, approaching, confronting in public or private place, repeated telephone calls, repeat mail/email, using surveillance, </a:t>
            </a:r>
            <a:r>
              <a:rPr lang="en-US" dirty="0" err="1" smtClean="0"/>
              <a:t>cyberstalking</a:t>
            </a:r>
            <a:r>
              <a:rPr lang="en-US" dirty="0" smtClean="0"/>
              <a:t> (using internet to track, slander, </a:t>
            </a:r>
            <a:r>
              <a:rPr lang="en-US" dirty="0" err="1" smtClean="0"/>
              <a:t>harrass</a:t>
            </a:r>
            <a:r>
              <a:rPr lang="en-US" dirty="0" smtClean="0"/>
              <a:t>)</a:t>
            </a:r>
          </a:p>
          <a:p>
            <a:endParaRPr lang="en-US" dirty="0" smtClean="0"/>
          </a:p>
          <a:p>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Seeking Safety – Experiential Exercise#1</a:t>
            </a:r>
            <a:endParaRPr lang="en-US" dirty="0"/>
          </a:p>
        </p:txBody>
      </p:sp>
      <p:sp>
        <p:nvSpPr>
          <p:cNvPr id="3" name="Content Placeholder 2"/>
          <p:cNvSpPr>
            <a:spLocks noGrp="1"/>
          </p:cNvSpPr>
          <p:nvPr>
            <p:ph idx="1"/>
          </p:nvPr>
        </p:nvSpPr>
        <p:spPr/>
        <p:txBody>
          <a:bodyPr>
            <a:normAutofit/>
          </a:bodyPr>
          <a:lstStyle/>
          <a:p>
            <a:endParaRPr lang="en-US" dirty="0" smtClean="0"/>
          </a:p>
          <a:p>
            <a:pPr>
              <a:buNone/>
            </a:pPr>
            <a:r>
              <a:rPr lang="en-US" dirty="0" smtClean="0"/>
              <a:t>“</a:t>
            </a:r>
            <a:r>
              <a:rPr lang="en-US" sz="4000" b="1" dirty="0" smtClean="0"/>
              <a:t>No feeling is final</a:t>
            </a:r>
            <a:r>
              <a:rPr lang="en-US" dirty="0" smtClean="0"/>
              <a:t>.”  	</a:t>
            </a:r>
          </a:p>
          <a:p>
            <a:pPr>
              <a:buNone/>
            </a:pPr>
            <a:r>
              <a:rPr lang="en-US" dirty="0" smtClean="0"/>
              <a:t>		-Rainer Maria Rilke</a:t>
            </a:r>
          </a:p>
          <a:p>
            <a:pPr>
              <a:buNone/>
            </a:pPr>
            <a:r>
              <a:rPr lang="en-US" dirty="0" smtClean="0"/>
              <a:t>		(20</a:t>
            </a:r>
            <a:r>
              <a:rPr lang="en-US" baseline="30000" dirty="0" smtClean="0"/>
              <a:t>th</a:t>
            </a:r>
            <a:r>
              <a:rPr lang="en-US" dirty="0" smtClean="0"/>
              <a:t>-century German poet)</a:t>
            </a:r>
          </a:p>
          <a:p>
            <a:endParaRPr lang="en-US" dirty="0" smtClean="0"/>
          </a:p>
          <a:p>
            <a:r>
              <a:rPr lang="en-US" dirty="0" smtClean="0"/>
              <a:t>Grounding technique to detach from Emotional Pain </a:t>
            </a:r>
            <a:endParaRPr lang="en-US" dirty="0"/>
          </a:p>
        </p:txBody>
      </p:sp>
      <p:sp>
        <p:nvSpPr>
          <p:cNvPr id="4" name="Footer Placeholder 3"/>
          <p:cNvSpPr>
            <a:spLocks noGrp="1"/>
          </p:cNvSpPr>
          <p:nvPr>
            <p:ph type="ftr" sz="quarter" idx="11"/>
          </p:nvPr>
        </p:nvSpPr>
        <p:spPr/>
        <p:txBody>
          <a:bodyPr/>
          <a:lstStyle/>
          <a:p>
            <a:r>
              <a:rPr lang="en-US" dirty="0" smtClean="0"/>
              <a:t>From Seeking Safety by Lisa M. </a:t>
            </a:r>
            <a:r>
              <a:rPr lang="en-US" dirty="0" err="1" smtClean="0"/>
              <a:t>Najavits</a:t>
            </a:r>
            <a:r>
              <a:rPr lang="en-US" dirty="0" smtClean="0"/>
              <a:t> (2002)</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Healing Trauma: </a:t>
            </a:r>
            <a:br>
              <a:rPr lang="en-US" dirty="0" smtClean="0"/>
            </a:br>
            <a:r>
              <a:rPr lang="en-US" dirty="0" smtClean="0"/>
              <a:t>Stages of Recovery</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Healing Relationship</a:t>
            </a:r>
          </a:p>
          <a:p>
            <a:pPr marL="514350" indent="-514350">
              <a:buFont typeface="+mj-lt"/>
              <a:buAutoNum type="arabicPeriod"/>
            </a:pPr>
            <a:r>
              <a:rPr lang="en-US" dirty="0" smtClean="0"/>
              <a:t>Establish Safety</a:t>
            </a:r>
          </a:p>
          <a:p>
            <a:pPr marL="514350" indent="-514350">
              <a:buFont typeface="+mj-lt"/>
              <a:buAutoNum type="arabicPeriod"/>
            </a:pPr>
            <a:r>
              <a:rPr lang="en-US" dirty="0" smtClean="0"/>
              <a:t>Remembrance and Mourning</a:t>
            </a:r>
          </a:p>
          <a:p>
            <a:pPr marL="514350" indent="-514350">
              <a:buFont typeface="+mj-lt"/>
              <a:buAutoNum type="arabicPeriod"/>
            </a:pPr>
            <a:r>
              <a:rPr lang="en-US" dirty="0" smtClean="0"/>
              <a:t>Reconnection</a:t>
            </a:r>
          </a:p>
          <a:p>
            <a:pPr marL="514350" indent="-514350">
              <a:buFont typeface="+mj-lt"/>
              <a:buAutoNum type="arabicPeriod"/>
            </a:pPr>
            <a:r>
              <a:rPr lang="en-US" dirty="0" smtClean="0"/>
              <a:t>Commonality</a:t>
            </a:r>
            <a:endParaRPr lang="en-US" dirty="0"/>
          </a:p>
        </p:txBody>
      </p:sp>
      <p:sp>
        <p:nvSpPr>
          <p:cNvPr id="4" name="Date Placeholder 3"/>
          <p:cNvSpPr>
            <a:spLocks noGrp="1"/>
          </p:cNvSpPr>
          <p:nvPr>
            <p:ph type="dt" sz="half" idx="10"/>
          </p:nvPr>
        </p:nvSpPr>
        <p:spPr/>
        <p:txBody>
          <a:bodyPr/>
          <a:lstStyle/>
          <a:p>
            <a:pPr>
              <a:defRPr/>
            </a:pPr>
            <a:fld id="{78A34E7E-71F4-4596-8DA7-7E77F5B1C49F}" type="datetime1">
              <a:rPr lang="en-US" smtClean="0"/>
              <a:pPr>
                <a:defRPr/>
              </a:pPr>
              <a:t>10/12/13</a:t>
            </a:fld>
            <a:endParaRPr lang="en-US"/>
          </a:p>
        </p:txBody>
      </p:sp>
      <p:sp>
        <p:nvSpPr>
          <p:cNvPr id="5" name="Footer Placeholder 4"/>
          <p:cNvSpPr>
            <a:spLocks noGrp="1"/>
          </p:cNvSpPr>
          <p:nvPr>
            <p:ph type="ftr" sz="quarter" idx="11"/>
          </p:nvPr>
        </p:nvSpPr>
        <p:spPr/>
        <p:txBody>
          <a:bodyPr/>
          <a:lstStyle/>
          <a:p>
            <a:pPr>
              <a:defRPr/>
            </a:pPr>
            <a:r>
              <a:rPr lang="en-US" smtClean="0"/>
              <a:t>Template copyright 2005 www.brainybetty.com</a:t>
            </a:r>
            <a:endParaRPr lang="en-US"/>
          </a:p>
        </p:txBody>
      </p:sp>
      <p:sp>
        <p:nvSpPr>
          <p:cNvPr id="6" name="Slide Number Placeholder 5"/>
          <p:cNvSpPr>
            <a:spLocks noGrp="1"/>
          </p:cNvSpPr>
          <p:nvPr>
            <p:ph type="sldNum" sz="quarter" idx="12"/>
          </p:nvPr>
        </p:nvSpPr>
        <p:spPr/>
        <p:txBody>
          <a:bodyPr/>
          <a:lstStyle/>
          <a:p>
            <a:pPr>
              <a:defRPr/>
            </a:pPr>
            <a:fld id="{42E57726-E1E3-4BC0-ADBE-3A99EB83FF74}" type="slidenum">
              <a:rPr lang="en-US" smtClean="0"/>
              <a:pPr>
                <a:defRPr/>
              </a:pPr>
              <a:t>16</a:t>
            </a:fld>
            <a:endParaRPr lang="en-US"/>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fontScale="90000"/>
          </a:bodyPr>
          <a:lstStyle/>
          <a:p>
            <a:pPr eaLnBrk="1" hangingPunct="1"/>
            <a:r>
              <a:rPr lang="en-US" dirty="0" smtClean="0"/>
              <a:t>Stages of Recovery:</a:t>
            </a:r>
            <a:br>
              <a:rPr lang="en-US" dirty="0" smtClean="0"/>
            </a:br>
            <a:r>
              <a:rPr lang="en-US" dirty="0" smtClean="0"/>
              <a:t>Healing Relationship</a:t>
            </a:r>
          </a:p>
        </p:txBody>
      </p:sp>
      <p:sp>
        <p:nvSpPr>
          <p:cNvPr id="26627" name="Rectangle 3"/>
          <p:cNvSpPr>
            <a:spLocks noGrp="1" noChangeArrowheads="1"/>
          </p:cNvSpPr>
          <p:nvPr>
            <p:ph idx="1"/>
          </p:nvPr>
        </p:nvSpPr>
        <p:spPr>
          <a:xfrm>
            <a:off x="990600" y="1219200"/>
            <a:ext cx="7696200" cy="5410200"/>
          </a:xfrm>
        </p:spPr>
        <p:txBody>
          <a:bodyPr/>
          <a:lstStyle/>
          <a:p>
            <a:pPr eaLnBrk="1" hangingPunct="1"/>
            <a:endParaRPr lang="en-US" dirty="0" smtClean="0"/>
          </a:p>
          <a:p>
            <a:pPr eaLnBrk="1" hangingPunct="1"/>
            <a:r>
              <a:rPr lang="en-US" dirty="0" smtClean="0"/>
              <a:t>Be aware of Power Dynamic in therapeutic relationship</a:t>
            </a:r>
          </a:p>
          <a:p>
            <a:pPr eaLnBrk="1" hangingPunct="1"/>
            <a:r>
              <a:rPr lang="en-US" dirty="0" smtClean="0"/>
              <a:t>Traumatic Transference:</a:t>
            </a:r>
          </a:p>
          <a:p>
            <a:pPr lvl="1" eaLnBrk="1" hangingPunct="1"/>
            <a:r>
              <a:rPr lang="en-US" dirty="0" smtClean="0"/>
              <a:t>Pleasing therapist, fear, safety, trust</a:t>
            </a:r>
          </a:p>
          <a:p>
            <a:pPr eaLnBrk="1" hangingPunct="1"/>
            <a:r>
              <a:rPr lang="en-US" dirty="0" smtClean="0"/>
              <a:t>Traumatic Counter Transference</a:t>
            </a:r>
          </a:p>
          <a:p>
            <a:pPr lvl="1" eaLnBrk="1" hangingPunct="1"/>
            <a:r>
              <a:rPr lang="en-US" dirty="0" smtClean="0"/>
              <a:t>Rescuing, vicarious </a:t>
            </a:r>
            <a:r>
              <a:rPr lang="en-US" dirty="0" err="1" smtClean="0"/>
              <a:t>traumatizaton</a:t>
            </a:r>
            <a:r>
              <a:rPr lang="en-US" dirty="0" smtClean="0"/>
              <a:t>, rationalizing</a:t>
            </a:r>
          </a:p>
          <a:p>
            <a:pPr eaLnBrk="1" hangingPunct="1"/>
            <a:r>
              <a:rPr lang="en-US" dirty="0" smtClean="0"/>
              <a:t>Observe boundaries, remain non-</a:t>
            </a:r>
            <a:r>
              <a:rPr lang="en-US" dirty="0" err="1" smtClean="0"/>
              <a:t>judgemental</a:t>
            </a:r>
            <a:r>
              <a:rPr lang="en-US" dirty="0" smtClean="0"/>
              <a:t>, reflective</a:t>
            </a:r>
          </a:p>
        </p:txBody>
      </p:sp>
      <p:sp>
        <p:nvSpPr>
          <p:cNvPr id="6" name="Slide Number Placeholder 5"/>
          <p:cNvSpPr>
            <a:spLocks noGrp="1"/>
          </p:cNvSpPr>
          <p:nvPr>
            <p:ph type="sldNum" sz="quarter" idx="12"/>
          </p:nvPr>
        </p:nvSpPr>
        <p:spPr/>
        <p:txBody>
          <a:bodyPr/>
          <a:lstStyle/>
          <a:p>
            <a:pPr>
              <a:defRPr/>
            </a:pPr>
            <a:fld id="{9FFDCF2E-9B61-4CB6-BA82-FC7845AC0EB0}" type="slidenum">
              <a:rPr lang="en-US"/>
              <a:pPr>
                <a:defRPr/>
              </a:pPr>
              <a:t>17</a:t>
            </a:fld>
            <a:endParaRPr lang="en-US"/>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Establish Safety</a:t>
            </a:r>
            <a:endParaRPr lang="en-US" dirty="0"/>
          </a:p>
        </p:txBody>
      </p:sp>
      <p:sp>
        <p:nvSpPr>
          <p:cNvPr id="10243" name="Rectangle 3"/>
          <p:cNvSpPr>
            <a:spLocks noGrp="1" noChangeArrowheads="1"/>
          </p:cNvSpPr>
          <p:nvPr>
            <p:ph idx="1"/>
          </p:nvPr>
        </p:nvSpPr>
        <p:spPr/>
        <p:txBody>
          <a:bodyPr/>
          <a:lstStyle/>
          <a:p>
            <a:pPr eaLnBrk="1" hangingPunct="1">
              <a:buNone/>
            </a:pPr>
            <a:r>
              <a:rPr lang="en-US" b="1" dirty="0" smtClean="0"/>
              <a:t>Intervention with Victims: Safety Planning</a:t>
            </a:r>
          </a:p>
          <a:p>
            <a:pPr eaLnBrk="1" hangingPunct="1"/>
            <a:r>
              <a:rPr lang="en-US" dirty="0" smtClean="0"/>
              <a:t>If Client/Victim Is Planning to Leave:</a:t>
            </a:r>
          </a:p>
          <a:p>
            <a:pPr lvl="1" eaLnBrk="1" hangingPunct="1"/>
            <a:r>
              <a:rPr lang="en-US" dirty="0" smtClean="0"/>
              <a:t>Do they have a friend who they can stay with?</a:t>
            </a:r>
          </a:p>
          <a:p>
            <a:pPr lvl="1" eaLnBrk="1" hangingPunct="1"/>
            <a:r>
              <a:rPr lang="en-US" dirty="0" smtClean="0"/>
              <a:t>Do they want to go to a shelter?</a:t>
            </a:r>
          </a:p>
          <a:p>
            <a:pPr lvl="1" eaLnBrk="1" hangingPunct="1"/>
            <a:r>
              <a:rPr lang="en-US" dirty="0" smtClean="0"/>
              <a:t>Police, order of protection</a:t>
            </a:r>
          </a:p>
        </p:txBody>
      </p:sp>
      <p:sp>
        <p:nvSpPr>
          <p:cNvPr id="6" name="Slide Number Placeholder 5"/>
          <p:cNvSpPr>
            <a:spLocks noGrp="1"/>
          </p:cNvSpPr>
          <p:nvPr>
            <p:ph type="sldNum" sz="quarter" idx="12"/>
          </p:nvPr>
        </p:nvSpPr>
        <p:spPr/>
        <p:txBody>
          <a:bodyPr/>
          <a:lstStyle/>
          <a:p>
            <a:pPr>
              <a:defRPr/>
            </a:pPr>
            <a:fld id="{A90F8294-BD76-4821-8105-7BC6BF227862}" type="slidenum">
              <a:rPr lang="en-US"/>
              <a:pPr>
                <a:defRPr/>
              </a:pPr>
              <a:t>18</a:t>
            </a:fld>
            <a:endParaRPr lang="en-US"/>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Safety Planning/Crisis Intervention</a:t>
            </a:r>
            <a:endParaRPr lang="en-US" dirty="0"/>
          </a:p>
        </p:txBody>
      </p:sp>
      <p:sp>
        <p:nvSpPr>
          <p:cNvPr id="3" name="Content Placeholder 2"/>
          <p:cNvSpPr>
            <a:spLocks noGrp="1"/>
          </p:cNvSpPr>
          <p:nvPr>
            <p:ph idx="1"/>
          </p:nvPr>
        </p:nvSpPr>
        <p:spPr/>
        <p:txBody>
          <a:bodyPr/>
          <a:lstStyle/>
          <a:p>
            <a:pPr>
              <a:buNone/>
            </a:pPr>
            <a:endParaRPr lang="en-US" dirty="0" smtClean="0"/>
          </a:p>
          <a:p>
            <a:r>
              <a:rPr lang="en-US" dirty="0" smtClean="0"/>
              <a:t>Create a Safety Plan</a:t>
            </a:r>
          </a:p>
          <a:p>
            <a:r>
              <a:rPr lang="en-US" dirty="0" smtClean="0"/>
              <a:t>If in immediate danger, call 911</a:t>
            </a:r>
          </a:p>
          <a:p>
            <a:r>
              <a:rPr lang="en-US" dirty="0" smtClean="0"/>
              <a:t>Shelter/Safe House Referral</a:t>
            </a:r>
          </a:p>
          <a:p>
            <a:r>
              <a:rPr lang="en-US" dirty="0" smtClean="0"/>
              <a:t>Legal/Protection Referral</a:t>
            </a:r>
          </a:p>
          <a:p>
            <a:r>
              <a:rPr lang="en-US" dirty="0" smtClean="0"/>
              <a:t>Medical referral</a:t>
            </a:r>
          </a:p>
          <a:p>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ycleOfViolence.tif"/>
          <p:cNvPicPr>
            <a:picLocks noGrp="1" noChangeAspect="1"/>
          </p:cNvPicPr>
          <p:nvPr>
            <p:ph idx="1"/>
          </p:nvPr>
        </p:nvPicPr>
        <p:blipFill>
          <a:blip r:embed="rId2" cstate="print"/>
          <a:srcRect/>
          <a:stretch>
            <a:fillRect/>
          </a:stretch>
        </p:blipFill>
        <p:spPr>
          <a:xfrm>
            <a:off x="1905000" y="0"/>
            <a:ext cx="5334000" cy="6775622"/>
          </a:xfrm>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Safety Planning/Crisis Intervention</a:t>
            </a:r>
            <a:endParaRPr lang="en-US" dirty="0"/>
          </a:p>
        </p:txBody>
      </p:sp>
      <p:sp>
        <p:nvSpPr>
          <p:cNvPr id="3" name="Content Placeholder 2"/>
          <p:cNvSpPr>
            <a:spLocks noGrp="1"/>
          </p:cNvSpPr>
          <p:nvPr>
            <p:ph idx="1"/>
          </p:nvPr>
        </p:nvSpPr>
        <p:spPr/>
        <p:txBody>
          <a:bodyPr/>
          <a:lstStyle/>
          <a:p>
            <a:r>
              <a:rPr lang="en-US" dirty="0" smtClean="0"/>
              <a:t>Personalized Safety Plan</a:t>
            </a:r>
          </a:p>
          <a:p>
            <a:pPr>
              <a:buNone/>
            </a:pPr>
            <a:r>
              <a:rPr lang="en-US" dirty="0" smtClean="0"/>
              <a:t>-In the relationship</a:t>
            </a:r>
          </a:p>
          <a:p>
            <a:r>
              <a:rPr lang="en-US" dirty="0" smtClean="0"/>
              <a:t>Identify support (people and places to stay)</a:t>
            </a:r>
          </a:p>
          <a:p>
            <a:r>
              <a:rPr lang="en-US" dirty="0" smtClean="0"/>
              <a:t>Make check-list (see next page)</a:t>
            </a:r>
          </a:p>
          <a:p>
            <a:r>
              <a:rPr lang="en-US" dirty="0" smtClean="0"/>
              <a:t>Open own savings account</a:t>
            </a:r>
          </a:p>
          <a:p>
            <a:r>
              <a:rPr lang="en-US" dirty="0" smtClean="0"/>
              <a:t>Rehearse my escape route with a support person</a:t>
            </a:r>
          </a:p>
          <a:p>
            <a:pPr>
              <a:buNone/>
            </a:pPr>
            <a:endParaRPr lang="en-US" dirty="0" smtClean="0"/>
          </a:p>
          <a:p>
            <a:pPr>
              <a:buNone/>
            </a:pPr>
            <a:endParaRPr lang="en-US" dirty="0" smtClean="0"/>
          </a:p>
          <a:p>
            <a:pPr>
              <a:buNone/>
            </a:pPr>
            <a:endParaRPr lang="en-US" dirty="0" smtClean="0"/>
          </a:p>
          <a:p>
            <a:endParaRPr lang="en-US" dirty="0" smtClean="0"/>
          </a:p>
          <a:p>
            <a:endParaRPr lang="en-US" dirty="0" smtClean="0"/>
          </a:p>
          <a:p>
            <a:pPr>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Safety Planning/Crisis Intervention</a:t>
            </a:r>
            <a:endParaRPr lang="en-US" dirty="0"/>
          </a:p>
        </p:txBody>
      </p:sp>
      <p:sp>
        <p:nvSpPr>
          <p:cNvPr id="3" name="Content Placeholder 2"/>
          <p:cNvSpPr>
            <a:spLocks noGrp="1"/>
          </p:cNvSpPr>
          <p:nvPr>
            <p:ph idx="1"/>
          </p:nvPr>
        </p:nvSpPr>
        <p:spPr/>
        <p:txBody>
          <a:bodyPr>
            <a:normAutofit fontScale="55000" lnSpcReduction="20000"/>
          </a:bodyPr>
          <a:lstStyle/>
          <a:p>
            <a:pPr>
              <a:buNone/>
            </a:pPr>
            <a:r>
              <a:rPr lang="en-US" dirty="0" smtClean="0"/>
              <a:t>Personalized Safety Plan</a:t>
            </a:r>
          </a:p>
          <a:p>
            <a:pPr>
              <a:buNone/>
            </a:pPr>
            <a:r>
              <a:rPr lang="en-US" dirty="0" smtClean="0"/>
              <a:t>-In the relationship</a:t>
            </a:r>
          </a:p>
          <a:p>
            <a:pPr>
              <a:buNone/>
            </a:pPr>
            <a:endParaRPr lang="en-US" dirty="0" smtClean="0"/>
          </a:p>
          <a:p>
            <a:pPr>
              <a:buNone/>
            </a:pPr>
            <a:r>
              <a:rPr lang="en-US" dirty="0" smtClean="0"/>
              <a:t>Checklist (Items to Take):</a:t>
            </a:r>
          </a:p>
          <a:p>
            <a:r>
              <a:rPr lang="en-US" dirty="0" smtClean="0"/>
              <a:t>Identification, Drivers License, Birth certificates for me/kids, Social Security Cards</a:t>
            </a:r>
          </a:p>
          <a:p>
            <a:r>
              <a:rPr lang="en-US" dirty="0" smtClean="0"/>
              <a:t>Welfare Id, Passport/green card, work permit</a:t>
            </a:r>
          </a:p>
          <a:p>
            <a:r>
              <a:rPr lang="en-US" dirty="0" smtClean="0"/>
              <a:t>School/Medical Records,</a:t>
            </a:r>
          </a:p>
          <a:p>
            <a:r>
              <a:rPr lang="en-US" dirty="0" smtClean="0"/>
              <a:t>Money, bank book, credit cards, bills</a:t>
            </a:r>
          </a:p>
          <a:p>
            <a:r>
              <a:rPr lang="en-US" dirty="0" smtClean="0"/>
              <a:t>Keys- house/car/office</a:t>
            </a:r>
          </a:p>
          <a:p>
            <a:r>
              <a:rPr lang="en-US" dirty="0" smtClean="0"/>
              <a:t>Medications</a:t>
            </a:r>
          </a:p>
          <a:p>
            <a:r>
              <a:rPr lang="en-US" dirty="0" smtClean="0"/>
              <a:t>Change of clothes</a:t>
            </a:r>
          </a:p>
          <a:p>
            <a:r>
              <a:rPr lang="en-US" dirty="0" smtClean="0"/>
              <a:t>Divorce papers</a:t>
            </a:r>
          </a:p>
          <a:p>
            <a:r>
              <a:rPr lang="en-US" dirty="0" smtClean="0"/>
              <a:t>Insurance papers</a:t>
            </a:r>
          </a:p>
          <a:p>
            <a:r>
              <a:rPr lang="en-US" dirty="0" smtClean="0"/>
              <a:t>Pictures, </a:t>
            </a:r>
            <a:r>
              <a:rPr lang="en-US" dirty="0" err="1" smtClean="0"/>
              <a:t>jewerly</a:t>
            </a:r>
            <a:r>
              <a:rPr lang="en-US" dirty="0" smtClean="0"/>
              <a:t>, sentimental items</a:t>
            </a:r>
          </a:p>
          <a:p>
            <a:r>
              <a:rPr lang="en-US" dirty="0" smtClean="0"/>
              <a:t>Children’s favorite toys/blankets</a:t>
            </a:r>
          </a:p>
          <a:p>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Safety Planning/Crisis Intervention</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dirty="0" smtClean="0"/>
              <a:t>When relationship is over</a:t>
            </a:r>
          </a:p>
          <a:p>
            <a:r>
              <a:rPr lang="en-US" dirty="0" smtClean="0"/>
              <a:t>Inform people who take care of my children of names of those who have permission to pick them up</a:t>
            </a:r>
          </a:p>
          <a:p>
            <a:r>
              <a:rPr lang="en-US" dirty="0" smtClean="0"/>
              <a:t>Tell _____ at work about my situation and ask them to screen my calls</a:t>
            </a:r>
          </a:p>
          <a:p>
            <a:r>
              <a:rPr lang="en-US" dirty="0" smtClean="0"/>
              <a:t>I can change locks, install security system</a:t>
            </a:r>
          </a:p>
          <a:p>
            <a:r>
              <a:rPr lang="en-US" dirty="0" smtClean="0"/>
              <a:t>I can avoid places/stores I went when living with my battering partner</a:t>
            </a:r>
          </a:p>
          <a:p>
            <a:r>
              <a:rPr lang="en-US" dirty="0" smtClean="0"/>
              <a:t>I can obtain a restraining order</a:t>
            </a:r>
          </a:p>
          <a:p>
            <a:r>
              <a:rPr lang="en-US" dirty="0" smtClean="0"/>
              <a:t>If I might return to abusive situation, I can call __________ for support</a:t>
            </a:r>
          </a:p>
          <a:p>
            <a:r>
              <a:rPr lang="en-US" dirty="0" smtClean="0"/>
              <a:t> I can attend support groups, counseling</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Mandated Reporting/Ethical Considerations</a:t>
            </a:r>
            <a:endParaRPr lang="en-US" dirty="0"/>
          </a:p>
        </p:txBody>
      </p:sp>
      <p:sp>
        <p:nvSpPr>
          <p:cNvPr id="3" name="Content Placeholder 2"/>
          <p:cNvSpPr>
            <a:spLocks noGrp="1"/>
          </p:cNvSpPr>
          <p:nvPr>
            <p:ph idx="1"/>
          </p:nvPr>
        </p:nvSpPr>
        <p:spPr/>
        <p:txBody>
          <a:bodyPr/>
          <a:lstStyle/>
          <a:p>
            <a:r>
              <a:rPr lang="en-US" dirty="0" smtClean="0"/>
              <a:t>Not required to report partner abuse/domestic violence unless abused is a child, dependent adult or elder</a:t>
            </a:r>
          </a:p>
          <a:p>
            <a:endParaRPr lang="en-US" dirty="0" smtClean="0"/>
          </a:p>
          <a:p>
            <a:r>
              <a:rPr lang="en-US" dirty="0" smtClean="0"/>
              <a:t>Child simply witnessing domestic violence in and of itself is not reportable,  only if child exhibits distress</a:t>
            </a:r>
          </a:p>
          <a:p>
            <a:pPr>
              <a:buNone/>
            </a:pP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Mandated Reporting/Ethical Considerations</a:t>
            </a:r>
            <a:endParaRPr lang="en-US" dirty="0"/>
          </a:p>
        </p:txBody>
      </p:sp>
      <p:sp>
        <p:nvSpPr>
          <p:cNvPr id="3" name="Content Placeholder 2"/>
          <p:cNvSpPr>
            <a:spLocks noGrp="1"/>
          </p:cNvSpPr>
          <p:nvPr>
            <p:ph idx="1"/>
          </p:nvPr>
        </p:nvSpPr>
        <p:spPr>
          <a:xfrm>
            <a:off x="1219200" y="1828800"/>
            <a:ext cx="7467600" cy="4297363"/>
          </a:xfrm>
        </p:spPr>
        <p:txBody>
          <a:bodyPr/>
          <a:lstStyle/>
          <a:p>
            <a:endParaRPr lang="en-US" dirty="0" smtClean="0"/>
          </a:p>
          <a:p>
            <a:r>
              <a:rPr lang="en-US" dirty="0" err="1" smtClean="0"/>
              <a:t>Tarasoff</a:t>
            </a:r>
            <a:r>
              <a:rPr lang="en-US" dirty="0" smtClean="0"/>
              <a:t> (1974)</a:t>
            </a:r>
          </a:p>
          <a:p>
            <a:r>
              <a:rPr lang="en-US" dirty="0" smtClean="0"/>
              <a:t>Duty to warn if your client makes a serious threat of violence to a reasonably identifiable victim/s.</a:t>
            </a:r>
          </a:p>
          <a:p>
            <a:r>
              <a:rPr lang="en-US" dirty="0" smtClean="0"/>
              <a:t>Must warn intended victim and police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Seeking Safety</a:t>
            </a:r>
            <a:endParaRPr lang="en-US" dirty="0"/>
          </a:p>
        </p:txBody>
      </p:sp>
      <p:sp>
        <p:nvSpPr>
          <p:cNvPr id="3" name="Content Placeholder 2"/>
          <p:cNvSpPr>
            <a:spLocks noGrp="1"/>
          </p:cNvSpPr>
          <p:nvPr>
            <p:ph idx="1"/>
          </p:nvPr>
        </p:nvSpPr>
        <p:spPr/>
        <p:txBody>
          <a:bodyPr/>
          <a:lstStyle/>
          <a:p>
            <a:r>
              <a:rPr lang="en-US" dirty="0" smtClean="0"/>
              <a:t>Skills Focus vs. Processing Trauma</a:t>
            </a:r>
          </a:p>
          <a:p>
            <a:r>
              <a:rPr lang="en-US" dirty="0" smtClean="0"/>
              <a:t>Present Focus</a:t>
            </a:r>
          </a:p>
          <a:p>
            <a:r>
              <a:rPr lang="en-US" dirty="0" smtClean="0"/>
              <a:t>Safety </a:t>
            </a:r>
          </a:p>
          <a:p>
            <a:r>
              <a:rPr lang="en-US" dirty="0" smtClean="0"/>
              <a:t>Grounding</a:t>
            </a:r>
          </a:p>
          <a:p>
            <a:r>
              <a:rPr lang="en-US" dirty="0" smtClean="0"/>
              <a:t>Asking for Help</a:t>
            </a:r>
          </a:p>
        </p:txBody>
      </p:sp>
      <p:sp>
        <p:nvSpPr>
          <p:cNvPr id="4" name="Date Placeholder 3"/>
          <p:cNvSpPr>
            <a:spLocks noGrp="1"/>
          </p:cNvSpPr>
          <p:nvPr>
            <p:ph type="dt" sz="half" idx="10"/>
          </p:nvPr>
        </p:nvSpPr>
        <p:spPr/>
        <p:txBody>
          <a:bodyPr/>
          <a:lstStyle/>
          <a:p>
            <a:pPr>
              <a:defRPr/>
            </a:pPr>
            <a:fld id="{78A34E7E-71F4-4596-8DA7-7E77F5B1C49F}" type="datetime1">
              <a:rPr lang="en-US" smtClean="0"/>
              <a:pPr>
                <a:defRPr/>
              </a:pPr>
              <a:t>10/12/13</a:t>
            </a:fld>
            <a:endParaRPr lang="en-US"/>
          </a:p>
        </p:txBody>
      </p:sp>
      <p:sp>
        <p:nvSpPr>
          <p:cNvPr id="6" name="Slide Number Placeholder 5"/>
          <p:cNvSpPr>
            <a:spLocks noGrp="1"/>
          </p:cNvSpPr>
          <p:nvPr>
            <p:ph type="sldNum" sz="quarter" idx="12"/>
          </p:nvPr>
        </p:nvSpPr>
        <p:spPr/>
        <p:txBody>
          <a:bodyPr/>
          <a:lstStyle/>
          <a:p>
            <a:pPr>
              <a:defRPr/>
            </a:pPr>
            <a:fld id="{42E57726-E1E3-4BC0-ADBE-3A99EB83FF74}" type="slidenum">
              <a:rPr lang="en-US" smtClean="0"/>
              <a:pPr>
                <a:defRPr/>
              </a:pPr>
              <a:t>25</a:t>
            </a:fld>
            <a:endParaRPr lang="en-US"/>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Seeking Safety</a:t>
            </a:r>
          </a:p>
        </p:txBody>
      </p:sp>
      <p:sp>
        <p:nvSpPr>
          <p:cNvPr id="3" name="Content Placeholder 2"/>
          <p:cNvSpPr>
            <a:spLocks noGrp="1"/>
          </p:cNvSpPr>
          <p:nvPr>
            <p:ph sz="quarter" idx="1"/>
          </p:nvPr>
        </p:nvSpPr>
        <p:spPr/>
        <p:txBody>
          <a:bodyPr/>
          <a:lstStyle/>
          <a:p>
            <a:r>
              <a:rPr lang="en-US" dirty="0" smtClean="0"/>
              <a:t>Treatment Format</a:t>
            </a:r>
          </a:p>
          <a:p>
            <a:pPr lvl="1"/>
            <a:r>
              <a:rPr lang="en-US" dirty="0" smtClean="0"/>
              <a:t>Topics conducted in any order</a:t>
            </a:r>
          </a:p>
          <a:p>
            <a:pPr lvl="1"/>
            <a:r>
              <a:rPr lang="en-US" dirty="0" smtClean="0"/>
              <a:t>Treatment can be individual or group</a:t>
            </a:r>
          </a:p>
          <a:p>
            <a:pPr lvl="1"/>
            <a:r>
              <a:rPr lang="en-US" dirty="0" smtClean="0"/>
              <a:t>For patients with PTSD and/or Substance Abuse</a:t>
            </a:r>
          </a:p>
          <a:p>
            <a:r>
              <a:rPr lang="en-US" dirty="0" smtClean="0"/>
              <a:t>Treatment Process</a:t>
            </a:r>
          </a:p>
          <a:p>
            <a:pPr lvl="1"/>
            <a:r>
              <a:rPr lang="en-US" dirty="0" smtClean="0"/>
              <a:t>Encourage methods that work</a:t>
            </a:r>
          </a:p>
          <a:p>
            <a:pPr lvl="1"/>
            <a:endParaRPr lang="en-US" dirty="0"/>
          </a:p>
        </p:txBody>
      </p:sp>
    </p:spTree>
    <p:extLst>
      <p:ext uri="{BB962C8B-B14F-4D97-AF65-F5344CB8AC3E}">
        <p14:creationId xmlns:p14="http://schemas.microsoft.com/office/powerpoint/2010/main" val="364182312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Seeking Safety</a:t>
            </a:r>
          </a:p>
        </p:txBody>
      </p:sp>
      <p:sp>
        <p:nvSpPr>
          <p:cNvPr id="3" name="Content Placeholder 2"/>
          <p:cNvSpPr>
            <a:spLocks noGrp="1"/>
          </p:cNvSpPr>
          <p:nvPr>
            <p:ph sz="quarter" idx="1"/>
          </p:nvPr>
        </p:nvSpPr>
        <p:spPr/>
        <p:txBody>
          <a:bodyPr/>
          <a:lstStyle/>
          <a:p>
            <a:r>
              <a:rPr lang="en-US" dirty="0" smtClean="0"/>
              <a:t>Treatment Principals</a:t>
            </a:r>
          </a:p>
          <a:p>
            <a:pPr lvl="1"/>
            <a:r>
              <a:rPr lang="en-US" dirty="0" smtClean="0"/>
              <a:t>Use empathy to de-escalate</a:t>
            </a:r>
          </a:p>
          <a:p>
            <a:pPr lvl="1"/>
            <a:r>
              <a:rPr lang="en-US" dirty="0" smtClean="0"/>
              <a:t>Praise accountability and commitment</a:t>
            </a:r>
          </a:p>
          <a:p>
            <a:pPr lvl="1"/>
            <a:r>
              <a:rPr lang="en-US" dirty="0" smtClean="0"/>
              <a:t>Give Patients Control</a:t>
            </a:r>
          </a:p>
          <a:p>
            <a:pPr lvl="1"/>
            <a:r>
              <a:rPr lang="en-US" dirty="0" smtClean="0"/>
              <a:t>Redirect and focus to manage time</a:t>
            </a:r>
          </a:p>
          <a:p>
            <a:pPr lvl="1"/>
            <a:r>
              <a:rPr lang="en-US" dirty="0" smtClean="0"/>
              <a:t>Validate criticisms (of self and group)</a:t>
            </a:r>
          </a:p>
          <a:p>
            <a:pPr lvl="1"/>
            <a:r>
              <a:rPr lang="en-US" dirty="0" smtClean="0"/>
              <a:t>In group protect clients from triggering each other </a:t>
            </a:r>
            <a:endParaRPr lang="en-US" dirty="0"/>
          </a:p>
        </p:txBody>
      </p:sp>
    </p:spTree>
    <p:extLst>
      <p:ext uri="{BB962C8B-B14F-4D97-AF65-F5344CB8AC3E}">
        <p14:creationId xmlns:p14="http://schemas.microsoft.com/office/powerpoint/2010/main" val="86052953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Middle Phase of Treatment for Victims</a:t>
            </a:r>
            <a:endParaRPr lang="en-US" dirty="0"/>
          </a:p>
        </p:txBody>
      </p:sp>
      <p:sp>
        <p:nvSpPr>
          <p:cNvPr id="3" name="Content Placeholder 2"/>
          <p:cNvSpPr>
            <a:spLocks noGrp="1"/>
          </p:cNvSpPr>
          <p:nvPr>
            <p:ph idx="1"/>
          </p:nvPr>
        </p:nvSpPr>
        <p:spPr/>
        <p:txBody>
          <a:bodyPr/>
          <a:lstStyle/>
          <a:p>
            <a:pPr>
              <a:buNone/>
            </a:pPr>
            <a:endParaRPr lang="en-US" dirty="0" smtClean="0"/>
          </a:p>
          <a:p>
            <a:pPr>
              <a:buNone/>
            </a:pPr>
            <a:endParaRPr lang="en-US" dirty="0" smtClean="0"/>
          </a:p>
          <a:p>
            <a:pPr>
              <a:buNone/>
            </a:pPr>
            <a:r>
              <a:rPr lang="en-US" dirty="0" smtClean="0"/>
              <a:t>Meeting Them Where They Are and Supporting Change</a:t>
            </a:r>
            <a:endParaRPr lang="en-US" dirty="0"/>
          </a:p>
        </p:txBody>
      </p:sp>
      <p:sp>
        <p:nvSpPr>
          <p:cNvPr id="4" name="Date Placeholder 3"/>
          <p:cNvSpPr>
            <a:spLocks noGrp="1"/>
          </p:cNvSpPr>
          <p:nvPr>
            <p:ph type="dt" sz="half" idx="10"/>
          </p:nvPr>
        </p:nvSpPr>
        <p:spPr/>
        <p:txBody>
          <a:bodyPr/>
          <a:lstStyle/>
          <a:p>
            <a:pPr>
              <a:defRPr/>
            </a:pPr>
            <a:fld id="{78A34E7E-71F4-4596-8DA7-7E77F5B1C49F}" type="datetime1">
              <a:rPr lang="en-US" smtClean="0"/>
              <a:pPr>
                <a:defRPr/>
              </a:pPr>
              <a:t>10/12/13</a:t>
            </a:fld>
            <a:endParaRPr lang="en-US"/>
          </a:p>
        </p:txBody>
      </p:sp>
      <p:sp>
        <p:nvSpPr>
          <p:cNvPr id="6" name="Slide Number Placeholder 5"/>
          <p:cNvSpPr>
            <a:spLocks noGrp="1"/>
          </p:cNvSpPr>
          <p:nvPr>
            <p:ph type="sldNum" sz="quarter" idx="12"/>
          </p:nvPr>
        </p:nvSpPr>
        <p:spPr/>
        <p:txBody>
          <a:bodyPr/>
          <a:lstStyle/>
          <a:p>
            <a:pPr>
              <a:defRPr/>
            </a:pPr>
            <a:fld id="{42E57726-E1E3-4BC0-ADBE-3A99EB83FF74}" type="slidenum">
              <a:rPr lang="en-US" smtClean="0"/>
              <a:pPr>
                <a:defRPr/>
              </a:pPr>
              <a:t>28</a:t>
            </a:fld>
            <a:endParaRPr lang="en-US"/>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Motivational Interviewing</a:t>
            </a:r>
            <a:endParaRPr lang="en-US" dirty="0"/>
          </a:p>
        </p:txBody>
      </p:sp>
      <p:sp>
        <p:nvSpPr>
          <p:cNvPr id="3" name="Content Placeholder 2"/>
          <p:cNvSpPr>
            <a:spLocks noGrp="1"/>
          </p:cNvSpPr>
          <p:nvPr>
            <p:ph idx="1"/>
          </p:nvPr>
        </p:nvSpPr>
        <p:spPr/>
        <p:txBody>
          <a:bodyPr/>
          <a:lstStyle/>
          <a:p>
            <a:r>
              <a:rPr lang="en-US" dirty="0" smtClean="0"/>
              <a:t>Match Intervention with Stage of Change</a:t>
            </a:r>
          </a:p>
          <a:p>
            <a:r>
              <a:rPr lang="en-US" dirty="0" smtClean="0"/>
              <a:t>Express Empathy</a:t>
            </a:r>
          </a:p>
          <a:p>
            <a:r>
              <a:rPr lang="en-US" dirty="0" smtClean="0"/>
              <a:t>Develop Discrepancy</a:t>
            </a:r>
          </a:p>
          <a:p>
            <a:r>
              <a:rPr lang="en-US" dirty="0" smtClean="0"/>
              <a:t>Roll with Resistance</a:t>
            </a:r>
          </a:p>
          <a:p>
            <a:r>
              <a:rPr lang="en-US" dirty="0" smtClean="0"/>
              <a:t>Support Self-Efficacy</a:t>
            </a:r>
            <a:endParaRPr lang="en-US" dirty="0"/>
          </a:p>
        </p:txBody>
      </p:sp>
      <p:sp>
        <p:nvSpPr>
          <p:cNvPr id="4" name="Date Placeholder 3"/>
          <p:cNvSpPr>
            <a:spLocks noGrp="1"/>
          </p:cNvSpPr>
          <p:nvPr>
            <p:ph type="dt" sz="half" idx="10"/>
          </p:nvPr>
        </p:nvSpPr>
        <p:spPr/>
        <p:txBody>
          <a:bodyPr/>
          <a:lstStyle/>
          <a:p>
            <a:pPr>
              <a:defRPr/>
            </a:pPr>
            <a:fld id="{78A34E7E-71F4-4596-8DA7-7E77F5B1C49F}" type="datetime1">
              <a:rPr lang="en-US" smtClean="0"/>
              <a:pPr>
                <a:defRPr/>
              </a:pPr>
              <a:t>10/12/13</a:t>
            </a:fld>
            <a:endParaRPr lang="en-US"/>
          </a:p>
        </p:txBody>
      </p:sp>
      <p:sp>
        <p:nvSpPr>
          <p:cNvPr id="6" name="Slide Number Placeholder 5"/>
          <p:cNvSpPr>
            <a:spLocks noGrp="1"/>
          </p:cNvSpPr>
          <p:nvPr>
            <p:ph type="sldNum" sz="quarter" idx="12"/>
          </p:nvPr>
        </p:nvSpPr>
        <p:spPr/>
        <p:txBody>
          <a:bodyPr/>
          <a:lstStyle/>
          <a:p>
            <a:pPr>
              <a:defRPr/>
            </a:pPr>
            <a:fld id="{42E57726-E1E3-4BC0-ADBE-3A99EB83FF74}" type="slidenum">
              <a:rPr lang="en-US" smtClean="0"/>
              <a:pPr>
                <a:defRPr/>
              </a:pPr>
              <a:t>29</a:t>
            </a:fld>
            <a:endParaRPr lang="en-US"/>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Cycle of Violence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Phase I:   Tension Building</a:t>
            </a:r>
          </a:p>
          <a:p>
            <a:pPr>
              <a:buNone/>
            </a:pPr>
            <a:r>
              <a:rPr lang="en-US" dirty="0" smtClean="0"/>
              <a:t>(can last several days to months)</a:t>
            </a:r>
          </a:p>
          <a:p>
            <a:pPr>
              <a:buNone/>
            </a:pPr>
            <a:r>
              <a:rPr lang="en-US" dirty="0" smtClean="0"/>
              <a:t>Minor battering incidents, escalation</a:t>
            </a:r>
          </a:p>
          <a:p>
            <a:pPr>
              <a:buNone/>
            </a:pPr>
            <a:endParaRPr lang="en-US" dirty="0" smtClean="0"/>
          </a:p>
          <a:p>
            <a:r>
              <a:rPr lang="en-US" dirty="0" smtClean="0"/>
              <a:t>Phase II:   Battering</a:t>
            </a:r>
          </a:p>
          <a:p>
            <a:pPr>
              <a:buNone/>
            </a:pPr>
            <a:r>
              <a:rPr lang="en-US" dirty="0" smtClean="0"/>
              <a:t>Actual explosion, acute battering</a:t>
            </a:r>
          </a:p>
          <a:p>
            <a:pPr>
              <a:buNone/>
            </a:pPr>
            <a:endParaRPr lang="en-US" dirty="0" smtClean="0"/>
          </a:p>
          <a:p>
            <a:r>
              <a:rPr lang="en-US" dirty="0" smtClean="0"/>
              <a:t>Phase III:  Honeymoon</a:t>
            </a:r>
          </a:p>
          <a:p>
            <a:pPr>
              <a:buNone/>
            </a:pPr>
            <a:r>
              <a:rPr lang="en-US" dirty="0" smtClean="0"/>
              <a:t>Playful, loving, kind, promises, courtship, absence of abuse</a:t>
            </a:r>
          </a:p>
          <a:p>
            <a:endParaRPr lang="en-US" dirty="0"/>
          </a:p>
        </p:txBody>
      </p:sp>
      <p:sp>
        <p:nvSpPr>
          <p:cNvPr id="4" name="Footer Placeholder 3"/>
          <p:cNvSpPr>
            <a:spLocks noGrp="1"/>
          </p:cNvSpPr>
          <p:nvPr>
            <p:ph type="ftr" sz="quarter" idx="11"/>
          </p:nvPr>
        </p:nvSpPr>
        <p:spPr/>
        <p:txBody>
          <a:bodyPr/>
          <a:lstStyle/>
          <a:p>
            <a:r>
              <a:rPr lang="en-US" smtClean="0"/>
              <a:t>adapted from the book "The Battered Woman" by Lenore Walker</a:t>
            </a:r>
            <a:endParaRPr lang="en-US"/>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Motivational Interviewing (MI) Themes with Adolescents/TAY</a:t>
            </a:r>
          </a:p>
        </p:txBody>
      </p:sp>
      <p:sp>
        <p:nvSpPr>
          <p:cNvPr id="3" name="Content Placeholder 2"/>
          <p:cNvSpPr>
            <a:spLocks noGrp="1"/>
          </p:cNvSpPr>
          <p:nvPr>
            <p:ph sz="quarter" idx="1"/>
          </p:nvPr>
        </p:nvSpPr>
        <p:spPr/>
        <p:txBody>
          <a:bodyPr>
            <a:normAutofit lnSpcReduction="10000"/>
          </a:bodyPr>
          <a:lstStyle/>
          <a:p>
            <a:r>
              <a:rPr lang="en-US" dirty="0" smtClean="0"/>
              <a:t>Collaboration</a:t>
            </a:r>
          </a:p>
          <a:p>
            <a:pPr lvl="1"/>
            <a:r>
              <a:rPr lang="en-US" dirty="0" smtClean="0"/>
              <a:t>Forming a partnership with the youth/young adult</a:t>
            </a:r>
          </a:p>
          <a:p>
            <a:pPr lvl="1"/>
            <a:endParaRPr lang="en-US" dirty="0"/>
          </a:p>
          <a:p>
            <a:r>
              <a:rPr lang="en-US" dirty="0" smtClean="0"/>
              <a:t>Evocation</a:t>
            </a:r>
          </a:p>
          <a:p>
            <a:pPr lvl="1"/>
            <a:r>
              <a:rPr lang="en-US" dirty="0" smtClean="0"/>
              <a:t>Eliciting reasons for change, rather than lecturing, or advising</a:t>
            </a:r>
          </a:p>
          <a:p>
            <a:pPr lvl="1"/>
            <a:r>
              <a:rPr lang="en-US" dirty="0" smtClean="0"/>
              <a:t>An active-process that takes MI beyond client-centered </a:t>
            </a:r>
            <a:r>
              <a:rPr lang="en-US" dirty="0" err="1" smtClean="0"/>
              <a:t>apporaches</a:t>
            </a:r>
            <a:r>
              <a:rPr lang="en-US" dirty="0" smtClean="0"/>
              <a:t> to more goal directed interventions.</a:t>
            </a:r>
            <a:endParaRPr lang="en-US" dirty="0"/>
          </a:p>
        </p:txBody>
      </p:sp>
    </p:spTree>
    <p:extLst>
      <p:ext uri="{BB962C8B-B14F-4D97-AF65-F5344CB8AC3E}">
        <p14:creationId xmlns:p14="http://schemas.microsoft.com/office/powerpoint/2010/main" val="426090576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 Skills: Empathy</a:t>
            </a:r>
            <a:endParaRPr lang="en-US" dirty="0"/>
          </a:p>
        </p:txBody>
      </p:sp>
      <p:sp>
        <p:nvSpPr>
          <p:cNvPr id="3" name="Content Placeholder 2"/>
          <p:cNvSpPr>
            <a:spLocks noGrp="1"/>
          </p:cNvSpPr>
          <p:nvPr>
            <p:ph sz="quarter" idx="1"/>
          </p:nvPr>
        </p:nvSpPr>
        <p:spPr/>
        <p:txBody>
          <a:bodyPr>
            <a:normAutofit/>
          </a:bodyPr>
          <a:lstStyle/>
          <a:p>
            <a:r>
              <a:rPr lang="en-US" dirty="0" smtClean="0"/>
              <a:t>Express Empathy</a:t>
            </a:r>
          </a:p>
          <a:p>
            <a:pPr lvl="1"/>
            <a:r>
              <a:rPr lang="en-US" dirty="0" smtClean="0"/>
              <a:t>Very important for adolescents and young adults because it is a period when youth may not feel acceptance and understanding from adults</a:t>
            </a:r>
          </a:p>
          <a:p>
            <a:pPr lvl="1"/>
            <a:r>
              <a:rPr lang="en-US" dirty="0" smtClean="0"/>
              <a:t>Feeling accepted and understood is very critical to adolescents as the struggle with forming their identity, coping with challenges</a:t>
            </a:r>
          </a:p>
          <a:p>
            <a:pPr lvl="1"/>
            <a:r>
              <a:rPr lang="en-US" dirty="0" smtClean="0"/>
              <a:t>Empathy can help with developing intrinsic motivation</a:t>
            </a:r>
            <a:endParaRPr lang="en-US" dirty="0"/>
          </a:p>
        </p:txBody>
      </p:sp>
    </p:spTree>
    <p:extLst>
      <p:ext uri="{BB962C8B-B14F-4D97-AF65-F5344CB8AC3E}">
        <p14:creationId xmlns:p14="http://schemas.microsoft.com/office/powerpoint/2010/main" val="108737956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MI </a:t>
            </a:r>
            <a:r>
              <a:rPr lang="en-US" dirty="0" smtClean="0"/>
              <a:t>Skills</a:t>
            </a:r>
            <a:r>
              <a:rPr lang="en-US" dirty="0"/>
              <a:t>: </a:t>
            </a:r>
            <a:r>
              <a:rPr lang="en-US" dirty="0" smtClean="0"/>
              <a:t>Develop Discrepancy</a:t>
            </a:r>
            <a:endParaRPr lang="en-US" dirty="0"/>
          </a:p>
        </p:txBody>
      </p:sp>
      <p:sp>
        <p:nvSpPr>
          <p:cNvPr id="3" name="Content Placeholder 2"/>
          <p:cNvSpPr>
            <a:spLocks noGrp="1"/>
          </p:cNvSpPr>
          <p:nvPr>
            <p:ph sz="quarter" idx="1"/>
          </p:nvPr>
        </p:nvSpPr>
        <p:spPr/>
        <p:txBody>
          <a:bodyPr/>
          <a:lstStyle/>
          <a:p>
            <a:r>
              <a:rPr lang="en-US" dirty="0" smtClean="0"/>
              <a:t>Promoting behavior change by evoking, reflecting, magnifying discrepancy between youth values and goals, and current behaviors.</a:t>
            </a:r>
          </a:p>
          <a:p>
            <a:r>
              <a:rPr lang="en-US" dirty="0" smtClean="0"/>
              <a:t>Behavior change as a result of external forces may be less consistent or long lasting</a:t>
            </a:r>
          </a:p>
          <a:p>
            <a:r>
              <a:rPr lang="en-US" dirty="0"/>
              <a:t>Involves practicing behaviors </a:t>
            </a:r>
            <a:r>
              <a:rPr lang="en-US" i="1" dirty="0"/>
              <a:t>consistent with personal values</a:t>
            </a:r>
            <a:r>
              <a:rPr lang="en-US" i="1" dirty="0" smtClean="0"/>
              <a:t>. </a:t>
            </a:r>
            <a:endParaRPr lang="en-US" dirty="0" smtClean="0"/>
          </a:p>
          <a:p>
            <a:endParaRPr lang="en-US" dirty="0" smtClean="0"/>
          </a:p>
          <a:p>
            <a:endParaRPr lang="en-US" dirty="0"/>
          </a:p>
        </p:txBody>
      </p:sp>
    </p:spTree>
    <p:extLst>
      <p:ext uri="{BB962C8B-B14F-4D97-AF65-F5344CB8AC3E}">
        <p14:creationId xmlns:p14="http://schemas.microsoft.com/office/powerpoint/2010/main" val="126154008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MI Skills: Support Self-Efficacy</a:t>
            </a:r>
            <a:endParaRPr lang="en-US" dirty="0"/>
          </a:p>
        </p:txBody>
      </p:sp>
      <p:sp>
        <p:nvSpPr>
          <p:cNvPr id="3" name="Content Placeholder 2"/>
          <p:cNvSpPr>
            <a:spLocks noGrp="1"/>
          </p:cNvSpPr>
          <p:nvPr>
            <p:ph sz="quarter" idx="1"/>
          </p:nvPr>
        </p:nvSpPr>
        <p:spPr/>
        <p:txBody>
          <a:bodyPr/>
          <a:lstStyle/>
          <a:p>
            <a:r>
              <a:rPr lang="en-US" dirty="0" smtClean="0"/>
              <a:t>Behavior change occurs when the behavior is deemed important </a:t>
            </a:r>
            <a:r>
              <a:rPr lang="en-US" i="1" dirty="0" smtClean="0"/>
              <a:t>and…</a:t>
            </a:r>
          </a:p>
          <a:p>
            <a:pPr marL="0" indent="0">
              <a:buNone/>
            </a:pPr>
            <a:r>
              <a:rPr lang="en-US" i="1" dirty="0" smtClean="0"/>
              <a:t>…when s/he feels capable to make the change.</a:t>
            </a:r>
          </a:p>
          <a:p>
            <a:r>
              <a:rPr lang="en-US" dirty="0" smtClean="0"/>
              <a:t>Important for therapist to take a genuine stance of hopefulness and belief in the youth’s capacity to make changes.</a:t>
            </a:r>
            <a:endParaRPr lang="en-US" dirty="0"/>
          </a:p>
        </p:txBody>
      </p:sp>
    </p:spTree>
    <p:extLst>
      <p:ext uri="{BB962C8B-B14F-4D97-AF65-F5344CB8AC3E}">
        <p14:creationId xmlns:p14="http://schemas.microsoft.com/office/powerpoint/2010/main" val="299816798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 Skills: Roll with Resistance</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Resistance as an interpersonal process</a:t>
            </a:r>
          </a:p>
          <a:p>
            <a:r>
              <a:rPr lang="en-US" dirty="0" smtClean="0"/>
              <a:t>Different signs of resistance a youth may show</a:t>
            </a:r>
          </a:p>
          <a:p>
            <a:pPr lvl="1"/>
            <a:r>
              <a:rPr lang="en-US" dirty="0" smtClean="0"/>
              <a:t>Change subject, anger, defiance</a:t>
            </a:r>
          </a:p>
          <a:p>
            <a:pPr lvl="1"/>
            <a:r>
              <a:rPr lang="en-US" dirty="0" smtClean="0"/>
              <a:t>Sustain versus change talk</a:t>
            </a:r>
          </a:p>
          <a:p>
            <a:r>
              <a:rPr lang="en-US" dirty="0" smtClean="0"/>
              <a:t>Therapist Responses:</a:t>
            </a:r>
          </a:p>
          <a:p>
            <a:pPr lvl="1"/>
            <a:r>
              <a:rPr lang="en-US" dirty="0" smtClean="0"/>
              <a:t>Stop – pause and observe what is happening</a:t>
            </a:r>
          </a:p>
          <a:p>
            <a:pPr lvl="1"/>
            <a:r>
              <a:rPr lang="en-US" dirty="0" smtClean="0"/>
              <a:t>Drop – drop current approach and try something different</a:t>
            </a:r>
          </a:p>
          <a:p>
            <a:pPr lvl="1"/>
            <a:r>
              <a:rPr lang="en-US" dirty="0" smtClean="0"/>
              <a:t>Roll – do not continue to argue for change. Express understanding/empathy for youth’s point of view, emphasizing personal choice</a:t>
            </a:r>
          </a:p>
          <a:p>
            <a:pPr lvl="1"/>
            <a:endParaRPr lang="en-US" dirty="0"/>
          </a:p>
        </p:txBody>
      </p:sp>
    </p:spTree>
    <p:extLst>
      <p:ext uri="{BB962C8B-B14F-4D97-AF65-F5344CB8AC3E}">
        <p14:creationId xmlns:p14="http://schemas.microsoft.com/office/powerpoint/2010/main" val="133207632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Focused</a:t>
            </a:r>
            <a:endParaRPr lang="en-US" dirty="0"/>
          </a:p>
        </p:txBody>
      </p:sp>
      <p:sp>
        <p:nvSpPr>
          <p:cNvPr id="3" name="Content Placeholder 2"/>
          <p:cNvSpPr>
            <a:spLocks noGrp="1"/>
          </p:cNvSpPr>
          <p:nvPr>
            <p:ph idx="1"/>
          </p:nvPr>
        </p:nvSpPr>
        <p:spPr>
          <a:xfrm>
            <a:off x="1219200" y="1066800"/>
            <a:ext cx="7467600" cy="5059363"/>
          </a:xfrm>
        </p:spPr>
        <p:txBody>
          <a:bodyPr>
            <a:normAutofit/>
          </a:bodyPr>
          <a:lstStyle/>
          <a:p>
            <a:pPr>
              <a:buNone/>
            </a:pPr>
            <a:r>
              <a:rPr lang="en-US" sz="2400" i="1" dirty="0" smtClean="0"/>
              <a:t>By helping people identify the things that they wish to have changed in their life and attending to those things that they wish to continue to have happen, therapists help their clients to construct a concrete vision of a preferred future for themselves. </a:t>
            </a:r>
          </a:p>
          <a:p>
            <a:pPr>
              <a:buNone/>
            </a:pPr>
            <a:r>
              <a:rPr lang="en-US" sz="3600" b="1" i="1" dirty="0" smtClean="0"/>
              <a:t>Techniques</a:t>
            </a:r>
          </a:p>
          <a:p>
            <a:r>
              <a:rPr lang="en-US" dirty="0" smtClean="0"/>
              <a:t>Miracle Questions</a:t>
            </a:r>
          </a:p>
          <a:p>
            <a:r>
              <a:rPr lang="en-US" dirty="0" smtClean="0"/>
              <a:t>Scaling Questions</a:t>
            </a:r>
          </a:p>
          <a:p>
            <a:r>
              <a:rPr lang="en-US" dirty="0" smtClean="0"/>
              <a:t>Exception Seeking Questions</a:t>
            </a:r>
          </a:p>
          <a:p>
            <a:r>
              <a:rPr lang="en-US" dirty="0" smtClean="0"/>
              <a:t>Coping Questions</a:t>
            </a:r>
          </a:p>
          <a:p>
            <a:endParaRPr lang="en-US" dirty="0"/>
          </a:p>
        </p:txBody>
      </p:sp>
      <p:sp>
        <p:nvSpPr>
          <p:cNvPr id="4" name="Date Placeholder 3"/>
          <p:cNvSpPr>
            <a:spLocks noGrp="1"/>
          </p:cNvSpPr>
          <p:nvPr>
            <p:ph type="dt" sz="half" idx="10"/>
          </p:nvPr>
        </p:nvSpPr>
        <p:spPr/>
        <p:txBody>
          <a:bodyPr/>
          <a:lstStyle/>
          <a:p>
            <a:pPr>
              <a:defRPr/>
            </a:pPr>
            <a:fld id="{78A34E7E-71F4-4596-8DA7-7E77F5B1C49F}" type="datetime1">
              <a:rPr lang="en-US" smtClean="0"/>
              <a:pPr>
                <a:defRPr/>
              </a:pPr>
              <a:t>10/12/13</a:t>
            </a:fld>
            <a:endParaRPr lang="en-US"/>
          </a:p>
        </p:txBody>
      </p:sp>
      <p:sp>
        <p:nvSpPr>
          <p:cNvPr id="6" name="Slide Number Placeholder 5"/>
          <p:cNvSpPr>
            <a:spLocks noGrp="1"/>
          </p:cNvSpPr>
          <p:nvPr>
            <p:ph type="sldNum" sz="quarter" idx="12"/>
          </p:nvPr>
        </p:nvSpPr>
        <p:spPr/>
        <p:txBody>
          <a:bodyPr/>
          <a:lstStyle/>
          <a:p>
            <a:pPr>
              <a:defRPr/>
            </a:pPr>
            <a:fld id="{42E57726-E1E3-4BC0-ADBE-3A99EB83FF74}" type="slidenum">
              <a:rPr lang="en-US" smtClean="0"/>
              <a:pPr>
                <a:defRPr/>
              </a:pPr>
              <a:t>35</a:t>
            </a:fld>
            <a:endParaRPr lang="en-US"/>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Effects of Abuse on Victim</a:t>
            </a:r>
          </a:p>
        </p:txBody>
      </p:sp>
      <p:sp>
        <p:nvSpPr>
          <p:cNvPr id="16387" name="Rectangle 3"/>
          <p:cNvSpPr>
            <a:spLocks noGrp="1" noChangeArrowheads="1"/>
          </p:cNvSpPr>
          <p:nvPr>
            <p:ph idx="1"/>
          </p:nvPr>
        </p:nvSpPr>
        <p:spPr/>
        <p:txBody>
          <a:bodyPr/>
          <a:lstStyle/>
          <a:p>
            <a:pPr eaLnBrk="1" hangingPunct="1"/>
            <a:r>
              <a:rPr lang="en-US" smtClean="0"/>
              <a:t>Economic Impact</a:t>
            </a:r>
          </a:p>
          <a:p>
            <a:pPr eaLnBrk="1" hangingPunct="1"/>
            <a:r>
              <a:rPr lang="en-US" smtClean="0"/>
              <a:t>Physical Impact</a:t>
            </a:r>
          </a:p>
          <a:p>
            <a:pPr eaLnBrk="1" hangingPunct="1"/>
            <a:r>
              <a:rPr lang="en-US" smtClean="0"/>
              <a:t>Psychological</a:t>
            </a:r>
          </a:p>
          <a:p>
            <a:pPr lvl="1" eaLnBrk="1" hangingPunct="1"/>
            <a:r>
              <a:rPr lang="en-US" smtClean="0"/>
              <a:t>Fear of Closeness/Trust</a:t>
            </a:r>
          </a:p>
          <a:p>
            <a:pPr lvl="1" eaLnBrk="1" hangingPunct="1"/>
            <a:r>
              <a:rPr lang="en-US" smtClean="0"/>
              <a:t>Low Self-Esteem</a:t>
            </a:r>
          </a:p>
          <a:p>
            <a:pPr lvl="1" eaLnBrk="1" hangingPunct="1"/>
            <a:r>
              <a:rPr lang="en-US" smtClean="0"/>
              <a:t>Impact on Sexuality</a:t>
            </a:r>
          </a:p>
          <a:p>
            <a:pPr lvl="1" eaLnBrk="1" hangingPunct="1"/>
            <a:r>
              <a:rPr lang="en-US" smtClean="0"/>
              <a:t>Depression &amp; Anxiety</a:t>
            </a:r>
          </a:p>
        </p:txBody>
      </p:sp>
      <p:sp>
        <p:nvSpPr>
          <p:cNvPr id="6" name="Slide Number Placeholder 5"/>
          <p:cNvSpPr>
            <a:spLocks noGrp="1"/>
          </p:cNvSpPr>
          <p:nvPr>
            <p:ph type="sldNum" sz="quarter" idx="12"/>
          </p:nvPr>
        </p:nvSpPr>
        <p:spPr/>
        <p:txBody>
          <a:bodyPr/>
          <a:lstStyle/>
          <a:p>
            <a:pPr>
              <a:defRPr/>
            </a:pPr>
            <a:fld id="{72B9D3C3-68B0-45B5-988F-97BC44DD8FE1}" type="slidenum">
              <a:rPr lang="en-US"/>
              <a:pPr>
                <a:defRPr/>
              </a:pPr>
              <a:t>36</a:t>
            </a:fld>
            <a:endParaRPr lang="en-US"/>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Practice</a:t>
            </a:r>
            <a:endParaRPr lang="en-US" dirty="0"/>
          </a:p>
        </p:txBody>
      </p:sp>
      <p:sp>
        <p:nvSpPr>
          <p:cNvPr id="3" name="Content Placeholder 2"/>
          <p:cNvSpPr>
            <a:spLocks noGrp="1"/>
          </p:cNvSpPr>
          <p:nvPr>
            <p:ph idx="1"/>
          </p:nvPr>
        </p:nvSpPr>
        <p:spPr/>
        <p:txBody>
          <a:bodyPr/>
          <a:lstStyle/>
          <a:p>
            <a:r>
              <a:rPr lang="en-US" dirty="0" smtClean="0"/>
              <a:t>Working with Victims</a:t>
            </a:r>
            <a:endParaRPr lang="en-US" dirty="0"/>
          </a:p>
        </p:txBody>
      </p:sp>
    </p:spTree>
    <p:extLst>
      <p:ext uri="{BB962C8B-B14F-4D97-AF65-F5344CB8AC3E}">
        <p14:creationId xmlns:p14="http://schemas.microsoft.com/office/powerpoint/2010/main" val="2437782586"/>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Same Sex Domestic Violence</a:t>
            </a:r>
            <a:br>
              <a:rPr lang="en-US" dirty="0" smtClean="0"/>
            </a:br>
            <a:r>
              <a:rPr lang="en-US" dirty="0" smtClean="0"/>
              <a:t>/Partner Abuse</a:t>
            </a:r>
            <a:endParaRPr lang="en-US" dirty="0"/>
          </a:p>
        </p:txBody>
      </p:sp>
      <p:sp>
        <p:nvSpPr>
          <p:cNvPr id="3" name="Content Placeholder 2"/>
          <p:cNvSpPr>
            <a:spLocks noGrp="1"/>
          </p:cNvSpPr>
          <p:nvPr>
            <p:ph idx="1"/>
          </p:nvPr>
        </p:nvSpPr>
        <p:spPr>
          <a:xfrm>
            <a:off x="1066800" y="1981200"/>
            <a:ext cx="7620000" cy="4144963"/>
          </a:xfrm>
        </p:spPr>
        <p:txBody>
          <a:bodyPr/>
          <a:lstStyle/>
          <a:p>
            <a:r>
              <a:rPr lang="en-US" dirty="0" smtClean="0"/>
              <a:t>What is Same Sex Domestic Violence?</a:t>
            </a:r>
          </a:p>
          <a:p>
            <a:pPr>
              <a:buNone/>
            </a:pPr>
            <a:endParaRPr lang="en-US" dirty="0" smtClean="0"/>
          </a:p>
          <a:p>
            <a:r>
              <a:rPr lang="en-US" dirty="0" smtClean="0"/>
              <a:t>Definition:  a pattern of abuse in an intimate relationship that is perpetrated by one person against his/her partner for the purpose of establishing control.  </a:t>
            </a:r>
            <a:endParaRPr lang="en-US" dirty="0"/>
          </a:p>
        </p:txBody>
      </p:sp>
    </p:spTree>
    <p:extLst>
      <p:ext uri="{BB962C8B-B14F-4D97-AF65-F5344CB8AC3E}">
        <p14:creationId xmlns:p14="http://schemas.microsoft.com/office/powerpoint/2010/main" val="181662637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Same Sex Domestic Violence</a:t>
            </a:r>
            <a:br>
              <a:rPr lang="en-US" dirty="0" smtClean="0"/>
            </a:br>
            <a:r>
              <a:rPr lang="en-US" dirty="0" smtClean="0"/>
              <a:t>/Partner Abuse</a:t>
            </a:r>
            <a:endParaRPr lang="en-US" dirty="0"/>
          </a:p>
        </p:txBody>
      </p:sp>
      <p:sp>
        <p:nvSpPr>
          <p:cNvPr id="3" name="Content Placeholder 2"/>
          <p:cNvSpPr>
            <a:spLocks noGrp="1"/>
          </p:cNvSpPr>
          <p:nvPr>
            <p:ph idx="1"/>
          </p:nvPr>
        </p:nvSpPr>
        <p:spPr>
          <a:xfrm>
            <a:off x="1066800" y="1828800"/>
            <a:ext cx="7620000" cy="4297363"/>
          </a:xfrm>
        </p:spPr>
        <p:txBody>
          <a:bodyPr>
            <a:normAutofit fontScale="55000" lnSpcReduction="20000"/>
          </a:bodyPr>
          <a:lstStyle/>
          <a:p>
            <a:r>
              <a:rPr lang="en-US" dirty="0" smtClean="0"/>
              <a:t>What is Homophobia?</a:t>
            </a:r>
          </a:p>
          <a:p>
            <a:pPr>
              <a:buNone/>
            </a:pPr>
            <a:endParaRPr lang="en-US" dirty="0" smtClean="0"/>
          </a:p>
          <a:p>
            <a:pPr>
              <a:buNone/>
            </a:pPr>
            <a:r>
              <a:rPr lang="en-US" dirty="0" smtClean="0"/>
              <a:t>Irrational fear, aversion to and hatred of homosexuality.</a:t>
            </a:r>
          </a:p>
          <a:p>
            <a:endParaRPr lang="en-US" dirty="0" smtClean="0"/>
          </a:p>
          <a:p>
            <a:r>
              <a:rPr lang="en-US" dirty="0" smtClean="0"/>
              <a:t>What is Heterosexism?</a:t>
            </a:r>
          </a:p>
          <a:p>
            <a:pPr>
              <a:buNone/>
            </a:pPr>
            <a:r>
              <a:rPr lang="en-US" dirty="0" smtClean="0"/>
              <a:t>The assumption that all people are innately heterosexual</a:t>
            </a:r>
          </a:p>
          <a:p>
            <a:pPr>
              <a:buNone/>
            </a:pPr>
            <a:r>
              <a:rPr lang="en-US" dirty="0" smtClean="0"/>
              <a:t>and that heterosexuality is superior/more desirable than</a:t>
            </a:r>
          </a:p>
          <a:p>
            <a:pPr>
              <a:buNone/>
            </a:pPr>
            <a:r>
              <a:rPr lang="en-US" dirty="0" smtClean="0"/>
              <a:t>homosexuality or bisexuality.</a:t>
            </a:r>
          </a:p>
          <a:p>
            <a:pPr>
              <a:buNone/>
            </a:pPr>
            <a:endParaRPr lang="en-US" dirty="0" smtClean="0"/>
          </a:p>
          <a:p>
            <a:r>
              <a:rPr lang="en-US" dirty="0" smtClean="0"/>
              <a:t>What is the connection between Homophobia and Violence against Women?</a:t>
            </a:r>
          </a:p>
          <a:p>
            <a:endParaRPr lang="en-US" dirty="0" smtClean="0"/>
          </a:p>
          <a:p>
            <a:r>
              <a:rPr lang="en-US" dirty="0" smtClean="0"/>
              <a:t>How does Patriarchy and/or rigid gender roles contribute to domestic violence?  How does it contribute to same sex domestic violence? </a:t>
            </a:r>
          </a:p>
          <a:p>
            <a:endParaRPr lang="en-US" dirty="0" smtClean="0"/>
          </a:p>
          <a:p>
            <a:endParaRPr lang="en-US" dirty="0"/>
          </a:p>
        </p:txBody>
      </p:sp>
    </p:spTree>
    <p:extLst>
      <p:ext uri="{BB962C8B-B14F-4D97-AF65-F5344CB8AC3E}">
        <p14:creationId xmlns:p14="http://schemas.microsoft.com/office/powerpoint/2010/main" val="385664810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95400" y="5791200"/>
            <a:ext cx="1828800" cy="646331"/>
          </a:xfrm>
          <a:prstGeom prst="rect">
            <a:avLst/>
          </a:prstGeom>
          <a:noFill/>
        </p:spPr>
        <p:txBody>
          <a:bodyPr wrap="square" rtlCol="0">
            <a:spAutoFit/>
          </a:bodyPr>
          <a:lstStyle/>
          <a:p>
            <a:r>
              <a:rPr lang="en-US" sz="900" i="1" dirty="0" smtClean="0"/>
              <a:t>Asian Women’s Shelter, adapted from the Domestic Abuse Intervention  Project in Duluth, Minnesota (ver. 6/6/97)</a:t>
            </a:r>
            <a:endParaRPr lang="en-US" sz="900" i="1" dirty="0"/>
          </a:p>
        </p:txBody>
      </p:sp>
      <p:sp>
        <p:nvSpPr>
          <p:cNvPr id="2" name="Title 1"/>
          <p:cNvSpPr>
            <a:spLocks noGrp="1"/>
          </p:cNvSpPr>
          <p:nvPr>
            <p:ph type="title"/>
          </p:nvPr>
        </p:nvSpPr>
        <p:spPr/>
        <p:txBody>
          <a:bodyPr>
            <a:normAutofit fontScale="90000"/>
          </a:bodyPr>
          <a:lstStyle/>
          <a:p>
            <a:r>
              <a:rPr lang="en-US" dirty="0"/>
              <a:t>Power and Control Wheel</a:t>
            </a:r>
            <a:br>
              <a:rPr lang="en-US" dirty="0"/>
            </a:br>
            <a:endParaRPr lang="en-US" dirty="0"/>
          </a:p>
        </p:txBody>
      </p:sp>
      <p:pic>
        <p:nvPicPr>
          <p:cNvPr id="7" name="Content Placeholder 6" descr="PowerWheel.tif"/>
          <p:cNvPicPr>
            <a:picLocks noGrp="1" noChangeAspect="1"/>
          </p:cNvPicPr>
          <p:nvPr>
            <p:ph idx="1"/>
          </p:nvPr>
        </p:nvPicPr>
        <p:blipFill>
          <a:blip r:embed="rId2" cstate="print"/>
          <a:stretch>
            <a:fillRect/>
          </a:stretch>
        </p:blipFill>
        <p:spPr>
          <a:xfrm>
            <a:off x="3011413" y="1447800"/>
            <a:ext cx="4346724" cy="4800600"/>
          </a:xfrm>
        </p:spPr>
      </p:pic>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Same Sex Domestic Violence</a:t>
            </a:r>
            <a:br>
              <a:rPr lang="en-US" dirty="0" smtClean="0"/>
            </a:br>
            <a:r>
              <a:rPr lang="en-US" dirty="0" smtClean="0"/>
              <a:t>/Partner Abuse</a:t>
            </a:r>
            <a:endParaRPr lang="en-US" dirty="0"/>
          </a:p>
        </p:txBody>
      </p:sp>
      <p:sp>
        <p:nvSpPr>
          <p:cNvPr id="3" name="Content Placeholder 2"/>
          <p:cNvSpPr>
            <a:spLocks noGrp="1"/>
          </p:cNvSpPr>
          <p:nvPr>
            <p:ph idx="1"/>
          </p:nvPr>
        </p:nvSpPr>
        <p:spPr/>
        <p:txBody>
          <a:bodyPr>
            <a:normAutofit fontScale="55000" lnSpcReduction="20000"/>
          </a:bodyPr>
          <a:lstStyle/>
          <a:p>
            <a:pPr>
              <a:buNone/>
            </a:pPr>
            <a:r>
              <a:rPr lang="en-US" dirty="0" smtClean="0"/>
              <a:t>Myths about Lesbian Battering</a:t>
            </a:r>
          </a:p>
          <a:p>
            <a:r>
              <a:rPr lang="en-US" dirty="0" smtClean="0"/>
              <a:t>See attached sheet</a:t>
            </a:r>
          </a:p>
          <a:p>
            <a:endParaRPr lang="en-US" dirty="0" smtClean="0"/>
          </a:p>
          <a:p>
            <a:pPr>
              <a:buNone/>
            </a:pPr>
            <a:r>
              <a:rPr lang="en-US" dirty="0" smtClean="0"/>
              <a:t>Facts about Gay Battering</a:t>
            </a:r>
          </a:p>
          <a:p>
            <a:r>
              <a:rPr lang="en-US" dirty="0" smtClean="0"/>
              <a:t>Legal Protection/law enforcement may be unreliable</a:t>
            </a:r>
          </a:p>
          <a:p>
            <a:r>
              <a:rPr lang="en-US" dirty="0" smtClean="0"/>
              <a:t>Claiming “mutual abuse” to friends, law enforcement, service providers</a:t>
            </a:r>
          </a:p>
          <a:p>
            <a:r>
              <a:rPr lang="en-US" dirty="0" smtClean="0"/>
              <a:t>Prevent victim from practicing safe sex</a:t>
            </a:r>
          </a:p>
          <a:p>
            <a:r>
              <a:rPr lang="en-US" dirty="0" smtClean="0"/>
              <a:t>Blame victim for arguments or anything that goes wrong in relationship, including battering</a:t>
            </a:r>
          </a:p>
          <a:p>
            <a:r>
              <a:rPr lang="en-US" dirty="0" smtClean="0"/>
              <a:t>Threatens to “out” victim to work, family, friends</a:t>
            </a:r>
          </a:p>
          <a:p>
            <a:r>
              <a:rPr lang="en-US" dirty="0" smtClean="0"/>
              <a:t>Rigid sex roles/forced/coerced or becomes angry when sexual demands are not met </a:t>
            </a:r>
          </a:p>
          <a:p>
            <a:r>
              <a:rPr lang="en-US" dirty="0" smtClean="0"/>
              <a:t>Pressures victim to use drugs/alcohol</a:t>
            </a:r>
          </a:p>
          <a:p>
            <a:r>
              <a:rPr lang="en-US" dirty="0" smtClean="0"/>
              <a:t>Normalizing the abuse in gay relationships (</a:t>
            </a:r>
            <a:r>
              <a:rPr lang="en-US" dirty="0" err="1" smtClean="0"/>
              <a:t>esp</a:t>
            </a:r>
            <a:r>
              <a:rPr lang="en-US" dirty="0" smtClean="0"/>
              <a:t> when victim is less experienced)</a:t>
            </a:r>
          </a:p>
          <a:p>
            <a:endParaRPr lang="en-US" dirty="0" smtClean="0"/>
          </a:p>
          <a:p>
            <a:endParaRPr lang="en-US" dirty="0"/>
          </a:p>
        </p:txBody>
      </p:sp>
    </p:spTree>
    <p:extLst>
      <p:ext uri="{BB962C8B-B14F-4D97-AF65-F5344CB8AC3E}">
        <p14:creationId xmlns:p14="http://schemas.microsoft.com/office/powerpoint/2010/main" val="4281803323"/>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With </a:t>
            </a:r>
            <a:r>
              <a:rPr lang="en-US" dirty="0" err="1" smtClean="0"/>
              <a:t>Agressors</a:t>
            </a:r>
            <a:endParaRPr lang="en-US" dirty="0"/>
          </a:p>
        </p:txBody>
      </p:sp>
      <p:sp>
        <p:nvSpPr>
          <p:cNvPr id="3" name="Content Placeholder 2"/>
          <p:cNvSpPr>
            <a:spLocks noGrp="1"/>
          </p:cNvSpPr>
          <p:nvPr>
            <p:ph idx="1"/>
          </p:nvPr>
        </p:nvSpPr>
        <p:spPr/>
        <p:txBody>
          <a:bodyPr/>
          <a:lstStyle/>
          <a:p>
            <a:pPr marL="82296" indent="0">
              <a:buNone/>
            </a:pPr>
            <a:r>
              <a:rPr lang="en-US" dirty="0" smtClean="0"/>
              <a:t>Efficacy of Treatment Models</a:t>
            </a:r>
          </a:p>
          <a:p>
            <a:r>
              <a:rPr lang="en-US" dirty="0" smtClean="0"/>
              <a:t>Power-</a:t>
            </a:r>
            <a:r>
              <a:rPr lang="en-US" dirty="0" err="1" smtClean="0"/>
              <a:t>Sontrol</a:t>
            </a:r>
            <a:r>
              <a:rPr lang="en-US" dirty="0" smtClean="0"/>
              <a:t> Approach</a:t>
            </a:r>
          </a:p>
          <a:p>
            <a:r>
              <a:rPr lang="en-US" dirty="0" smtClean="0"/>
              <a:t>Solution Focused</a:t>
            </a:r>
          </a:p>
          <a:p>
            <a:r>
              <a:rPr lang="en-US" dirty="0" smtClean="0"/>
              <a:t>Narrative</a:t>
            </a:r>
          </a:p>
          <a:p>
            <a:r>
              <a:rPr lang="en-US" dirty="0" smtClean="0"/>
              <a:t>DBT/Emotional Regulation</a:t>
            </a:r>
            <a:endParaRPr lang="en-US" dirty="0"/>
          </a:p>
        </p:txBody>
      </p:sp>
      <p:sp>
        <p:nvSpPr>
          <p:cNvPr id="4" name="Date Placeholder 3"/>
          <p:cNvSpPr>
            <a:spLocks noGrp="1"/>
          </p:cNvSpPr>
          <p:nvPr>
            <p:ph type="dt" sz="half" idx="10"/>
          </p:nvPr>
        </p:nvSpPr>
        <p:spPr/>
        <p:txBody>
          <a:bodyPr/>
          <a:lstStyle/>
          <a:p>
            <a:pPr>
              <a:defRPr/>
            </a:pPr>
            <a:fld id="{78A34E7E-71F4-4596-8DA7-7E77F5B1C49F}" type="datetime1">
              <a:rPr lang="en-US" smtClean="0"/>
              <a:pPr>
                <a:defRPr/>
              </a:pPr>
              <a:t>10/12/13</a:t>
            </a:fld>
            <a:endParaRPr lang="en-US"/>
          </a:p>
        </p:txBody>
      </p:sp>
      <p:sp>
        <p:nvSpPr>
          <p:cNvPr id="5" name="Footer Placeholder 4"/>
          <p:cNvSpPr>
            <a:spLocks noGrp="1"/>
          </p:cNvSpPr>
          <p:nvPr>
            <p:ph type="ftr" sz="quarter" idx="11"/>
          </p:nvPr>
        </p:nvSpPr>
        <p:spPr/>
        <p:txBody>
          <a:bodyPr/>
          <a:lstStyle/>
          <a:p>
            <a:pPr>
              <a:defRPr/>
            </a:pPr>
            <a:r>
              <a:rPr lang="en-US" smtClean="0"/>
              <a:t>Template copyright 2005 www.brainybetty.com</a:t>
            </a:r>
            <a:endParaRPr lang="en-US"/>
          </a:p>
        </p:txBody>
      </p:sp>
      <p:sp>
        <p:nvSpPr>
          <p:cNvPr id="6" name="Slide Number Placeholder 5"/>
          <p:cNvSpPr>
            <a:spLocks noGrp="1"/>
          </p:cNvSpPr>
          <p:nvPr>
            <p:ph type="sldNum" sz="quarter" idx="12"/>
          </p:nvPr>
        </p:nvSpPr>
        <p:spPr/>
        <p:txBody>
          <a:bodyPr/>
          <a:lstStyle/>
          <a:p>
            <a:pPr>
              <a:defRPr/>
            </a:pPr>
            <a:fld id="{42E57726-E1E3-4BC0-ADBE-3A99EB83FF74}" type="slidenum">
              <a:rPr lang="en-US" smtClean="0"/>
              <a:pPr>
                <a:defRPr/>
              </a:pPr>
              <a:t>41</a:t>
            </a:fld>
            <a:endParaRPr lang="en-US"/>
          </a:p>
        </p:txBody>
      </p:sp>
    </p:spTree>
    <p:extLst>
      <p:ext uri="{BB962C8B-B14F-4D97-AF65-F5344CB8AC3E}">
        <p14:creationId xmlns:p14="http://schemas.microsoft.com/office/powerpoint/2010/main" val="7226562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Efficacy of Treatment Models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Rates of recidivism in most perpetrator- and partner-focused treatments are approximately 30% within 6 months, regardless of intervention strategy used.</a:t>
            </a:r>
          </a:p>
          <a:p>
            <a:r>
              <a:rPr lang="en-US" dirty="0" smtClean="0"/>
              <a:t>Couples treatment approaches that simultaneously address problems with substance abuse and aggression yield the lowest recidivism rates</a:t>
            </a:r>
          </a:p>
          <a:p>
            <a:r>
              <a:rPr lang="en-US" dirty="0" err="1" smtClean="0"/>
              <a:t>Manualized</a:t>
            </a:r>
            <a:r>
              <a:rPr lang="en-US" dirty="0" smtClean="0"/>
              <a:t> child trauma treatments are effective in reducing child symptoms secondary to IPV. </a:t>
            </a:r>
            <a:endParaRPr lang="en-US" dirty="0"/>
          </a:p>
        </p:txBody>
      </p:sp>
    </p:spTree>
    <p:extLst>
      <p:ext uri="{BB962C8B-B14F-4D97-AF65-F5344CB8AC3E}">
        <p14:creationId xmlns:p14="http://schemas.microsoft.com/office/powerpoint/2010/main" val="3823527500"/>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fontScale="90000"/>
          </a:bodyPr>
          <a:lstStyle/>
          <a:p>
            <a:pPr eaLnBrk="1" hangingPunct="1"/>
            <a:r>
              <a:rPr lang="en-US" smtClean="0"/>
              <a:t>Interventions with Perpetrators:</a:t>
            </a:r>
            <a:br>
              <a:rPr lang="en-US" smtClean="0"/>
            </a:br>
            <a:r>
              <a:rPr lang="en-US" smtClean="0"/>
              <a:t>Feminist/Social Learning</a:t>
            </a:r>
          </a:p>
        </p:txBody>
      </p:sp>
      <p:sp>
        <p:nvSpPr>
          <p:cNvPr id="14339" name="Rectangle 3"/>
          <p:cNvSpPr>
            <a:spLocks noGrp="1" noChangeArrowheads="1"/>
          </p:cNvSpPr>
          <p:nvPr>
            <p:ph idx="1"/>
          </p:nvPr>
        </p:nvSpPr>
        <p:spPr/>
        <p:txBody>
          <a:bodyPr/>
          <a:lstStyle/>
          <a:p>
            <a:pPr eaLnBrk="1" hangingPunct="1"/>
            <a:r>
              <a:rPr lang="en-US" smtClean="0"/>
              <a:t>Violence is learned behavior that is reinforced</a:t>
            </a:r>
          </a:p>
          <a:p>
            <a:pPr eaLnBrk="1" hangingPunct="1"/>
            <a:r>
              <a:rPr lang="en-US" smtClean="0"/>
              <a:t>Focus on perpetrator</a:t>
            </a:r>
          </a:p>
          <a:p>
            <a:pPr lvl="1" eaLnBrk="1" hangingPunct="1"/>
            <a:r>
              <a:rPr lang="en-US" smtClean="0"/>
              <a:t>Learn new behaviors for coping, expressing, communicating</a:t>
            </a:r>
          </a:p>
        </p:txBody>
      </p:sp>
      <p:sp>
        <p:nvSpPr>
          <p:cNvPr id="6" name="Slide Number Placeholder 5"/>
          <p:cNvSpPr>
            <a:spLocks noGrp="1"/>
          </p:cNvSpPr>
          <p:nvPr>
            <p:ph type="sldNum" sz="quarter" idx="12"/>
          </p:nvPr>
        </p:nvSpPr>
        <p:spPr/>
        <p:txBody>
          <a:bodyPr/>
          <a:lstStyle/>
          <a:p>
            <a:pPr>
              <a:defRPr/>
            </a:pPr>
            <a:fld id="{0E5D43D1-7081-4D10-9AC4-67B3ABFDB360}" type="slidenum">
              <a:rPr lang="en-US"/>
              <a:pPr>
                <a:defRPr/>
              </a:pPr>
              <a:t>43</a:t>
            </a:fld>
            <a:endParaRPr lang="en-US"/>
          </a:p>
        </p:txBody>
      </p:sp>
    </p:spTree>
    <p:extLst>
      <p:ext uri="{BB962C8B-B14F-4D97-AF65-F5344CB8AC3E}">
        <p14:creationId xmlns:p14="http://schemas.microsoft.com/office/powerpoint/2010/main" val="583650338"/>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fontScale="90000"/>
          </a:bodyPr>
          <a:lstStyle/>
          <a:p>
            <a:pPr eaLnBrk="1" hangingPunct="1"/>
            <a:r>
              <a:rPr lang="en-US" smtClean="0"/>
              <a:t>Interventions with Perpetrators:</a:t>
            </a:r>
            <a:br>
              <a:rPr lang="en-US" smtClean="0"/>
            </a:br>
            <a:r>
              <a:rPr lang="en-US" smtClean="0"/>
              <a:t>Feminist/Social Learning</a:t>
            </a:r>
          </a:p>
        </p:txBody>
      </p:sp>
      <p:sp>
        <p:nvSpPr>
          <p:cNvPr id="14339" name="Rectangle 3"/>
          <p:cNvSpPr>
            <a:spLocks noGrp="1" noChangeArrowheads="1"/>
          </p:cNvSpPr>
          <p:nvPr>
            <p:ph idx="1"/>
          </p:nvPr>
        </p:nvSpPr>
        <p:spPr/>
        <p:txBody>
          <a:bodyPr/>
          <a:lstStyle/>
          <a:p>
            <a:r>
              <a:rPr lang="en-US" dirty="0" err="1" smtClean="0"/>
              <a:t>Deluth</a:t>
            </a:r>
            <a:r>
              <a:rPr lang="en-US" dirty="0" smtClean="0"/>
              <a:t> Model – Power and </a:t>
            </a:r>
            <a:r>
              <a:rPr lang="en-US" dirty="0" err="1" smtClean="0"/>
              <a:t>Contro</a:t>
            </a:r>
            <a:endParaRPr lang="en-US" dirty="0" smtClean="0"/>
          </a:p>
          <a:p>
            <a:pPr eaLnBrk="1" hangingPunct="1"/>
            <a:r>
              <a:rPr lang="en-US" dirty="0" smtClean="0"/>
              <a:t>Violence is learned behavior that is reinforced</a:t>
            </a:r>
          </a:p>
          <a:p>
            <a:pPr eaLnBrk="1" hangingPunct="1"/>
            <a:r>
              <a:rPr lang="en-US" dirty="0" smtClean="0"/>
              <a:t>Focus on perpetrator</a:t>
            </a:r>
          </a:p>
          <a:p>
            <a:pPr lvl="1" eaLnBrk="1" hangingPunct="1"/>
            <a:r>
              <a:rPr lang="en-US" dirty="0" smtClean="0"/>
              <a:t>Learn new behaviors for coping, expressing, communicating</a:t>
            </a:r>
          </a:p>
          <a:p>
            <a:endParaRPr lang="en-US" dirty="0" smtClean="0"/>
          </a:p>
        </p:txBody>
      </p:sp>
      <p:sp>
        <p:nvSpPr>
          <p:cNvPr id="6" name="Slide Number Placeholder 5"/>
          <p:cNvSpPr>
            <a:spLocks noGrp="1"/>
          </p:cNvSpPr>
          <p:nvPr>
            <p:ph type="sldNum" sz="quarter" idx="12"/>
          </p:nvPr>
        </p:nvSpPr>
        <p:spPr/>
        <p:txBody>
          <a:bodyPr/>
          <a:lstStyle/>
          <a:p>
            <a:pPr>
              <a:defRPr/>
            </a:pPr>
            <a:fld id="{0E5D43D1-7081-4D10-9AC4-67B3ABFDB360}" type="slidenum">
              <a:rPr lang="en-US"/>
              <a:pPr>
                <a:defRPr/>
              </a:pPr>
              <a:t>44</a:t>
            </a:fld>
            <a:endParaRPr lang="en-US"/>
          </a:p>
        </p:txBody>
      </p:sp>
    </p:spTree>
    <p:extLst>
      <p:ext uri="{BB962C8B-B14F-4D97-AF65-F5344CB8AC3E}">
        <p14:creationId xmlns:p14="http://schemas.microsoft.com/office/powerpoint/2010/main" val="531349321"/>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Interventions with Perpetrators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Cognitive Behavioral</a:t>
            </a:r>
          </a:p>
          <a:p>
            <a:pPr lvl="1"/>
            <a:r>
              <a:rPr lang="en-US" dirty="0" smtClean="0"/>
              <a:t>Behavior Management, Cognitive Distortions, Schema</a:t>
            </a:r>
          </a:p>
          <a:p>
            <a:pPr lvl="1"/>
            <a:r>
              <a:rPr lang="en-US" dirty="0" smtClean="0"/>
              <a:t>Healthier Social Learning - Groups</a:t>
            </a:r>
          </a:p>
          <a:p>
            <a:r>
              <a:rPr lang="en-US" dirty="0" smtClean="0"/>
              <a:t>Solution Focused Approaches</a:t>
            </a:r>
          </a:p>
          <a:p>
            <a:pPr lvl="1"/>
            <a:r>
              <a:rPr lang="en-US" dirty="0" smtClean="0"/>
              <a:t>Scaling</a:t>
            </a:r>
          </a:p>
          <a:p>
            <a:pPr lvl="1"/>
            <a:r>
              <a:rPr lang="en-US" dirty="0" smtClean="0"/>
              <a:t>Coping</a:t>
            </a:r>
          </a:p>
          <a:p>
            <a:r>
              <a:rPr lang="en-US" dirty="0" smtClean="0"/>
              <a:t>Narrative Approach</a:t>
            </a:r>
          </a:p>
          <a:p>
            <a:pPr lvl="1"/>
            <a:r>
              <a:rPr lang="en-US" dirty="0" smtClean="0"/>
              <a:t>Externalize problem</a:t>
            </a:r>
          </a:p>
          <a:p>
            <a:pPr lvl="1"/>
            <a:r>
              <a:rPr lang="en-US" dirty="0" smtClean="0"/>
              <a:t>Develop new narrative for self</a:t>
            </a:r>
          </a:p>
          <a:p>
            <a:r>
              <a:rPr lang="en-US" dirty="0" smtClean="0"/>
              <a:t>Psychodynamic Approach</a:t>
            </a:r>
          </a:p>
          <a:p>
            <a:pPr lvl="1"/>
            <a:r>
              <a:rPr lang="en-US" dirty="0" smtClean="0"/>
              <a:t>Understand childhood dynamics and current relational patterns </a:t>
            </a:r>
            <a:endParaRPr lang="en-US" dirty="0"/>
          </a:p>
        </p:txBody>
      </p:sp>
    </p:spTree>
    <p:extLst>
      <p:ext uri="{BB962C8B-B14F-4D97-AF65-F5344CB8AC3E}">
        <p14:creationId xmlns:p14="http://schemas.microsoft.com/office/powerpoint/2010/main" val="138308298"/>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Interventions with Perpetrators</a:t>
            </a:r>
            <a:endParaRPr lang="en-US" dirty="0"/>
          </a:p>
        </p:txBody>
      </p:sp>
      <p:sp>
        <p:nvSpPr>
          <p:cNvPr id="3" name="Content Placeholder 2"/>
          <p:cNvSpPr>
            <a:spLocks noGrp="1"/>
          </p:cNvSpPr>
          <p:nvPr>
            <p:ph idx="1"/>
          </p:nvPr>
        </p:nvSpPr>
        <p:spPr/>
        <p:txBody>
          <a:bodyPr>
            <a:normAutofit/>
          </a:bodyPr>
          <a:lstStyle/>
          <a:p>
            <a:r>
              <a:rPr lang="en-US" dirty="0" smtClean="0"/>
              <a:t>Behavioral/Anger Management Strategies</a:t>
            </a:r>
          </a:p>
          <a:p>
            <a:r>
              <a:rPr lang="en-US" dirty="0" smtClean="0"/>
              <a:t>(ART) – Aggression Replacement Training</a:t>
            </a:r>
          </a:p>
          <a:p>
            <a:r>
              <a:rPr lang="en-US" dirty="0" smtClean="0"/>
              <a:t>Social Skills</a:t>
            </a:r>
          </a:p>
          <a:p>
            <a:pPr lvl="1"/>
            <a:r>
              <a:rPr lang="en-US" dirty="0" smtClean="0"/>
              <a:t>Assertive vs. Aggressive</a:t>
            </a:r>
          </a:p>
          <a:p>
            <a:r>
              <a:rPr lang="en-US" dirty="0" smtClean="0"/>
              <a:t>Anger Control Strategies</a:t>
            </a:r>
          </a:p>
          <a:p>
            <a:pPr lvl="1"/>
            <a:r>
              <a:rPr lang="en-US" dirty="0" smtClean="0"/>
              <a:t>Triggers, Anger Reducers, Awareness</a:t>
            </a:r>
          </a:p>
          <a:p>
            <a:r>
              <a:rPr lang="en-US" dirty="0" smtClean="0"/>
              <a:t>Moral Reasoning</a:t>
            </a:r>
          </a:p>
          <a:p>
            <a:endParaRPr lang="en-US" dirty="0"/>
          </a:p>
        </p:txBody>
      </p:sp>
    </p:spTree>
    <p:extLst>
      <p:ext uri="{BB962C8B-B14F-4D97-AF65-F5344CB8AC3E}">
        <p14:creationId xmlns:p14="http://schemas.microsoft.com/office/powerpoint/2010/main" val="1450883379"/>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fontScale="90000"/>
          </a:bodyPr>
          <a:lstStyle/>
          <a:p>
            <a:pPr eaLnBrk="1" hangingPunct="1"/>
            <a:r>
              <a:rPr lang="en-US" smtClean="0"/>
              <a:t>Intervention with Couples:</a:t>
            </a:r>
            <a:br>
              <a:rPr lang="en-US" smtClean="0"/>
            </a:br>
            <a:r>
              <a:rPr lang="en-US" smtClean="0"/>
              <a:t>DBT Perspective </a:t>
            </a:r>
          </a:p>
        </p:txBody>
      </p:sp>
      <p:sp>
        <p:nvSpPr>
          <p:cNvPr id="27651" name="Rectangle 3"/>
          <p:cNvSpPr>
            <a:spLocks noGrp="1" noChangeArrowheads="1"/>
          </p:cNvSpPr>
          <p:nvPr>
            <p:ph idx="1"/>
          </p:nvPr>
        </p:nvSpPr>
        <p:spPr/>
        <p:txBody>
          <a:bodyPr/>
          <a:lstStyle/>
          <a:p>
            <a:pPr eaLnBrk="1" hangingPunct="1"/>
            <a:endParaRPr lang="en-US" smtClean="0"/>
          </a:p>
        </p:txBody>
      </p:sp>
      <p:sp>
        <p:nvSpPr>
          <p:cNvPr id="6" name="Slide Number Placeholder 5"/>
          <p:cNvSpPr>
            <a:spLocks noGrp="1"/>
          </p:cNvSpPr>
          <p:nvPr>
            <p:ph type="sldNum" sz="quarter" idx="12"/>
          </p:nvPr>
        </p:nvSpPr>
        <p:spPr/>
        <p:txBody>
          <a:bodyPr/>
          <a:lstStyle/>
          <a:p>
            <a:pPr>
              <a:defRPr/>
            </a:pPr>
            <a:fld id="{F7C140F6-9129-46FE-95AE-99BA9804FF1C}" type="slidenum">
              <a:rPr lang="en-US"/>
              <a:pPr>
                <a:defRPr/>
              </a:pPr>
              <a:t>47</a:t>
            </a:fld>
            <a:endParaRPr lang="en-US"/>
          </a:p>
        </p:txBody>
      </p:sp>
      <p:graphicFrame>
        <p:nvGraphicFramePr>
          <p:cNvPr id="5" name="Diagram 4"/>
          <p:cNvGraphicFramePr/>
          <p:nvPr/>
        </p:nvGraphicFramePr>
        <p:xfrm>
          <a:off x="228600" y="1600200"/>
          <a:ext cx="8686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82527306"/>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fontScale="90000"/>
          </a:bodyPr>
          <a:lstStyle/>
          <a:p>
            <a:pPr eaLnBrk="1" hangingPunct="1"/>
            <a:r>
              <a:rPr lang="en-US" smtClean="0"/>
              <a:t>DBT with Couples: </a:t>
            </a:r>
            <a:br>
              <a:rPr lang="en-US" smtClean="0"/>
            </a:br>
            <a:r>
              <a:rPr lang="en-US" smtClean="0"/>
              <a:t>Conflict Patterns</a:t>
            </a:r>
          </a:p>
        </p:txBody>
      </p:sp>
      <p:sp>
        <p:nvSpPr>
          <p:cNvPr id="28675" name="Rectangle 3"/>
          <p:cNvSpPr>
            <a:spLocks noGrp="1" noChangeArrowheads="1"/>
          </p:cNvSpPr>
          <p:nvPr>
            <p:ph idx="1"/>
          </p:nvPr>
        </p:nvSpPr>
        <p:spPr/>
        <p:txBody>
          <a:bodyPr/>
          <a:lstStyle/>
          <a:p>
            <a:pPr eaLnBrk="1" hangingPunct="1"/>
            <a:r>
              <a:rPr lang="en-US" smtClean="0"/>
              <a:t>Constructive Engagement Pattern</a:t>
            </a:r>
          </a:p>
          <a:p>
            <a:pPr eaLnBrk="1" hangingPunct="1"/>
            <a:r>
              <a:rPr lang="en-US" smtClean="0"/>
              <a:t>Mutual Avoidance Pattern</a:t>
            </a:r>
          </a:p>
          <a:p>
            <a:pPr eaLnBrk="1" hangingPunct="1"/>
            <a:r>
              <a:rPr lang="en-US" smtClean="0"/>
              <a:t>Destructive Engagement Pattern</a:t>
            </a:r>
          </a:p>
          <a:p>
            <a:pPr eaLnBrk="1" hangingPunct="1"/>
            <a:r>
              <a:rPr lang="en-US" smtClean="0"/>
              <a:t>Engage-Distance Pattern</a:t>
            </a:r>
          </a:p>
        </p:txBody>
      </p:sp>
      <p:sp>
        <p:nvSpPr>
          <p:cNvPr id="6" name="Slide Number Placeholder 5"/>
          <p:cNvSpPr>
            <a:spLocks noGrp="1"/>
          </p:cNvSpPr>
          <p:nvPr>
            <p:ph type="sldNum" sz="quarter" idx="12"/>
          </p:nvPr>
        </p:nvSpPr>
        <p:spPr/>
        <p:txBody>
          <a:bodyPr/>
          <a:lstStyle/>
          <a:p>
            <a:pPr>
              <a:defRPr/>
            </a:pPr>
            <a:fld id="{55901107-EABF-4C18-8B58-330C72D4A710}" type="slidenum">
              <a:rPr lang="en-US"/>
              <a:pPr>
                <a:defRPr/>
              </a:pPr>
              <a:t>48</a:t>
            </a:fld>
            <a:endParaRPr lang="en-US"/>
          </a:p>
        </p:txBody>
      </p:sp>
    </p:spTree>
    <p:extLst>
      <p:ext uri="{BB962C8B-B14F-4D97-AF65-F5344CB8AC3E}">
        <p14:creationId xmlns:p14="http://schemas.microsoft.com/office/powerpoint/2010/main" val="1465691038"/>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a:bodyPr>
          <a:lstStyle/>
          <a:p>
            <a:pPr eaLnBrk="1" hangingPunct="1"/>
            <a:r>
              <a:rPr lang="en-US" smtClean="0"/>
              <a:t>DBT: Stop Making things Worse</a:t>
            </a:r>
          </a:p>
        </p:txBody>
      </p:sp>
      <p:sp>
        <p:nvSpPr>
          <p:cNvPr id="29699" name="Rectangle 3"/>
          <p:cNvSpPr>
            <a:spLocks noGrp="1" noChangeArrowheads="1"/>
          </p:cNvSpPr>
          <p:nvPr>
            <p:ph idx="1"/>
          </p:nvPr>
        </p:nvSpPr>
        <p:spPr/>
        <p:txBody>
          <a:bodyPr>
            <a:normAutofit lnSpcReduction="10000"/>
          </a:bodyPr>
          <a:lstStyle/>
          <a:p>
            <a:pPr eaLnBrk="1" hangingPunct="1"/>
            <a:r>
              <a:rPr lang="en-US" smtClean="0"/>
              <a:t>Commitment to Change</a:t>
            </a:r>
          </a:p>
          <a:p>
            <a:pPr lvl="1" eaLnBrk="1" hangingPunct="1"/>
            <a:r>
              <a:rPr lang="en-US" smtClean="0"/>
              <a:t>Self-Righteous is not “Right”</a:t>
            </a:r>
          </a:p>
          <a:p>
            <a:pPr lvl="1" eaLnBrk="1" hangingPunct="1"/>
            <a:r>
              <a:rPr lang="en-US" smtClean="0"/>
              <a:t>Stepping out is not Surrender</a:t>
            </a:r>
          </a:p>
          <a:p>
            <a:pPr eaLnBrk="1" hangingPunct="1"/>
            <a:r>
              <a:rPr lang="en-US" smtClean="0"/>
              <a:t>Anticipate Impulsiveness</a:t>
            </a:r>
          </a:p>
          <a:p>
            <a:pPr lvl="1" eaLnBrk="1" hangingPunct="1"/>
            <a:r>
              <a:rPr lang="en-US" smtClean="0"/>
              <a:t>Rehearse new emotional response</a:t>
            </a:r>
          </a:p>
          <a:p>
            <a:pPr eaLnBrk="1" hangingPunct="1"/>
            <a:r>
              <a:rPr lang="en-US" smtClean="0"/>
              <a:t>Manage Destructive Urges</a:t>
            </a:r>
          </a:p>
          <a:p>
            <a:pPr lvl="1" eaLnBrk="1" hangingPunct="1"/>
            <a:r>
              <a:rPr lang="en-US" smtClean="0"/>
              <a:t>Visualize negative consequences of urge</a:t>
            </a:r>
          </a:p>
          <a:p>
            <a:pPr lvl="1" eaLnBrk="1" hangingPunct="1"/>
            <a:r>
              <a:rPr lang="en-US" smtClean="0"/>
              <a:t>Step Out and Observe Urge</a:t>
            </a:r>
          </a:p>
          <a:p>
            <a:pPr lvl="1" eaLnBrk="1" hangingPunct="1"/>
            <a:r>
              <a:rPr lang="en-US" smtClean="0"/>
              <a:t>Visualize (+) consequences of effective response</a:t>
            </a:r>
          </a:p>
        </p:txBody>
      </p:sp>
      <p:sp>
        <p:nvSpPr>
          <p:cNvPr id="6" name="Slide Number Placeholder 5"/>
          <p:cNvSpPr>
            <a:spLocks noGrp="1"/>
          </p:cNvSpPr>
          <p:nvPr>
            <p:ph type="sldNum" sz="quarter" idx="12"/>
          </p:nvPr>
        </p:nvSpPr>
        <p:spPr/>
        <p:txBody>
          <a:bodyPr/>
          <a:lstStyle/>
          <a:p>
            <a:pPr>
              <a:defRPr/>
            </a:pPr>
            <a:fld id="{896B75A6-06C9-473E-8225-A09CB719E680}" type="slidenum">
              <a:rPr lang="en-US"/>
              <a:pPr>
                <a:defRPr/>
              </a:pPr>
              <a:t>49</a:t>
            </a:fld>
            <a:endParaRPr lang="en-US"/>
          </a:p>
        </p:txBody>
      </p:sp>
    </p:spTree>
    <p:extLst>
      <p:ext uri="{BB962C8B-B14F-4D97-AF65-F5344CB8AC3E}">
        <p14:creationId xmlns:p14="http://schemas.microsoft.com/office/powerpoint/2010/main" val="19713229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Partner Abuse Theories</a:t>
            </a:r>
            <a:endParaRPr lang="en-US" dirty="0"/>
          </a:p>
        </p:txBody>
      </p:sp>
      <p:sp>
        <p:nvSpPr>
          <p:cNvPr id="3" name="Content Placeholder 2"/>
          <p:cNvSpPr>
            <a:spLocks noGrp="1"/>
          </p:cNvSpPr>
          <p:nvPr>
            <p:ph idx="1"/>
          </p:nvPr>
        </p:nvSpPr>
        <p:spPr/>
        <p:txBody>
          <a:bodyPr/>
          <a:lstStyle/>
          <a:p>
            <a:r>
              <a:rPr lang="en-US" dirty="0" smtClean="0"/>
              <a:t>Sociopolitical Feminist Theory</a:t>
            </a:r>
          </a:p>
          <a:p>
            <a:pPr lvl="1"/>
            <a:r>
              <a:rPr lang="en-US" dirty="0" smtClean="0"/>
              <a:t>Patriarchal</a:t>
            </a:r>
          </a:p>
          <a:p>
            <a:pPr lvl="1"/>
            <a:r>
              <a:rPr lang="en-US" dirty="0" smtClean="0"/>
              <a:t>Power and Control</a:t>
            </a:r>
          </a:p>
          <a:p>
            <a:pPr lvl="1"/>
            <a:r>
              <a:rPr lang="en-US" dirty="0" smtClean="0"/>
              <a:t>Gender Role Rigidity</a:t>
            </a:r>
          </a:p>
          <a:p>
            <a:r>
              <a:rPr lang="en-US" dirty="0" smtClean="0"/>
              <a:t>Psychological Theory</a:t>
            </a:r>
          </a:p>
          <a:p>
            <a:pPr lvl="1"/>
            <a:r>
              <a:rPr lang="en-US" dirty="0" smtClean="0"/>
              <a:t>Personality and Behavioral Characteristics</a:t>
            </a:r>
          </a:p>
          <a:p>
            <a:pPr lvl="1"/>
            <a:r>
              <a:rPr lang="en-US" dirty="0" smtClean="0"/>
              <a:t>Individually Based</a:t>
            </a:r>
          </a:p>
          <a:p>
            <a:r>
              <a:rPr lang="en-US" dirty="0" smtClean="0"/>
              <a:t>Integration of Social-Psychological </a:t>
            </a:r>
          </a:p>
          <a:p>
            <a:pPr lvl="1"/>
            <a:endParaRPr lang="en-US" dirty="0"/>
          </a:p>
        </p:txBody>
      </p:sp>
      <p:sp>
        <p:nvSpPr>
          <p:cNvPr id="4" name="Date Placeholder 3"/>
          <p:cNvSpPr>
            <a:spLocks noGrp="1"/>
          </p:cNvSpPr>
          <p:nvPr>
            <p:ph type="dt" sz="half" idx="10"/>
          </p:nvPr>
        </p:nvSpPr>
        <p:spPr/>
        <p:txBody>
          <a:bodyPr/>
          <a:lstStyle/>
          <a:p>
            <a:pPr>
              <a:defRPr/>
            </a:pPr>
            <a:fld id="{78A34E7E-71F4-4596-8DA7-7E77F5B1C49F}" type="datetime1">
              <a:rPr lang="en-US" smtClean="0"/>
              <a:pPr>
                <a:defRPr/>
              </a:pPr>
              <a:t>10/12/13</a:t>
            </a:fld>
            <a:endParaRPr lang="en-US"/>
          </a:p>
        </p:txBody>
      </p:sp>
      <p:sp>
        <p:nvSpPr>
          <p:cNvPr id="5" name="Footer Placeholder 4"/>
          <p:cNvSpPr>
            <a:spLocks noGrp="1"/>
          </p:cNvSpPr>
          <p:nvPr>
            <p:ph type="ftr" sz="quarter" idx="11"/>
          </p:nvPr>
        </p:nvSpPr>
        <p:spPr/>
        <p:txBody>
          <a:bodyPr/>
          <a:lstStyle/>
          <a:p>
            <a:pPr>
              <a:defRPr/>
            </a:pPr>
            <a:r>
              <a:rPr lang="en-US" smtClean="0"/>
              <a:t>Template copyright 2005 www.brainybetty.com</a:t>
            </a:r>
            <a:endParaRPr lang="en-US"/>
          </a:p>
        </p:txBody>
      </p:sp>
      <p:sp>
        <p:nvSpPr>
          <p:cNvPr id="6" name="Slide Number Placeholder 5"/>
          <p:cNvSpPr>
            <a:spLocks noGrp="1"/>
          </p:cNvSpPr>
          <p:nvPr>
            <p:ph type="sldNum" sz="quarter" idx="12"/>
          </p:nvPr>
        </p:nvSpPr>
        <p:spPr/>
        <p:txBody>
          <a:bodyPr/>
          <a:lstStyle/>
          <a:p>
            <a:pPr>
              <a:defRPr/>
            </a:pPr>
            <a:fld id="{42E57726-E1E3-4BC0-ADBE-3A99EB83FF74}" type="slidenum">
              <a:rPr lang="en-US" smtClean="0"/>
              <a:pPr>
                <a:defRPr/>
              </a:pPr>
              <a:t>5</a:t>
            </a:fld>
            <a:endParaRPr lang="en-US"/>
          </a:p>
        </p:txBody>
      </p:sp>
    </p:spTree>
    <p:extLst>
      <p:ext uri="{BB962C8B-B14F-4D97-AF65-F5344CB8AC3E}">
        <p14:creationId xmlns:p14="http://schemas.microsoft.com/office/powerpoint/2010/main" val="7011657"/>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Seeking Safety:  Experiential Activity</a:t>
            </a:r>
            <a:endParaRPr lang="en-US" dirty="0"/>
          </a:p>
        </p:txBody>
      </p:sp>
      <p:sp>
        <p:nvSpPr>
          <p:cNvPr id="3" name="Content Placeholder 2"/>
          <p:cNvSpPr>
            <a:spLocks noGrp="1"/>
          </p:cNvSpPr>
          <p:nvPr>
            <p:ph idx="1"/>
          </p:nvPr>
        </p:nvSpPr>
        <p:spPr/>
        <p:txBody>
          <a:bodyPr/>
          <a:lstStyle/>
          <a:p>
            <a:r>
              <a:rPr lang="en-US" dirty="0" smtClean="0"/>
              <a:t>Coping tools</a:t>
            </a:r>
          </a:p>
          <a:p>
            <a:pPr>
              <a:buNone/>
            </a:pPr>
            <a:endParaRPr lang="en-US" dirty="0" smtClean="0"/>
          </a:p>
          <a:p>
            <a:r>
              <a:rPr lang="en-US" dirty="0" smtClean="0"/>
              <a:t>Commitments</a:t>
            </a:r>
          </a:p>
          <a:p>
            <a:endParaRPr lang="en-US" dirty="0" smtClean="0"/>
          </a:p>
          <a:p>
            <a:r>
              <a:rPr lang="en-US" dirty="0" smtClean="0"/>
              <a:t>Compassion</a:t>
            </a:r>
          </a:p>
          <a:p>
            <a:pPr>
              <a:buNone/>
            </a:pPr>
            <a:endParaRPr lang="en-US" dirty="0"/>
          </a:p>
        </p:txBody>
      </p:sp>
    </p:spTree>
    <p:extLst>
      <p:ext uri="{BB962C8B-B14F-4D97-AF65-F5344CB8AC3E}">
        <p14:creationId xmlns:p14="http://schemas.microsoft.com/office/powerpoint/2010/main" val="137383629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Prejudice/Privilege/Oppression</a:t>
            </a:r>
            <a:br>
              <a:rPr lang="en-US" sz="3200" dirty="0" smtClean="0"/>
            </a:br>
            <a:r>
              <a:rPr lang="en-US" sz="3200" dirty="0" smtClean="0"/>
              <a:t>and Domestic Violence</a:t>
            </a:r>
            <a:br>
              <a:rPr lang="en-US" sz="3200" dirty="0" smtClean="0"/>
            </a:br>
            <a:r>
              <a:rPr lang="en-US" sz="3200" dirty="0" smtClean="0"/>
              <a:t>Small Group Activity</a:t>
            </a:r>
            <a:endParaRPr lang="en-US" sz="3200" dirty="0"/>
          </a:p>
        </p:txBody>
      </p:sp>
      <p:sp>
        <p:nvSpPr>
          <p:cNvPr id="3" name="Content Placeholder 2"/>
          <p:cNvSpPr>
            <a:spLocks noGrp="1"/>
          </p:cNvSpPr>
          <p:nvPr>
            <p:ph idx="1"/>
          </p:nvPr>
        </p:nvSpPr>
        <p:spPr>
          <a:xfrm>
            <a:off x="1219200" y="1828800"/>
            <a:ext cx="7467600" cy="4297363"/>
          </a:xfrm>
        </p:spPr>
        <p:txBody>
          <a:bodyPr>
            <a:normAutofit fontScale="85000" lnSpcReduction="20000"/>
          </a:bodyPr>
          <a:lstStyle/>
          <a:p>
            <a:pPr marL="514350" indent="-514350">
              <a:buFont typeface="+mj-lt"/>
              <a:buAutoNum type="arabicPeriod"/>
            </a:pPr>
            <a:r>
              <a:rPr lang="en-US" dirty="0" smtClean="0"/>
              <a:t>A Woman</a:t>
            </a:r>
          </a:p>
          <a:p>
            <a:pPr marL="514350" indent="-514350">
              <a:buFont typeface="+mj-lt"/>
              <a:buAutoNum type="arabicPeriod"/>
            </a:pPr>
            <a:r>
              <a:rPr lang="en-US" dirty="0" smtClean="0"/>
              <a:t>A Person of Color</a:t>
            </a:r>
          </a:p>
          <a:p>
            <a:pPr marL="514350" indent="-514350">
              <a:buFont typeface="+mj-lt"/>
              <a:buAutoNum type="arabicPeriod"/>
            </a:pPr>
            <a:r>
              <a:rPr lang="en-US" dirty="0" smtClean="0"/>
              <a:t>An Immigrant</a:t>
            </a:r>
          </a:p>
          <a:p>
            <a:pPr marL="514350" indent="-514350">
              <a:buFont typeface="+mj-lt"/>
              <a:buAutoNum type="arabicPeriod"/>
            </a:pPr>
            <a:r>
              <a:rPr lang="en-US" dirty="0" smtClean="0"/>
              <a:t>An Undocumented Immigrant</a:t>
            </a:r>
          </a:p>
          <a:p>
            <a:pPr marL="514350" indent="-514350">
              <a:buFont typeface="+mj-lt"/>
              <a:buAutoNum type="arabicPeriod"/>
            </a:pPr>
            <a:r>
              <a:rPr lang="en-US" dirty="0" smtClean="0"/>
              <a:t>A Person Who Doesn’t Speak English</a:t>
            </a:r>
          </a:p>
          <a:p>
            <a:pPr marL="514350" indent="-514350">
              <a:buFont typeface="+mj-lt"/>
              <a:buAutoNum type="arabicPeriod"/>
            </a:pPr>
            <a:r>
              <a:rPr lang="en-US" dirty="0" smtClean="0"/>
              <a:t>A Lesbian/Gay/Bi-Sexual Person</a:t>
            </a:r>
          </a:p>
          <a:p>
            <a:pPr marL="514350" indent="-514350">
              <a:buFont typeface="+mj-lt"/>
              <a:buAutoNum type="arabicPeriod"/>
            </a:pPr>
            <a:r>
              <a:rPr lang="en-US" dirty="0" smtClean="0"/>
              <a:t>A Person with Disabilities</a:t>
            </a:r>
          </a:p>
          <a:p>
            <a:pPr marL="514350" indent="-514350">
              <a:buFont typeface="+mj-lt"/>
              <a:buAutoNum type="arabicPeriod"/>
            </a:pPr>
            <a:r>
              <a:rPr lang="en-US" dirty="0" smtClean="0"/>
              <a:t>A Poor Person</a:t>
            </a:r>
          </a:p>
          <a:p>
            <a:pPr marL="514350" indent="-514350">
              <a:buFont typeface="+mj-lt"/>
              <a:buAutoNum type="arabicPeriod"/>
            </a:pPr>
            <a:r>
              <a:rPr lang="en-US" dirty="0" smtClean="0"/>
              <a:t>A Transgender Person</a:t>
            </a:r>
          </a:p>
          <a:p>
            <a:pPr marL="514350" indent="-514350">
              <a:buFont typeface="+mj-lt"/>
              <a:buAutoNum type="arabicPeriod"/>
            </a:pPr>
            <a:r>
              <a:rPr lang="en-US" dirty="0" smtClean="0"/>
              <a:t>An Elderly Person or A Young Person</a:t>
            </a:r>
          </a:p>
          <a:p>
            <a:pPr marL="514350" indent="-514350">
              <a:buFont typeface="+mj-lt"/>
              <a:buAutoNum type="arabicPeriod"/>
            </a:pPr>
            <a:endParaRPr lang="en-US" dirty="0"/>
          </a:p>
        </p:txBody>
      </p:sp>
    </p:spTree>
    <p:extLst>
      <p:ext uri="{BB962C8B-B14F-4D97-AF65-F5344CB8AC3E}">
        <p14:creationId xmlns:p14="http://schemas.microsoft.com/office/powerpoint/2010/main" val="97499859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US" dirty="0" smtClean="0"/>
              <a:t>How does being ________________</a:t>
            </a:r>
          </a:p>
          <a:p>
            <a:pPr>
              <a:buNone/>
            </a:pPr>
            <a:endParaRPr lang="en-US" dirty="0" smtClean="0"/>
          </a:p>
          <a:p>
            <a:pPr>
              <a:buNone/>
            </a:pPr>
            <a:r>
              <a:rPr lang="en-US" dirty="0" smtClean="0"/>
              <a:t>… become used as part of the abuse?</a:t>
            </a:r>
          </a:p>
          <a:p>
            <a:pPr>
              <a:buNone/>
            </a:pPr>
            <a:endParaRPr lang="en-US" dirty="0" smtClean="0"/>
          </a:p>
          <a:p>
            <a:pPr>
              <a:buNone/>
            </a:pPr>
            <a:r>
              <a:rPr lang="en-US" dirty="0" smtClean="0"/>
              <a:t>… prevent you from knowing where to get help?</a:t>
            </a:r>
          </a:p>
          <a:p>
            <a:pPr>
              <a:buNone/>
            </a:pPr>
            <a:endParaRPr lang="en-US" dirty="0" smtClean="0"/>
          </a:p>
          <a:p>
            <a:pPr>
              <a:buNone/>
            </a:pPr>
            <a:r>
              <a:rPr lang="en-US" dirty="0" smtClean="0"/>
              <a:t>… make survival difficult or impossible if you leave the one abusing you?</a:t>
            </a:r>
          </a:p>
          <a:p>
            <a:pPr>
              <a:buNone/>
            </a:pPr>
            <a:endParaRPr lang="en-US" dirty="0" smtClean="0"/>
          </a:p>
          <a:p>
            <a:pPr>
              <a:buNone/>
            </a:pPr>
            <a:r>
              <a:rPr lang="en-US" dirty="0" smtClean="0"/>
              <a:t>… subject you to more abuse by those who are supposed to help?</a:t>
            </a:r>
          </a:p>
          <a:p>
            <a:endParaRPr lang="en-US" dirty="0"/>
          </a:p>
        </p:txBody>
      </p:sp>
    </p:spTree>
    <p:extLst>
      <p:ext uri="{BB962C8B-B14F-4D97-AF65-F5344CB8AC3E}">
        <p14:creationId xmlns:p14="http://schemas.microsoft.com/office/powerpoint/2010/main" val="380115571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a:t>
            </a:r>
            <a:r>
              <a:rPr lang="en-US" dirty="0" err="1" smtClean="0"/>
              <a:t>She/He</a:t>
            </a:r>
            <a:r>
              <a:rPr lang="en-US" dirty="0" smtClean="0"/>
              <a:t> Stays… Or Returns</a:t>
            </a:r>
            <a:endParaRPr lang="en-US" dirty="0"/>
          </a:p>
        </p:txBody>
      </p:sp>
      <p:sp>
        <p:nvSpPr>
          <p:cNvPr id="3" name="Content Placeholder 2"/>
          <p:cNvSpPr>
            <a:spLocks noGrp="1"/>
          </p:cNvSpPr>
          <p:nvPr>
            <p:ph idx="1"/>
          </p:nvPr>
        </p:nvSpPr>
        <p:spPr>
          <a:xfrm>
            <a:off x="990600" y="1648691"/>
            <a:ext cx="3352800" cy="4525963"/>
          </a:xfrm>
        </p:spPr>
        <p:txBody>
          <a:bodyPr>
            <a:noAutofit/>
          </a:bodyPr>
          <a:lstStyle/>
          <a:p>
            <a:r>
              <a:rPr lang="en-US" sz="2400" dirty="0" smtClean="0"/>
              <a:t>Fear and Terror</a:t>
            </a:r>
          </a:p>
          <a:p>
            <a:r>
              <a:rPr lang="en-US" sz="2400" dirty="0"/>
              <a:t>Low</a:t>
            </a:r>
            <a:r>
              <a:rPr lang="en-US" sz="2400" dirty="0" smtClean="0"/>
              <a:t> Self Esteem</a:t>
            </a:r>
          </a:p>
          <a:p>
            <a:r>
              <a:rPr lang="en-US" sz="2400" dirty="0" smtClean="0"/>
              <a:t>Economic Dependence</a:t>
            </a:r>
          </a:p>
          <a:p>
            <a:r>
              <a:rPr lang="en-US" sz="2400" dirty="0" smtClean="0"/>
              <a:t>Lack of Legal Sanctions</a:t>
            </a:r>
          </a:p>
          <a:p>
            <a:r>
              <a:rPr lang="en-US" sz="2400" dirty="0" smtClean="0"/>
              <a:t>Keeping the Family Together</a:t>
            </a:r>
          </a:p>
          <a:p>
            <a:r>
              <a:rPr lang="en-US" sz="2400" dirty="0" smtClean="0"/>
              <a:t>Guilt</a:t>
            </a:r>
          </a:p>
          <a:p>
            <a:r>
              <a:rPr lang="en-US" sz="2400" dirty="0" smtClean="0"/>
              <a:t>Promises of Change</a:t>
            </a:r>
          </a:p>
          <a:p>
            <a:r>
              <a:rPr lang="en-US" sz="2400" dirty="0" smtClean="0"/>
              <a:t>Emotional Dependence</a:t>
            </a:r>
          </a:p>
        </p:txBody>
      </p:sp>
      <p:sp>
        <p:nvSpPr>
          <p:cNvPr id="7" name="TextBox 6"/>
          <p:cNvSpPr txBox="1"/>
          <p:nvPr/>
        </p:nvSpPr>
        <p:spPr>
          <a:xfrm>
            <a:off x="4648200" y="1600200"/>
            <a:ext cx="3810000" cy="4647426"/>
          </a:xfrm>
          <a:prstGeom prst="rect">
            <a:avLst/>
          </a:prstGeom>
          <a:noFill/>
        </p:spPr>
        <p:txBody>
          <a:bodyPr wrap="square" rtlCol="0">
            <a:spAutoFit/>
          </a:bodyPr>
          <a:lstStyle/>
          <a:p>
            <a:pPr marL="457200" indent="-457200">
              <a:buFont typeface="Arial" pitchFamily="34" charset="0"/>
              <a:buChar char="•"/>
            </a:pPr>
            <a:r>
              <a:rPr lang="en-US" sz="2400" dirty="0" smtClean="0"/>
              <a:t>Fear of Insanity</a:t>
            </a:r>
          </a:p>
          <a:p>
            <a:pPr marL="457200" indent="-457200">
              <a:buFont typeface="Arial" pitchFamily="34" charset="0"/>
              <a:buChar char="•"/>
            </a:pPr>
            <a:r>
              <a:rPr lang="en-US" sz="2400" dirty="0" smtClean="0"/>
              <a:t>Isolation</a:t>
            </a:r>
          </a:p>
          <a:p>
            <a:pPr marL="457200" indent="-457200">
              <a:buFont typeface="Arial" pitchFamily="34" charset="0"/>
              <a:buChar char="•"/>
            </a:pPr>
            <a:r>
              <a:rPr lang="en-US" sz="2400" dirty="0" smtClean="0"/>
              <a:t>Lack of Support</a:t>
            </a:r>
          </a:p>
          <a:p>
            <a:pPr marL="457200" indent="-457200">
              <a:buFont typeface="Arial" pitchFamily="34" charset="0"/>
              <a:buChar char="•"/>
            </a:pPr>
            <a:r>
              <a:rPr lang="en-US" sz="2400" dirty="0" smtClean="0"/>
              <a:t>No Place to Go</a:t>
            </a:r>
          </a:p>
          <a:p>
            <a:pPr marL="457200" indent="-457200">
              <a:buFont typeface="Arial" pitchFamily="34" charset="0"/>
              <a:buChar char="•"/>
            </a:pPr>
            <a:r>
              <a:rPr lang="en-US" sz="2400" dirty="0" smtClean="0"/>
              <a:t>Learned Behavior</a:t>
            </a:r>
          </a:p>
          <a:p>
            <a:pPr marL="457200" indent="-457200">
              <a:buFont typeface="Arial" pitchFamily="34" charset="0"/>
              <a:buChar char="•"/>
            </a:pPr>
            <a:r>
              <a:rPr lang="en-US" sz="2400" dirty="0" smtClean="0"/>
              <a:t>Fear of Deportation</a:t>
            </a:r>
          </a:p>
          <a:p>
            <a:pPr marL="457200" indent="-457200">
              <a:buFont typeface="Arial" pitchFamily="34" charset="0"/>
              <a:buChar char="•"/>
            </a:pPr>
            <a:r>
              <a:rPr lang="en-US" sz="2400" dirty="0" smtClean="0"/>
              <a:t>Fear of Being “Out-</a:t>
            </a:r>
            <a:r>
              <a:rPr lang="en-US" sz="2400" dirty="0" err="1" smtClean="0"/>
              <a:t>ed</a:t>
            </a:r>
            <a:r>
              <a:rPr lang="en-US" sz="2400" dirty="0" smtClean="0"/>
              <a:t>”</a:t>
            </a:r>
          </a:p>
          <a:p>
            <a:pPr marL="457200" indent="-457200">
              <a:buFont typeface="Arial" pitchFamily="34" charset="0"/>
              <a:buChar char="•"/>
            </a:pPr>
            <a:r>
              <a:rPr lang="en-US" sz="2400" dirty="0" smtClean="0"/>
              <a:t>Spiritual/Religious Beliefs</a:t>
            </a:r>
          </a:p>
          <a:p>
            <a:pPr marL="457200" indent="-457200">
              <a:buFont typeface="Arial" pitchFamily="34" charset="0"/>
              <a:buChar char="•"/>
            </a:pPr>
            <a:r>
              <a:rPr lang="en-US" sz="2400" dirty="0" smtClean="0"/>
              <a:t>Hopeless, “no way out”</a:t>
            </a:r>
          </a:p>
          <a:p>
            <a:endParaRPr lang="en-US" sz="2800" dirty="0" smtClean="0"/>
          </a:p>
          <a:p>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Victim Response to Abuse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Depression/Suicidal thoughts</a:t>
            </a:r>
          </a:p>
          <a:p>
            <a:r>
              <a:rPr lang="en-US" dirty="0" smtClean="0"/>
              <a:t>Psychosomatic complaints (back hurts, sleep problems, feels terrible overall, exhaustion, headaches, gastrointestinal issues, loss of appetite)</a:t>
            </a:r>
          </a:p>
          <a:p>
            <a:r>
              <a:rPr lang="en-US" dirty="0" smtClean="0"/>
              <a:t>Social Isolation</a:t>
            </a:r>
          </a:p>
          <a:p>
            <a:r>
              <a:rPr lang="en-US" dirty="0" smtClean="0"/>
              <a:t>Lack of sense of self/identity</a:t>
            </a:r>
          </a:p>
          <a:p>
            <a:r>
              <a:rPr lang="en-US" dirty="0" smtClean="0"/>
              <a:t>Emotional and Economic Dependence</a:t>
            </a:r>
          </a:p>
          <a:p>
            <a:r>
              <a:rPr lang="en-US" dirty="0" smtClean="0"/>
              <a:t>PTSD</a:t>
            </a:r>
          </a:p>
          <a:p>
            <a:r>
              <a:rPr lang="en-US" dirty="0" smtClean="0"/>
              <a:t>Self –Blame/Excuses for perpetrator</a:t>
            </a:r>
          </a:p>
          <a:p>
            <a:r>
              <a:rPr lang="en-US" dirty="0" smtClean="0"/>
              <a:t>Low Self-Esteem</a:t>
            </a:r>
          </a:p>
          <a:p>
            <a:pPr>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19151</TotalTime>
  <Words>2083</Words>
  <Application>Microsoft Macintosh PowerPoint</Application>
  <PresentationFormat>On-screen Show (4:3)</PresentationFormat>
  <Paragraphs>399</Paragraphs>
  <Slides>50</Slides>
  <Notes>12</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Solstice</vt:lpstr>
      <vt:lpstr>Family Violence: Week II</vt:lpstr>
      <vt:lpstr>PowerPoint Presentation</vt:lpstr>
      <vt:lpstr>Cycle of Violence</vt:lpstr>
      <vt:lpstr>Power and Control Wheel </vt:lpstr>
      <vt:lpstr>Partner Abuse Theories</vt:lpstr>
      <vt:lpstr>Prejudice/Privilege/Oppression and Domestic Violence Small Group Activity</vt:lpstr>
      <vt:lpstr>Questions</vt:lpstr>
      <vt:lpstr>Why She/He Stays… Or Returns</vt:lpstr>
      <vt:lpstr>Victim Response to Abuse</vt:lpstr>
      <vt:lpstr>DV Victim Responses:  Role Induction Theory </vt:lpstr>
      <vt:lpstr>DV Victim Responses:  Role Induction Theory </vt:lpstr>
      <vt:lpstr>Other DV Victim Responses</vt:lpstr>
      <vt:lpstr>Teen Dating Violence</vt:lpstr>
      <vt:lpstr>Teen Dating Violence</vt:lpstr>
      <vt:lpstr>Seeking Safety – Experiential Exercise#1</vt:lpstr>
      <vt:lpstr>Healing Trauma:  Stages of Recovery</vt:lpstr>
      <vt:lpstr>Stages of Recovery: Healing Relationship</vt:lpstr>
      <vt:lpstr>Establish Safety</vt:lpstr>
      <vt:lpstr>Safety Planning/Crisis Intervention</vt:lpstr>
      <vt:lpstr>Safety Planning/Crisis Intervention</vt:lpstr>
      <vt:lpstr>Safety Planning/Crisis Intervention</vt:lpstr>
      <vt:lpstr>Safety Planning/Crisis Intervention</vt:lpstr>
      <vt:lpstr>Mandated Reporting/Ethical Considerations</vt:lpstr>
      <vt:lpstr>Mandated Reporting/Ethical Considerations</vt:lpstr>
      <vt:lpstr>Seeking Safety</vt:lpstr>
      <vt:lpstr>Seeking Safety</vt:lpstr>
      <vt:lpstr>Seeking Safety</vt:lpstr>
      <vt:lpstr>Middle Phase of Treatment for Victims</vt:lpstr>
      <vt:lpstr>Motivational Interviewing</vt:lpstr>
      <vt:lpstr>Motivational Interviewing (MI) Themes with Adolescents/TAY</vt:lpstr>
      <vt:lpstr>MI Skills: Empathy</vt:lpstr>
      <vt:lpstr>MI Skills: Develop Discrepancy</vt:lpstr>
      <vt:lpstr>MI Skills: Support Self-Efficacy</vt:lpstr>
      <vt:lpstr>MI Skills: Roll with Resistance</vt:lpstr>
      <vt:lpstr>Solution Focused</vt:lpstr>
      <vt:lpstr>Effects of Abuse on Victim</vt:lpstr>
      <vt:lpstr>Clinical Practice</vt:lpstr>
      <vt:lpstr>Same Sex Domestic Violence /Partner Abuse</vt:lpstr>
      <vt:lpstr>Same Sex Domestic Violence /Partner Abuse</vt:lpstr>
      <vt:lpstr>Same Sex Domestic Violence /Partner Abuse</vt:lpstr>
      <vt:lpstr>Working With Agressors</vt:lpstr>
      <vt:lpstr>Efficacy of Treatment Models</vt:lpstr>
      <vt:lpstr>Interventions with Perpetrators: Feminist/Social Learning</vt:lpstr>
      <vt:lpstr>Interventions with Perpetrators: Feminist/Social Learning</vt:lpstr>
      <vt:lpstr>Interventions with Perpetrators</vt:lpstr>
      <vt:lpstr>Interventions with Perpetrators</vt:lpstr>
      <vt:lpstr>Intervention with Couples: DBT Perspective </vt:lpstr>
      <vt:lpstr>DBT with Couples:  Conflict Patterns</vt:lpstr>
      <vt:lpstr>DBT: Stop Making things Worse</vt:lpstr>
      <vt:lpstr>Seeking Safety:  Experiential Activity</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Mark</dc:creator>
  <cp:lastModifiedBy>Mark Purcell</cp:lastModifiedBy>
  <cp:revision>151</cp:revision>
  <cp:lastPrinted>2012-10-05T20:16:23Z</cp:lastPrinted>
  <dcterms:created xsi:type="dcterms:W3CDTF">2008-07-05T19:11:40Z</dcterms:created>
  <dcterms:modified xsi:type="dcterms:W3CDTF">2013-10-12T19:28:32Z</dcterms:modified>
</cp:coreProperties>
</file>