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39DB2F-4D4C-4F58-8C81-DAB33AE64F1D}" type="doc">
      <dgm:prSet loTypeId="urn:microsoft.com/office/officeart/2005/8/layout/hProcess9" loCatId="process" qsTypeId="urn:microsoft.com/office/officeart/2005/8/quickstyle/simple1" qsCatId="simple" csTypeId="urn:microsoft.com/office/officeart/2005/8/colors/colorful1#1" csCatId="colorful" phldr="1"/>
      <dgm:spPr/>
    </dgm:pt>
    <dgm:pt modelId="{D2323949-885A-4308-B2A8-26BB7AAF1F8C}">
      <dgm:prSet phldrT="[Text]"/>
      <dgm:spPr/>
      <dgm:t>
        <a:bodyPr/>
        <a:lstStyle/>
        <a:p>
          <a:r>
            <a:rPr lang="en-US" dirty="0" smtClean="0"/>
            <a:t>Emotional Vulnerability</a:t>
          </a:r>
          <a:endParaRPr lang="en-US" dirty="0"/>
        </a:p>
      </dgm:t>
    </dgm:pt>
    <dgm:pt modelId="{DC77BE58-5B7A-40DB-A97F-7FF0B3596089}" type="parTrans" cxnId="{D21FE161-9D52-4AF3-9514-A0B58BB1C1CC}">
      <dgm:prSet/>
      <dgm:spPr/>
      <dgm:t>
        <a:bodyPr/>
        <a:lstStyle/>
        <a:p>
          <a:endParaRPr lang="en-US"/>
        </a:p>
      </dgm:t>
    </dgm:pt>
    <dgm:pt modelId="{B5273D18-4082-455F-92B2-B4550DEA26DD}" type="sibTrans" cxnId="{D21FE161-9D52-4AF3-9514-A0B58BB1C1CC}">
      <dgm:prSet/>
      <dgm:spPr/>
      <dgm:t>
        <a:bodyPr/>
        <a:lstStyle/>
        <a:p>
          <a:endParaRPr lang="en-US"/>
        </a:p>
      </dgm:t>
    </dgm:pt>
    <dgm:pt modelId="{C194F941-DAC0-4921-9358-8750E7FCF71C}">
      <dgm:prSet phldrT="[Text]"/>
      <dgm:spPr/>
      <dgm:t>
        <a:bodyPr/>
        <a:lstStyle/>
        <a:p>
          <a:r>
            <a:rPr lang="en-US" dirty="0" smtClean="0"/>
            <a:t>Heightened Negative Emotional Arousal</a:t>
          </a:r>
          <a:endParaRPr lang="en-US" dirty="0"/>
        </a:p>
      </dgm:t>
    </dgm:pt>
    <dgm:pt modelId="{EBF50741-DA77-4134-AD43-24009D1287CB}" type="parTrans" cxnId="{6DB4851F-5675-45A7-92EF-AC17E190EC2F}">
      <dgm:prSet/>
      <dgm:spPr/>
      <dgm:t>
        <a:bodyPr/>
        <a:lstStyle/>
        <a:p>
          <a:endParaRPr lang="en-US"/>
        </a:p>
      </dgm:t>
    </dgm:pt>
    <dgm:pt modelId="{B235E783-82C5-47E3-A7C3-19768F05F3D4}" type="sibTrans" cxnId="{6DB4851F-5675-45A7-92EF-AC17E190EC2F}">
      <dgm:prSet/>
      <dgm:spPr/>
      <dgm:t>
        <a:bodyPr/>
        <a:lstStyle/>
        <a:p>
          <a:endParaRPr lang="en-US"/>
        </a:p>
      </dgm:t>
    </dgm:pt>
    <dgm:pt modelId="{7ABDA530-7155-455A-AF21-3247CFAA08F4}">
      <dgm:prSet phldrT="[Text]"/>
      <dgm:spPr/>
      <dgm:t>
        <a:bodyPr/>
        <a:lstStyle/>
        <a:p>
          <a:r>
            <a:rPr lang="en-US" dirty="0" smtClean="0"/>
            <a:t>Judgments Inaccurate Expression</a:t>
          </a:r>
          <a:endParaRPr lang="en-US" dirty="0"/>
        </a:p>
      </dgm:t>
    </dgm:pt>
    <dgm:pt modelId="{DDB1359C-304F-4EB4-811C-7D31B41FE318}" type="parTrans" cxnId="{6F520845-4291-4975-98C2-BD17C9B8B94E}">
      <dgm:prSet/>
      <dgm:spPr/>
      <dgm:t>
        <a:bodyPr/>
        <a:lstStyle/>
        <a:p>
          <a:endParaRPr lang="en-US"/>
        </a:p>
      </dgm:t>
    </dgm:pt>
    <dgm:pt modelId="{B4CA7C4B-A49B-494F-AB28-00EB5A06D7ED}" type="sibTrans" cxnId="{6F520845-4291-4975-98C2-BD17C9B8B94E}">
      <dgm:prSet/>
      <dgm:spPr/>
      <dgm:t>
        <a:bodyPr/>
        <a:lstStyle/>
        <a:p>
          <a:endParaRPr lang="en-US"/>
        </a:p>
      </dgm:t>
    </dgm:pt>
    <dgm:pt modelId="{2A1B0CE3-56F9-4298-9628-8E8B8D638AB1}">
      <dgm:prSet/>
      <dgm:spPr/>
      <dgm:t>
        <a:bodyPr/>
        <a:lstStyle/>
        <a:p>
          <a:r>
            <a:rPr lang="en-US" dirty="0" smtClean="0"/>
            <a:t>Misunderstanding and Conflict</a:t>
          </a:r>
          <a:endParaRPr lang="en-US" dirty="0"/>
        </a:p>
      </dgm:t>
    </dgm:pt>
    <dgm:pt modelId="{F84DAB26-6EC2-4460-85D4-46BA5E54D2E5}" type="parTrans" cxnId="{8BE7619C-15DE-487D-A31A-193794C83D6D}">
      <dgm:prSet/>
      <dgm:spPr/>
      <dgm:t>
        <a:bodyPr/>
        <a:lstStyle/>
        <a:p>
          <a:endParaRPr lang="en-US"/>
        </a:p>
      </dgm:t>
    </dgm:pt>
    <dgm:pt modelId="{5304F0F4-BA66-4522-B8FA-7D9B3186B0ED}" type="sibTrans" cxnId="{8BE7619C-15DE-487D-A31A-193794C83D6D}">
      <dgm:prSet/>
      <dgm:spPr/>
      <dgm:t>
        <a:bodyPr/>
        <a:lstStyle/>
        <a:p>
          <a:endParaRPr lang="en-US"/>
        </a:p>
      </dgm:t>
    </dgm:pt>
    <dgm:pt modelId="{44DDB719-A45F-46D6-BB1E-9FE78EAC9D2A}" type="pres">
      <dgm:prSet presAssocID="{5D39DB2F-4D4C-4F58-8C81-DAB33AE64F1D}" presName="CompostProcess" presStyleCnt="0">
        <dgm:presLayoutVars>
          <dgm:dir/>
          <dgm:resizeHandles val="exact"/>
        </dgm:presLayoutVars>
      </dgm:prSet>
      <dgm:spPr/>
    </dgm:pt>
    <dgm:pt modelId="{6BB28B6C-EB64-4F53-AFFB-93CF1E5605D9}" type="pres">
      <dgm:prSet presAssocID="{5D39DB2F-4D4C-4F58-8C81-DAB33AE64F1D}" presName="arrow" presStyleLbl="bgShp" presStyleIdx="0" presStyleCnt="1"/>
      <dgm:spPr/>
    </dgm:pt>
    <dgm:pt modelId="{BC6C90B2-4189-4FB9-939B-FBD67EE62A79}" type="pres">
      <dgm:prSet presAssocID="{5D39DB2F-4D4C-4F58-8C81-DAB33AE64F1D}" presName="linearProcess" presStyleCnt="0"/>
      <dgm:spPr/>
    </dgm:pt>
    <dgm:pt modelId="{F0215533-9CCC-4305-969B-D6CAABA7BFA6}" type="pres">
      <dgm:prSet presAssocID="{D2323949-885A-4308-B2A8-26BB7AAF1F8C}" presName="textNode" presStyleLbl="node1" presStyleIdx="0" presStyleCnt="4">
        <dgm:presLayoutVars>
          <dgm:bulletEnabled val="1"/>
        </dgm:presLayoutVars>
      </dgm:prSet>
      <dgm:spPr/>
      <dgm:t>
        <a:bodyPr/>
        <a:lstStyle/>
        <a:p>
          <a:endParaRPr lang="en-US"/>
        </a:p>
      </dgm:t>
    </dgm:pt>
    <dgm:pt modelId="{020B9F26-8166-407D-8C96-C490EE6238DD}" type="pres">
      <dgm:prSet presAssocID="{B5273D18-4082-455F-92B2-B4550DEA26DD}" presName="sibTrans" presStyleCnt="0"/>
      <dgm:spPr/>
    </dgm:pt>
    <dgm:pt modelId="{E096DC64-A188-4543-9FE4-2CE22BF45FE6}" type="pres">
      <dgm:prSet presAssocID="{C194F941-DAC0-4921-9358-8750E7FCF71C}" presName="textNode" presStyleLbl="node1" presStyleIdx="1" presStyleCnt="4">
        <dgm:presLayoutVars>
          <dgm:bulletEnabled val="1"/>
        </dgm:presLayoutVars>
      </dgm:prSet>
      <dgm:spPr/>
      <dgm:t>
        <a:bodyPr/>
        <a:lstStyle/>
        <a:p>
          <a:endParaRPr lang="en-US"/>
        </a:p>
      </dgm:t>
    </dgm:pt>
    <dgm:pt modelId="{59FD8022-971F-4536-8FA8-3E0C7C0EB46F}" type="pres">
      <dgm:prSet presAssocID="{B235E783-82C5-47E3-A7C3-19768F05F3D4}" presName="sibTrans" presStyleCnt="0"/>
      <dgm:spPr/>
    </dgm:pt>
    <dgm:pt modelId="{BEA67E46-A882-4C8F-A235-3E89F6984CA7}" type="pres">
      <dgm:prSet presAssocID="{7ABDA530-7155-455A-AF21-3247CFAA08F4}" presName="textNode" presStyleLbl="node1" presStyleIdx="2" presStyleCnt="4">
        <dgm:presLayoutVars>
          <dgm:bulletEnabled val="1"/>
        </dgm:presLayoutVars>
      </dgm:prSet>
      <dgm:spPr/>
      <dgm:t>
        <a:bodyPr/>
        <a:lstStyle/>
        <a:p>
          <a:endParaRPr lang="en-US"/>
        </a:p>
      </dgm:t>
    </dgm:pt>
    <dgm:pt modelId="{9EF78FDC-81F0-4C81-B766-5B2342EE861B}" type="pres">
      <dgm:prSet presAssocID="{B4CA7C4B-A49B-494F-AB28-00EB5A06D7ED}" presName="sibTrans" presStyleCnt="0"/>
      <dgm:spPr/>
    </dgm:pt>
    <dgm:pt modelId="{88471F1C-174D-4A2D-9EC5-DC0ADD0832F5}" type="pres">
      <dgm:prSet presAssocID="{2A1B0CE3-56F9-4298-9628-8E8B8D638AB1}" presName="textNode" presStyleLbl="node1" presStyleIdx="3" presStyleCnt="4">
        <dgm:presLayoutVars>
          <dgm:bulletEnabled val="1"/>
        </dgm:presLayoutVars>
      </dgm:prSet>
      <dgm:spPr/>
      <dgm:t>
        <a:bodyPr/>
        <a:lstStyle/>
        <a:p>
          <a:endParaRPr lang="en-US"/>
        </a:p>
      </dgm:t>
    </dgm:pt>
  </dgm:ptLst>
  <dgm:cxnLst>
    <dgm:cxn modelId="{6DB4851F-5675-45A7-92EF-AC17E190EC2F}" srcId="{5D39DB2F-4D4C-4F58-8C81-DAB33AE64F1D}" destId="{C194F941-DAC0-4921-9358-8750E7FCF71C}" srcOrd="1" destOrd="0" parTransId="{EBF50741-DA77-4134-AD43-24009D1287CB}" sibTransId="{B235E783-82C5-47E3-A7C3-19768F05F3D4}"/>
    <dgm:cxn modelId="{1D27A317-EE41-440B-9370-08CDBA1B0B07}" type="presOf" srcId="{7ABDA530-7155-455A-AF21-3247CFAA08F4}" destId="{BEA67E46-A882-4C8F-A235-3E89F6984CA7}" srcOrd="0" destOrd="0" presId="urn:microsoft.com/office/officeart/2005/8/layout/hProcess9"/>
    <dgm:cxn modelId="{6F520845-4291-4975-98C2-BD17C9B8B94E}" srcId="{5D39DB2F-4D4C-4F58-8C81-DAB33AE64F1D}" destId="{7ABDA530-7155-455A-AF21-3247CFAA08F4}" srcOrd="2" destOrd="0" parTransId="{DDB1359C-304F-4EB4-811C-7D31B41FE318}" sibTransId="{B4CA7C4B-A49B-494F-AB28-00EB5A06D7ED}"/>
    <dgm:cxn modelId="{6E238067-C890-4F72-9F38-1FE4E29A36F8}" type="presOf" srcId="{C194F941-DAC0-4921-9358-8750E7FCF71C}" destId="{E096DC64-A188-4543-9FE4-2CE22BF45FE6}" srcOrd="0" destOrd="0" presId="urn:microsoft.com/office/officeart/2005/8/layout/hProcess9"/>
    <dgm:cxn modelId="{7A575733-2921-40DB-97C1-ACDEA8DD7278}" type="presOf" srcId="{2A1B0CE3-56F9-4298-9628-8E8B8D638AB1}" destId="{88471F1C-174D-4A2D-9EC5-DC0ADD0832F5}" srcOrd="0" destOrd="0" presId="urn:microsoft.com/office/officeart/2005/8/layout/hProcess9"/>
    <dgm:cxn modelId="{D21FE161-9D52-4AF3-9514-A0B58BB1C1CC}" srcId="{5D39DB2F-4D4C-4F58-8C81-DAB33AE64F1D}" destId="{D2323949-885A-4308-B2A8-26BB7AAF1F8C}" srcOrd="0" destOrd="0" parTransId="{DC77BE58-5B7A-40DB-A97F-7FF0B3596089}" sibTransId="{B5273D18-4082-455F-92B2-B4550DEA26DD}"/>
    <dgm:cxn modelId="{4DE76FA0-32CE-410D-90EC-D7262F363764}" type="presOf" srcId="{D2323949-885A-4308-B2A8-26BB7AAF1F8C}" destId="{F0215533-9CCC-4305-969B-D6CAABA7BFA6}" srcOrd="0" destOrd="0" presId="urn:microsoft.com/office/officeart/2005/8/layout/hProcess9"/>
    <dgm:cxn modelId="{8BE7619C-15DE-487D-A31A-193794C83D6D}" srcId="{5D39DB2F-4D4C-4F58-8C81-DAB33AE64F1D}" destId="{2A1B0CE3-56F9-4298-9628-8E8B8D638AB1}" srcOrd="3" destOrd="0" parTransId="{F84DAB26-6EC2-4460-85D4-46BA5E54D2E5}" sibTransId="{5304F0F4-BA66-4522-B8FA-7D9B3186B0ED}"/>
    <dgm:cxn modelId="{269D4CD1-0F11-412B-A973-CA3708EE7BBB}" type="presOf" srcId="{5D39DB2F-4D4C-4F58-8C81-DAB33AE64F1D}" destId="{44DDB719-A45F-46D6-BB1E-9FE78EAC9D2A}" srcOrd="0" destOrd="0" presId="urn:microsoft.com/office/officeart/2005/8/layout/hProcess9"/>
    <dgm:cxn modelId="{AB538FCA-8F3B-47B7-AF20-01F0B4AB33E0}" type="presParOf" srcId="{44DDB719-A45F-46D6-BB1E-9FE78EAC9D2A}" destId="{6BB28B6C-EB64-4F53-AFFB-93CF1E5605D9}" srcOrd="0" destOrd="0" presId="urn:microsoft.com/office/officeart/2005/8/layout/hProcess9"/>
    <dgm:cxn modelId="{56531501-DC7C-4D42-961A-017225BD9BA4}" type="presParOf" srcId="{44DDB719-A45F-46D6-BB1E-9FE78EAC9D2A}" destId="{BC6C90B2-4189-4FB9-939B-FBD67EE62A79}" srcOrd="1" destOrd="0" presId="urn:microsoft.com/office/officeart/2005/8/layout/hProcess9"/>
    <dgm:cxn modelId="{86365C65-37E4-4C13-88C8-76BD180A6477}" type="presParOf" srcId="{BC6C90B2-4189-4FB9-939B-FBD67EE62A79}" destId="{F0215533-9CCC-4305-969B-D6CAABA7BFA6}" srcOrd="0" destOrd="0" presId="urn:microsoft.com/office/officeart/2005/8/layout/hProcess9"/>
    <dgm:cxn modelId="{80E468A6-01FB-49AE-94AE-DD95DF0159E6}" type="presParOf" srcId="{BC6C90B2-4189-4FB9-939B-FBD67EE62A79}" destId="{020B9F26-8166-407D-8C96-C490EE6238DD}" srcOrd="1" destOrd="0" presId="urn:microsoft.com/office/officeart/2005/8/layout/hProcess9"/>
    <dgm:cxn modelId="{2656FC4D-3D34-47E6-9EE1-19C9FAE7FF1E}" type="presParOf" srcId="{BC6C90B2-4189-4FB9-939B-FBD67EE62A79}" destId="{E096DC64-A188-4543-9FE4-2CE22BF45FE6}" srcOrd="2" destOrd="0" presId="urn:microsoft.com/office/officeart/2005/8/layout/hProcess9"/>
    <dgm:cxn modelId="{32D8384B-10AF-435E-829E-ACD10CE4C3B8}" type="presParOf" srcId="{BC6C90B2-4189-4FB9-939B-FBD67EE62A79}" destId="{59FD8022-971F-4536-8FA8-3E0C7C0EB46F}" srcOrd="3" destOrd="0" presId="urn:microsoft.com/office/officeart/2005/8/layout/hProcess9"/>
    <dgm:cxn modelId="{95032F50-944F-4842-95F5-B2F0B435D125}" type="presParOf" srcId="{BC6C90B2-4189-4FB9-939B-FBD67EE62A79}" destId="{BEA67E46-A882-4C8F-A235-3E89F6984CA7}" srcOrd="4" destOrd="0" presId="urn:microsoft.com/office/officeart/2005/8/layout/hProcess9"/>
    <dgm:cxn modelId="{55BD5EC4-6B7C-4ADA-AA61-9C7FDA5B4332}" type="presParOf" srcId="{BC6C90B2-4189-4FB9-939B-FBD67EE62A79}" destId="{9EF78FDC-81F0-4C81-B766-5B2342EE861B}" srcOrd="5" destOrd="0" presId="urn:microsoft.com/office/officeart/2005/8/layout/hProcess9"/>
    <dgm:cxn modelId="{E2C2DD43-8128-4A2E-A55F-2383ED8933BF}" type="presParOf" srcId="{BC6C90B2-4189-4FB9-939B-FBD67EE62A79}" destId="{88471F1C-174D-4A2D-9EC5-DC0ADD0832F5}"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B28B6C-EB64-4F53-AFFB-93CF1E5605D9}">
      <dsp:nvSpPr>
        <dsp:cNvPr id="0" name=""/>
        <dsp:cNvSpPr/>
      </dsp:nvSpPr>
      <dsp:spPr>
        <a:xfrm>
          <a:off x="651509" y="0"/>
          <a:ext cx="7383780" cy="4064000"/>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215533-9CCC-4305-969B-D6CAABA7BFA6}">
      <dsp:nvSpPr>
        <dsp:cNvPr id="0" name=""/>
        <dsp:cNvSpPr/>
      </dsp:nvSpPr>
      <dsp:spPr>
        <a:xfrm>
          <a:off x="4347" y="1219199"/>
          <a:ext cx="2091109" cy="16256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Emotional Vulnerability</a:t>
          </a:r>
          <a:endParaRPr lang="en-US" sz="1700" kern="1200" dirty="0"/>
        </a:p>
      </dsp:txBody>
      <dsp:txXfrm>
        <a:off x="83702" y="1298554"/>
        <a:ext cx="1932399" cy="1466890"/>
      </dsp:txXfrm>
    </dsp:sp>
    <dsp:sp modelId="{E096DC64-A188-4543-9FE4-2CE22BF45FE6}">
      <dsp:nvSpPr>
        <dsp:cNvPr id="0" name=""/>
        <dsp:cNvSpPr/>
      </dsp:nvSpPr>
      <dsp:spPr>
        <a:xfrm>
          <a:off x="2200012" y="1219199"/>
          <a:ext cx="2091109" cy="162560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Heightened Negative Emotional Arousal</a:t>
          </a:r>
          <a:endParaRPr lang="en-US" sz="1700" kern="1200" dirty="0"/>
        </a:p>
      </dsp:txBody>
      <dsp:txXfrm>
        <a:off x="2279367" y="1298554"/>
        <a:ext cx="1932399" cy="1466890"/>
      </dsp:txXfrm>
    </dsp:sp>
    <dsp:sp modelId="{BEA67E46-A882-4C8F-A235-3E89F6984CA7}">
      <dsp:nvSpPr>
        <dsp:cNvPr id="0" name=""/>
        <dsp:cNvSpPr/>
      </dsp:nvSpPr>
      <dsp:spPr>
        <a:xfrm>
          <a:off x="4395677" y="1219199"/>
          <a:ext cx="2091109" cy="16256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Judgments Inaccurate Expression</a:t>
          </a:r>
          <a:endParaRPr lang="en-US" sz="1700" kern="1200" dirty="0"/>
        </a:p>
      </dsp:txBody>
      <dsp:txXfrm>
        <a:off x="4475032" y="1298554"/>
        <a:ext cx="1932399" cy="1466890"/>
      </dsp:txXfrm>
    </dsp:sp>
    <dsp:sp modelId="{88471F1C-174D-4A2D-9EC5-DC0ADD0832F5}">
      <dsp:nvSpPr>
        <dsp:cNvPr id="0" name=""/>
        <dsp:cNvSpPr/>
      </dsp:nvSpPr>
      <dsp:spPr>
        <a:xfrm>
          <a:off x="6591342" y="1219199"/>
          <a:ext cx="2091109" cy="162560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Misunderstanding and Conflict</a:t>
          </a:r>
          <a:endParaRPr lang="en-US" sz="1700" kern="1200" dirty="0"/>
        </a:p>
      </dsp:txBody>
      <dsp:txXfrm>
        <a:off x="6670697" y="1298554"/>
        <a:ext cx="1932399" cy="146689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EEE4A4-BDB3-4486-9912-99EF3481CFD0}" type="datetimeFigureOut">
              <a:rPr lang="en-US" smtClean="0"/>
              <a:t>10/26/2012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25FBDE-44AD-4BF8-9B89-E79A9C217EB4}" type="slidenum">
              <a:rPr lang="en-US" smtClean="0"/>
              <a:t>‹#›</a:t>
            </a:fld>
            <a:endParaRPr lang="en-US"/>
          </a:p>
        </p:txBody>
      </p:sp>
    </p:spTree>
    <p:extLst>
      <p:ext uri="{BB962C8B-B14F-4D97-AF65-F5344CB8AC3E}">
        <p14:creationId xmlns:p14="http://schemas.microsoft.com/office/powerpoint/2010/main" val="1664026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pPr eaLnBrk="1" hangingPunct="1"/>
            <a:endParaRPr lang="en-US" smtClean="0"/>
          </a:p>
        </p:txBody>
      </p:sp>
      <p:sp>
        <p:nvSpPr>
          <p:cNvPr id="47108" name="Slide Number Placeholder 3"/>
          <p:cNvSpPr>
            <a:spLocks noGrp="1"/>
          </p:cNvSpPr>
          <p:nvPr>
            <p:ph type="sldNum" sz="quarter" idx="5"/>
          </p:nvPr>
        </p:nvSpPr>
        <p:spPr/>
        <p:txBody>
          <a:bodyPr/>
          <a:lstStyle/>
          <a:p>
            <a:pPr>
              <a:defRPr/>
            </a:pPr>
            <a:fld id="{42B90DCC-EA82-4F62-BD9D-66E2FDF9A670}" type="slidenum">
              <a:rPr lang="en-US" smtClean="0"/>
              <a:pPr>
                <a:defRPr/>
              </a:pPr>
              <a:t>17</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pPr eaLnBrk="1" hangingPunct="1"/>
            <a:endParaRPr lang="en-US" smtClean="0"/>
          </a:p>
        </p:txBody>
      </p:sp>
      <p:sp>
        <p:nvSpPr>
          <p:cNvPr id="48132" name="Slide Number Placeholder 3"/>
          <p:cNvSpPr>
            <a:spLocks noGrp="1"/>
          </p:cNvSpPr>
          <p:nvPr>
            <p:ph type="sldNum" sz="quarter" idx="5"/>
          </p:nvPr>
        </p:nvSpPr>
        <p:spPr/>
        <p:txBody>
          <a:bodyPr/>
          <a:lstStyle/>
          <a:p>
            <a:pPr>
              <a:defRPr/>
            </a:pPr>
            <a:fld id="{30F199F0-4D1F-4714-99CC-3E19DBA8165D}" type="slidenum">
              <a:rPr lang="en-US" smtClean="0"/>
              <a:pPr>
                <a:defRPr/>
              </a:pPr>
              <a:t>18</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4D60D0-2C1D-4AB3-A4FB-C99CCEC7FDBA}" type="slidenum">
              <a:rPr lang="en-US" smtClean="0"/>
              <a:pPr/>
              <a:t>19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pPr eaLnBrk="1" hangingPunct="1"/>
            <a:endParaRPr lang="en-US" smtClean="0"/>
          </a:p>
        </p:txBody>
      </p:sp>
      <p:sp>
        <p:nvSpPr>
          <p:cNvPr id="48132" name="Slide Number Placeholder 3"/>
          <p:cNvSpPr>
            <a:spLocks noGrp="1"/>
          </p:cNvSpPr>
          <p:nvPr>
            <p:ph type="sldNum" sz="quarter" idx="5"/>
          </p:nvPr>
        </p:nvSpPr>
        <p:spPr/>
        <p:txBody>
          <a:bodyPr/>
          <a:lstStyle/>
          <a:p>
            <a:pPr>
              <a:defRPr/>
            </a:pPr>
            <a:fld id="{30F199F0-4D1F-4714-99CC-3E19DBA8165D}" type="slidenum">
              <a:rPr lang="en-US" smtClean="0"/>
              <a:pPr>
                <a:defRPr/>
              </a:pPr>
              <a:t>24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pPr eaLnBrk="1" hangingPunct="1"/>
            <a:endParaRPr lang="en-US" smtClean="0"/>
          </a:p>
        </p:txBody>
      </p:sp>
      <p:sp>
        <p:nvSpPr>
          <p:cNvPr id="45060" name="Slide Number Placeholder 3"/>
          <p:cNvSpPr>
            <a:spLocks noGrp="1"/>
          </p:cNvSpPr>
          <p:nvPr>
            <p:ph type="sldNum" sz="quarter" idx="5"/>
          </p:nvPr>
        </p:nvSpPr>
        <p:spPr/>
        <p:txBody>
          <a:bodyPr/>
          <a:lstStyle/>
          <a:p>
            <a:pPr>
              <a:defRPr/>
            </a:pPr>
            <a:fld id="{1EEDFB98-05BC-48CC-B140-1B2AB6163888}" type="slidenum">
              <a:rPr lang="en-US" smtClean="0"/>
              <a:pPr>
                <a:defRPr/>
              </a:pPr>
              <a:t>27</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pPr eaLnBrk="1" hangingPunct="1"/>
            <a:endParaRPr lang="en-US" smtClean="0"/>
          </a:p>
        </p:txBody>
      </p:sp>
      <p:sp>
        <p:nvSpPr>
          <p:cNvPr id="45060" name="Slide Number Placeholder 3"/>
          <p:cNvSpPr>
            <a:spLocks noGrp="1"/>
          </p:cNvSpPr>
          <p:nvPr>
            <p:ph type="sldNum" sz="quarter" idx="5"/>
          </p:nvPr>
        </p:nvSpPr>
        <p:spPr/>
        <p:txBody>
          <a:bodyPr/>
          <a:lstStyle/>
          <a:p>
            <a:pPr>
              <a:defRPr/>
            </a:pPr>
            <a:fld id="{1EEDFB98-05BC-48CC-B140-1B2AB6163888}" type="slidenum">
              <a:rPr lang="en-US" smtClean="0"/>
              <a:pPr>
                <a:defRPr/>
              </a:pPr>
              <a:t>28</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pPr eaLnBrk="1" hangingPunct="1"/>
            <a:endParaRPr lang="en-US" smtClean="0"/>
          </a:p>
        </p:txBody>
      </p:sp>
      <p:sp>
        <p:nvSpPr>
          <p:cNvPr id="58372" name="Slide Number Placeholder 3"/>
          <p:cNvSpPr>
            <a:spLocks noGrp="1"/>
          </p:cNvSpPr>
          <p:nvPr>
            <p:ph type="sldNum" sz="quarter" idx="5"/>
          </p:nvPr>
        </p:nvSpPr>
        <p:spPr/>
        <p:txBody>
          <a:bodyPr/>
          <a:lstStyle/>
          <a:p>
            <a:pPr>
              <a:defRPr/>
            </a:pPr>
            <a:fld id="{6C493807-4317-4BA4-9C9F-BC4C552A75D6}" type="slidenum">
              <a:rPr lang="en-US" smtClean="0"/>
              <a:pPr>
                <a:defRPr/>
              </a:pPr>
              <a:t>31</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pPr eaLnBrk="1" hangingPunct="1"/>
            <a:endParaRPr lang="en-US" smtClean="0"/>
          </a:p>
        </p:txBody>
      </p:sp>
      <p:sp>
        <p:nvSpPr>
          <p:cNvPr id="59396" name="Slide Number Placeholder 3"/>
          <p:cNvSpPr>
            <a:spLocks noGrp="1"/>
          </p:cNvSpPr>
          <p:nvPr>
            <p:ph type="sldNum" sz="quarter" idx="5"/>
          </p:nvPr>
        </p:nvSpPr>
        <p:spPr/>
        <p:txBody>
          <a:bodyPr/>
          <a:lstStyle/>
          <a:p>
            <a:pPr>
              <a:defRPr/>
            </a:pPr>
            <a:fld id="{4BDE21EF-69FE-472E-AE30-45B86076B3F8}" type="slidenum">
              <a:rPr lang="en-US" smtClean="0"/>
              <a:pPr>
                <a:defRPr/>
              </a:pPr>
              <a:t>32</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pPr eaLnBrk="1" hangingPunct="1"/>
            <a:endParaRPr lang="en-US" smtClean="0"/>
          </a:p>
        </p:txBody>
      </p:sp>
      <p:sp>
        <p:nvSpPr>
          <p:cNvPr id="60420" name="Slide Number Placeholder 3"/>
          <p:cNvSpPr>
            <a:spLocks noGrp="1"/>
          </p:cNvSpPr>
          <p:nvPr>
            <p:ph type="sldNum" sz="quarter" idx="5"/>
          </p:nvPr>
        </p:nvSpPr>
        <p:spPr/>
        <p:txBody>
          <a:bodyPr/>
          <a:lstStyle/>
          <a:p>
            <a:pPr>
              <a:defRPr/>
            </a:pPr>
            <a:fld id="{3ED2A0BA-70B6-40F8-A1EE-1824382BE1E6}" type="slidenum">
              <a:rPr lang="en-US" smtClean="0"/>
              <a:pPr>
                <a:defRPr/>
              </a:pPr>
              <a:t>33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A9B2B97-B12A-444D-825A-C5C1E4BB94ED}" type="datetimeFigureOut">
              <a:rPr lang="en-US" smtClean="0"/>
              <a:t>10/26/2012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EC8E00F-8064-4781-AE9E-29917D1677E2}"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9B2B97-B12A-444D-825A-C5C1E4BB94ED}" type="datetimeFigureOut">
              <a:rPr lang="en-US" smtClean="0"/>
              <a:t>10/26/2012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EC8E00F-8064-4781-AE9E-29917D1677E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9B2B97-B12A-444D-825A-C5C1E4BB94ED}" type="datetimeFigureOut">
              <a:rPr lang="en-US" smtClean="0"/>
              <a:t>10/26/2012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EC8E00F-8064-4781-AE9E-29917D1677E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9B2B97-B12A-444D-825A-C5C1E4BB94ED}" type="datetimeFigureOut">
              <a:rPr lang="en-US" smtClean="0"/>
              <a:t>10/26/2012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EC8E00F-8064-4781-AE9E-29917D1677E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A9B2B97-B12A-444D-825A-C5C1E4BB94ED}" type="datetimeFigureOut">
              <a:rPr lang="en-US" smtClean="0"/>
              <a:t>10/26/2012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EC8E00F-8064-4781-AE9E-29917D1677E2}"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A9B2B97-B12A-444D-825A-C5C1E4BB94ED}" type="datetimeFigureOut">
              <a:rPr lang="en-US" smtClean="0"/>
              <a:t>10/26/2012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EC8E00F-8064-4781-AE9E-29917D1677E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A9B2B97-B12A-444D-825A-C5C1E4BB94ED}" type="datetimeFigureOut">
              <a:rPr lang="en-US" smtClean="0"/>
              <a:t>10/26/2012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EC8E00F-8064-4781-AE9E-29917D1677E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A9B2B97-B12A-444D-825A-C5C1E4BB94ED}" type="datetimeFigureOut">
              <a:rPr lang="en-US" smtClean="0"/>
              <a:t>10/26/2012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EC8E00F-8064-4781-AE9E-29917D1677E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A9B2B97-B12A-444D-825A-C5C1E4BB94ED}" type="datetimeFigureOut">
              <a:rPr lang="en-US" smtClean="0"/>
              <a:t>10/26/2012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EC8E00F-8064-4781-AE9E-29917D1677E2}"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A9B2B97-B12A-444D-825A-C5C1E4BB94ED}" type="datetimeFigureOut">
              <a:rPr lang="en-US" smtClean="0"/>
              <a:t>10/26/2012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EC8E00F-8064-4781-AE9E-29917D1677E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AA9B2B97-B12A-444D-825A-C5C1E4BB94ED}" type="datetimeFigureOut">
              <a:rPr lang="en-US" smtClean="0"/>
              <a:t>10/26/2012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EC8E00F-8064-4781-AE9E-29917D1677E2}"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A9B2B97-B12A-444D-825A-C5C1E4BB94ED}" type="datetimeFigureOut">
              <a:rPr lang="en-US" smtClean="0"/>
              <a:t>10/26/2012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EC8E00F-8064-4781-AE9E-29917D1677E2}"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Family Violence and Protection</a:t>
            </a:r>
            <a:endParaRPr lang="en-US" dirty="0"/>
          </a:p>
        </p:txBody>
      </p:sp>
      <p:sp>
        <p:nvSpPr>
          <p:cNvPr id="3" name="Subtitle 2"/>
          <p:cNvSpPr>
            <a:spLocks noGrp="1"/>
          </p:cNvSpPr>
          <p:nvPr>
            <p:ph type="subTitle" idx="1"/>
          </p:nvPr>
        </p:nvSpPr>
        <p:spPr/>
        <p:txBody>
          <a:bodyPr/>
          <a:lstStyle/>
          <a:p>
            <a:r>
              <a:rPr lang="en-US" dirty="0" smtClean="0"/>
              <a:t>Week III: Working with Survivors and </a:t>
            </a:r>
            <a:r>
              <a:rPr lang="en-US" dirty="0" err="1" smtClean="0"/>
              <a:t>Agressors</a:t>
            </a:r>
            <a:r>
              <a:rPr lang="en-US" dirty="0" smtClean="0"/>
              <a:t> </a:t>
            </a:r>
            <a:endParaRPr lang="en-US" dirty="0"/>
          </a:p>
        </p:txBody>
      </p:sp>
    </p:spTree>
    <p:extLst>
      <p:ext uri="{BB962C8B-B14F-4D97-AF65-F5344CB8AC3E}">
        <p14:creationId xmlns:p14="http://schemas.microsoft.com/office/powerpoint/2010/main" val="3020388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Attachment and Inter-Subjectivity</a:t>
            </a:r>
            <a:endParaRPr lang="en-US" dirty="0"/>
          </a:p>
        </p:txBody>
      </p:sp>
      <p:sp>
        <p:nvSpPr>
          <p:cNvPr id="3" name="Content Placeholder 2"/>
          <p:cNvSpPr>
            <a:spLocks noGrp="1"/>
          </p:cNvSpPr>
          <p:nvPr>
            <p:ph idx="1"/>
          </p:nvPr>
        </p:nvSpPr>
        <p:spPr/>
        <p:txBody>
          <a:bodyPr/>
          <a:lstStyle/>
          <a:p>
            <a:r>
              <a:rPr lang="en-US" dirty="0" smtClean="0"/>
              <a:t> Attachment bond – </a:t>
            </a:r>
            <a:r>
              <a:rPr lang="en-US" dirty="0" err="1" smtClean="0"/>
              <a:t>affectional</a:t>
            </a:r>
            <a:r>
              <a:rPr lang="en-US" dirty="0" smtClean="0"/>
              <a:t> bond </a:t>
            </a:r>
            <a:r>
              <a:rPr lang="en-US" dirty="0" err="1" smtClean="0"/>
              <a:t>charecterized</a:t>
            </a:r>
            <a:r>
              <a:rPr lang="en-US" dirty="0" smtClean="0"/>
              <a:t> by an individual seeking security and comfort (from another)</a:t>
            </a:r>
          </a:p>
          <a:p>
            <a:r>
              <a:rPr lang="en-US" dirty="0" err="1" smtClean="0"/>
              <a:t>Intersubjectivity</a:t>
            </a:r>
            <a:r>
              <a:rPr lang="en-US" dirty="0" smtClean="0"/>
              <a:t> – interpersonal activity that exists with all </a:t>
            </a:r>
            <a:r>
              <a:rPr lang="en-US" dirty="0" err="1" smtClean="0"/>
              <a:t>affectional</a:t>
            </a:r>
            <a:r>
              <a:rPr lang="en-US" dirty="0" smtClean="0"/>
              <a:t> bonds</a:t>
            </a:r>
          </a:p>
          <a:p>
            <a:endParaRPr lang="en-US" dirty="0"/>
          </a:p>
          <a:p>
            <a:r>
              <a:rPr lang="en-US" dirty="0" smtClean="0"/>
              <a:t>Attachment and </a:t>
            </a:r>
            <a:r>
              <a:rPr lang="en-US" dirty="0" err="1" smtClean="0"/>
              <a:t>Intersubjectivity</a:t>
            </a:r>
            <a:r>
              <a:rPr lang="en-US" dirty="0" smtClean="0"/>
              <a:t> are interwoven, with each influencing the other</a:t>
            </a:r>
            <a:endParaRPr lang="en-US" dirty="0"/>
          </a:p>
        </p:txBody>
      </p:sp>
    </p:spTree>
    <p:extLst>
      <p:ext uri="{BB962C8B-B14F-4D97-AF65-F5344CB8AC3E}">
        <p14:creationId xmlns:p14="http://schemas.microsoft.com/office/powerpoint/2010/main" val="9934322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Focused</a:t>
            </a:r>
            <a:endParaRPr lang="en-US" dirty="0"/>
          </a:p>
        </p:txBody>
      </p:sp>
      <p:sp>
        <p:nvSpPr>
          <p:cNvPr id="3" name="Content Placeholder 2"/>
          <p:cNvSpPr>
            <a:spLocks noGrp="1"/>
          </p:cNvSpPr>
          <p:nvPr>
            <p:ph idx="1"/>
          </p:nvPr>
        </p:nvSpPr>
        <p:spPr>
          <a:xfrm>
            <a:off x="1219200" y="1066800"/>
            <a:ext cx="7467600" cy="5059363"/>
          </a:xfrm>
        </p:spPr>
        <p:txBody>
          <a:bodyPr>
            <a:normAutofit/>
          </a:bodyPr>
          <a:lstStyle/>
          <a:p>
            <a:pPr>
              <a:buNone/>
            </a:pPr>
            <a:r>
              <a:rPr lang="en-US" sz="2400" i="1" dirty="0" smtClean="0"/>
              <a:t>By helping people identify the things that they wish to have changed in their life and attending to those things that they wish to continue to have happen, therapists help their clients to construct a concrete vision of a preferred future for themselves. </a:t>
            </a:r>
          </a:p>
          <a:p>
            <a:pPr>
              <a:buNone/>
            </a:pPr>
            <a:r>
              <a:rPr lang="en-US" sz="3600" b="1" i="1" dirty="0" smtClean="0"/>
              <a:t>Techniques</a:t>
            </a:r>
          </a:p>
          <a:p>
            <a:r>
              <a:rPr lang="en-US" dirty="0" smtClean="0"/>
              <a:t>Miracle Questions</a:t>
            </a:r>
          </a:p>
          <a:p>
            <a:r>
              <a:rPr lang="en-US" dirty="0" smtClean="0"/>
              <a:t>Scaling Questions</a:t>
            </a:r>
          </a:p>
          <a:p>
            <a:r>
              <a:rPr lang="en-US" dirty="0" smtClean="0"/>
              <a:t>Exception Seeking Questions</a:t>
            </a:r>
          </a:p>
          <a:p>
            <a:r>
              <a:rPr lang="en-US" dirty="0" smtClean="0"/>
              <a:t>Coping Questions</a:t>
            </a:r>
          </a:p>
          <a:p>
            <a:endParaRPr lang="en-US" dirty="0"/>
          </a:p>
        </p:txBody>
      </p:sp>
      <p:sp>
        <p:nvSpPr>
          <p:cNvPr id="4" name="Date Placeholder 3"/>
          <p:cNvSpPr>
            <a:spLocks noGrp="1"/>
          </p:cNvSpPr>
          <p:nvPr>
            <p:ph type="dt" sz="half" idx="10"/>
          </p:nvPr>
        </p:nvSpPr>
        <p:spPr/>
        <p:txBody>
          <a:bodyPr/>
          <a:lstStyle/>
          <a:p>
            <a:pPr>
              <a:defRPr/>
            </a:pPr>
            <a:fld id="{78A34E7E-71F4-4596-8DA7-7E77F5B1C49F}" type="datetime1">
              <a:rPr lang="en-US" smtClean="0"/>
              <a:pPr>
                <a:defRPr/>
              </a:pPr>
              <a:t>10/26/2012</a:t>
            </a:fld>
            <a:endParaRPr lang="en-US"/>
          </a:p>
        </p:txBody>
      </p:sp>
      <p:sp>
        <p:nvSpPr>
          <p:cNvPr id="6" name="Slide Number Placeholder 5"/>
          <p:cNvSpPr>
            <a:spLocks noGrp="1"/>
          </p:cNvSpPr>
          <p:nvPr>
            <p:ph type="sldNum" sz="quarter" idx="12"/>
          </p:nvPr>
        </p:nvSpPr>
        <p:spPr/>
        <p:txBody>
          <a:bodyPr/>
          <a:lstStyle/>
          <a:p>
            <a:pPr>
              <a:defRPr/>
            </a:pPr>
            <a:fld id="{42E57726-E1E3-4BC0-ADBE-3A99EB83FF74}" type="slidenum">
              <a:rPr lang="en-US" smtClean="0"/>
              <a:pPr>
                <a:defRPr/>
              </a:pPr>
              <a:t>11</a:t>
            </a:fld>
            <a:endParaRPr lang="en-US"/>
          </a:p>
        </p:txBody>
      </p:sp>
    </p:spTree>
    <p:extLst>
      <p:ext uri="{BB962C8B-B14F-4D97-AF65-F5344CB8AC3E}">
        <p14:creationId xmlns:p14="http://schemas.microsoft.com/office/powerpoint/2010/main" val="3144636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Intersubjectivity</a:t>
            </a:r>
            <a:r>
              <a:rPr lang="en-US" dirty="0" smtClean="0"/>
              <a:t> vs. Traditional Therapeutic Stance</a:t>
            </a:r>
            <a:endParaRPr lang="en-US" dirty="0"/>
          </a:p>
        </p:txBody>
      </p:sp>
      <p:sp>
        <p:nvSpPr>
          <p:cNvPr id="3" name="Content Placeholder 2"/>
          <p:cNvSpPr>
            <a:spLocks noGrp="1"/>
          </p:cNvSpPr>
          <p:nvPr>
            <p:ph idx="1"/>
          </p:nvPr>
        </p:nvSpPr>
        <p:spPr/>
        <p:txBody>
          <a:bodyPr/>
          <a:lstStyle/>
          <a:p>
            <a:r>
              <a:rPr lang="en-US" dirty="0" smtClean="0"/>
              <a:t>Traditional therapeutic stance:</a:t>
            </a:r>
          </a:p>
          <a:p>
            <a:pPr lvl="1"/>
            <a:r>
              <a:rPr lang="en-US" dirty="0" smtClean="0"/>
              <a:t>Therapist remains neutral, </a:t>
            </a:r>
            <a:r>
              <a:rPr lang="en-US" dirty="0" err="1" smtClean="0"/>
              <a:t>non-judgemental</a:t>
            </a:r>
            <a:r>
              <a:rPr lang="en-US" dirty="0" smtClean="0"/>
              <a:t>, maintaining a “blank screen” for transference</a:t>
            </a:r>
          </a:p>
          <a:p>
            <a:pPr lvl="1"/>
            <a:r>
              <a:rPr lang="en-US" dirty="0" smtClean="0"/>
              <a:t>However, this ambiguity regarding client experiences can create anxiety and reduce safety, especially in those with insecure attachment histories. </a:t>
            </a:r>
          </a:p>
        </p:txBody>
      </p:sp>
    </p:spTree>
    <p:extLst>
      <p:ext uri="{BB962C8B-B14F-4D97-AF65-F5344CB8AC3E}">
        <p14:creationId xmlns:p14="http://schemas.microsoft.com/office/powerpoint/2010/main" val="29114113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Intersubjectivity</a:t>
            </a:r>
            <a:r>
              <a:rPr lang="en-US" dirty="0"/>
              <a:t> vs. Traditional Therapeutic Stance</a:t>
            </a:r>
          </a:p>
        </p:txBody>
      </p:sp>
      <p:sp>
        <p:nvSpPr>
          <p:cNvPr id="3" name="Content Placeholder 2"/>
          <p:cNvSpPr>
            <a:spLocks noGrp="1"/>
          </p:cNvSpPr>
          <p:nvPr>
            <p:ph idx="1"/>
          </p:nvPr>
        </p:nvSpPr>
        <p:spPr/>
        <p:txBody>
          <a:bodyPr>
            <a:normAutofit lnSpcReduction="10000"/>
          </a:bodyPr>
          <a:lstStyle/>
          <a:p>
            <a:r>
              <a:rPr lang="en-US" dirty="0" err="1" smtClean="0"/>
              <a:t>Intersubjective</a:t>
            </a:r>
            <a:r>
              <a:rPr lang="en-US" dirty="0" smtClean="0"/>
              <a:t> stance</a:t>
            </a:r>
          </a:p>
          <a:p>
            <a:pPr lvl="1"/>
            <a:r>
              <a:rPr lang="en-US" dirty="0" smtClean="0"/>
              <a:t>Therapist is clear and genuine about experiences shared by the client</a:t>
            </a:r>
          </a:p>
          <a:p>
            <a:pPr lvl="1"/>
            <a:r>
              <a:rPr lang="en-US" dirty="0" smtClean="0"/>
              <a:t>The therapist can influence the client’s experience of the event in shared </a:t>
            </a:r>
            <a:r>
              <a:rPr lang="en-US" dirty="0" err="1" smtClean="0"/>
              <a:t>intersubjectivity</a:t>
            </a:r>
            <a:endParaRPr lang="en-US" dirty="0" smtClean="0"/>
          </a:p>
          <a:p>
            <a:pPr lvl="1"/>
            <a:r>
              <a:rPr lang="en-US" dirty="0" smtClean="0"/>
              <a:t>By actively joining the client in her experience of an event, the therapist is creating an opening whereby the client is able to re-experience the event and to co-create new meanings of the event.</a:t>
            </a:r>
          </a:p>
          <a:p>
            <a:pPr lvl="1"/>
            <a:endParaRPr lang="en-US" dirty="0" smtClean="0"/>
          </a:p>
          <a:p>
            <a:endParaRPr lang="en-US" dirty="0"/>
          </a:p>
        </p:txBody>
      </p:sp>
    </p:spTree>
    <p:extLst>
      <p:ext uri="{BB962C8B-B14F-4D97-AF65-F5344CB8AC3E}">
        <p14:creationId xmlns:p14="http://schemas.microsoft.com/office/powerpoint/2010/main" val="14467074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Intersubjective</a:t>
            </a:r>
            <a:r>
              <a:rPr lang="en-US" dirty="0" smtClean="0"/>
              <a:t> Stance</a:t>
            </a:r>
            <a:endParaRPr lang="en-US" dirty="0"/>
          </a:p>
        </p:txBody>
      </p:sp>
      <p:sp>
        <p:nvSpPr>
          <p:cNvPr id="3" name="Content Placeholder 2"/>
          <p:cNvSpPr>
            <a:spLocks noGrp="1"/>
          </p:cNvSpPr>
          <p:nvPr>
            <p:ph idx="1"/>
          </p:nvPr>
        </p:nvSpPr>
        <p:spPr/>
        <p:txBody>
          <a:bodyPr>
            <a:normAutofit lnSpcReduction="10000"/>
          </a:bodyPr>
          <a:lstStyle/>
          <a:p>
            <a:r>
              <a:rPr lang="en-US" dirty="0" smtClean="0"/>
              <a:t>Maintain </a:t>
            </a:r>
            <a:r>
              <a:rPr lang="en-US" dirty="0" err="1" smtClean="0"/>
              <a:t>non-judgemental</a:t>
            </a:r>
            <a:r>
              <a:rPr lang="en-US" dirty="0" smtClean="0"/>
              <a:t> stance and unconditional acceptance</a:t>
            </a:r>
          </a:p>
          <a:p>
            <a:r>
              <a:rPr lang="en-US" dirty="0" smtClean="0"/>
              <a:t>Therapist and client share their experience of past events</a:t>
            </a:r>
          </a:p>
          <a:p>
            <a:r>
              <a:rPr lang="en-US" dirty="0" smtClean="0"/>
              <a:t>Therapist encourages client’s disagreement with therapist’s experience</a:t>
            </a:r>
          </a:p>
          <a:p>
            <a:r>
              <a:rPr lang="en-US" dirty="0" smtClean="0"/>
              <a:t>There is a “dialogue” about the experience, which opens up possibility of new meaning and understanding</a:t>
            </a:r>
            <a:endParaRPr lang="en-US" dirty="0"/>
          </a:p>
        </p:txBody>
      </p:sp>
    </p:spTree>
    <p:extLst>
      <p:ext uri="{BB962C8B-B14F-4D97-AF65-F5344CB8AC3E}">
        <p14:creationId xmlns:p14="http://schemas.microsoft.com/office/powerpoint/2010/main" val="2746228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Components of </a:t>
            </a:r>
            <a:r>
              <a:rPr lang="en-US" dirty="0" err="1" smtClean="0"/>
              <a:t>Intersubjectivity</a:t>
            </a:r>
            <a:r>
              <a:rPr lang="en-US" dirty="0" smtClean="0"/>
              <a:t>:</a:t>
            </a:r>
            <a:br>
              <a:rPr lang="en-US" dirty="0" smtClean="0"/>
            </a:br>
            <a:r>
              <a:rPr lang="en-US" dirty="0" err="1"/>
              <a:t>Coregulation</a:t>
            </a:r>
            <a:r>
              <a:rPr lang="en-US" dirty="0"/>
              <a:t> of Affect</a:t>
            </a:r>
          </a:p>
        </p:txBody>
      </p:sp>
      <p:sp>
        <p:nvSpPr>
          <p:cNvPr id="3" name="Content Placeholder 2"/>
          <p:cNvSpPr>
            <a:spLocks noGrp="1"/>
          </p:cNvSpPr>
          <p:nvPr>
            <p:ph idx="1"/>
          </p:nvPr>
        </p:nvSpPr>
        <p:spPr>
          <a:xfrm>
            <a:off x="612648" y="1600200"/>
            <a:ext cx="8153400" cy="5029200"/>
          </a:xfrm>
        </p:spPr>
        <p:txBody>
          <a:bodyPr>
            <a:normAutofit fontScale="85000" lnSpcReduction="10000"/>
          </a:bodyPr>
          <a:lstStyle/>
          <a:p>
            <a:r>
              <a:rPr lang="en-US" dirty="0" smtClean="0"/>
              <a:t>Affect is conveyed through multiple channels:</a:t>
            </a:r>
          </a:p>
          <a:p>
            <a:pPr lvl="1"/>
            <a:r>
              <a:rPr lang="en-US" dirty="0" smtClean="0"/>
              <a:t>Non-verbal, tone, intensity, facial expression</a:t>
            </a:r>
          </a:p>
          <a:p>
            <a:r>
              <a:rPr lang="en-US" b="1" dirty="0" smtClean="0"/>
              <a:t>Attunement </a:t>
            </a:r>
            <a:r>
              <a:rPr lang="en-US" dirty="0" smtClean="0"/>
              <a:t>– the sharing of affect </a:t>
            </a:r>
            <a:r>
              <a:rPr lang="en-US" dirty="0" err="1" smtClean="0"/>
              <a:t>intersubjectively</a:t>
            </a:r>
            <a:r>
              <a:rPr lang="en-US" dirty="0" smtClean="0"/>
              <a:t> leads to </a:t>
            </a:r>
            <a:r>
              <a:rPr lang="en-US" dirty="0" err="1" smtClean="0"/>
              <a:t>coregulation</a:t>
            </a:r>
            <a:endParaRPr lang="en-US" dirty="0" smtClean="0"/>
          </a:p>
          <a:p>
            <a:r>
              <a:rPr lang="en-US" b="1" dirty="0" smtClean="0"/>
              <a:t>Matching client’s affective expression </a:t>
            </a:r>
            <a:r>
              <a:rPr lang="en-US" dirty="0" smtClean="0"/>
              <a:t>conveys empathy and validation</a:t>
            </a:r>
          </a:p>
          <a:p>
            <a:r>
              <a:rPr lang="en-US" dirty="0" smtClean="0"/>
              <a:t>Matched affect by therapist often leads to decreased emotional intensity &amp; more open communication</a:t>
            </a:r>
          </a:p>
          <a:p>
            <a:r>
              <a:rPr lang="en-US" dirty="0" smtClean="0"/>
              <a:t>When therapist does not match affect and convey understanding – affect/behavior can escalate or client withdraws</a:t>
            </a:r>
          </a:p>
          <a:p>
            <a:pPr lvl="1"/>
            <a:endParaRPr lang="en-US" dirty="0" smtClean="0"/>
          </a:p>
        </p:txBody>
      </p:sp>
    </p:spTree>
    <p:extLst>
      <p:ext uri="{BB962C8B-B14F-4D97-AF65-F5344CB8AC3E}">
        <p14:creationId xmlns:p14="http://schemas.microsoft.com/office/powerpoint/2010/main" val="16654265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Coregulation</a:t>
            </a:r>
            <a:r>
              <a:rPr lang="en-US" dirty="0" smtClean="0"/>
              <a:t> of Affect</a:t>
            </a:r>
            <a:endParaRPr lang="en-US" dirty="0"/>
          </a:p>
        </p:txBody>
      </p:sp>
      <p:sp>
        <p:nvSpPr>
          <p:cNvPr id="3" name="Content Placeholder 2"/>
          <p:cNvSpPr>
            <a:spLocks noGrp="1"/>
          </p:cNvSpPr>
          <p:nvPr>
            <p:ph idx="1"/>
          </p:nvPr>
        </p:nvSpPr>
        <p:spPr/>
        <p:txBody>
          <a:bodyPr/>
          <a:lstStyle/>
          <a:p>
            <a:r>
              <a:rPr lang="en-US" dirty="0" smtClean="0"/>
              <a:t>When therapist can </a:t>
            </a:r>
            <a:r>
              <a:rPr lang="en-US" dirty="0" err="1" smtClean="0"/>
              <a:t>coregulate</a:t>
            </a:r>
            <a:r>
              <a:rPr lang="en-US" dirty="0" smtClean="0"/>
              <a:t> affect, client is able to tolerate underlying emotion</a:t>
            </a:r>
          </a:p>
          <a:p>
            <a:r>
              <a:rPr lang="en-US" dirty="0" err="1" smtClean="0"/>
              <a:t>Coregulation</a:t>
            </a:r>
            <a:r>
              <a:rPr lang="en-US" dirty="0" smtClean="0"/>
              <a:t> allows client to reflect and re-experience painful past events</a:t>
            </a:r>
          </a:p>
          <a:p>
            <a:r>
              <a:rPr lang="en-US" dirty="0" err="1" smtClean="0"/>
              <a:t>Coregulation</a:t>
            </a:r>
            <a:r>
              <a:rPr lang="en-US" dirty="0" smtClean="0"/>
              <a:t> of affect creates safety, provides secure attachment, and facilitates exploration through reflective functioning</a:t>
            </a:r>
          </a:p>
          <a:p>
            <a:endParaRPr lang="en-US" dirty="0"/>
          </a:p>
        </p:txBody>
      </p:sp>
    </p:spTree>
    <p:extLst>
      <p:ext uri="{BB962C8B-B14F-4D97-AF65-F5344CB8AC3E}">
        <p14:creationId xmlns:p14="http://schemas.microsoft.com/office/powerpoint/2010/main" val="41832092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Effects of Abuse on Victim</a:t>
            </a:r>
          </a:p>
        </p:txBody>
      </p:sp>
      <p:sp>
        <p:nvSpPr>
          <p:cNvPr id="16387" name="Rectangle 3"/>
          <p:cNvSpPr>
            <a:spLocks noGrp="1" noChangeArrowheads="1"/>
          </p:cNvSpPr>
          <p:nvPr>
            <p:ph idx="1"/>
          </p:nvPr>
        </p:nvSpPr>
        <p:spPr/>
        <p:txBody>
          <a:bodyPr/>
          <a:lstStyle/>
          <a:p>
            <a:pPr eaLnBrk="1" hangingPunct="1"/>
            <a:r>
              <a:rPr lang="en-US" smtClean="0"/>
              <a:t>Economic Impact</a:t>
            </a:r>
          </a:p>
          <a:p>
            <a:pPr eaLnBrk="1" hangingPunct="1"/>
            <a:r>
              <a:rPr lang="en-US" smtClean="0"/>
              <a:t>Physical Impact</a:t>
            </a:r>
          </a:p>
          <a:p>
            <a:pPr eaLnBrk="1" hangingPunct="1"/>
            <a:r>
              <a:rPr lang="en-US" smtClean="0"/>
              <a:t>Psychological</a:t>
            </a:r>
          </a:p>
          <a:p>
            <a:pPr lvl="1" eaLnBrk="1" hangingPunct="1"/>
            <a:r>
              <a:rPr lang="en-US" smtClean="0"/>
              <a:t>Fear of Closeness/Trust</a:t>
            </a:r>
          </a:p>
          <a:p>
            <a:pPr lvl="1" eaLnBrk="1" hangingPunct="1"/>
            <a:r>
              <a:rPr lang="en-US" smtClean="0"/>
              <a:t>Low Self-Esteem</a:t>
            </a:r>
          </a:p>
          <a:p>
            <a:pPr lvl="1" eaLnBrk="1" hangingPunct="1"/>
            <a:r>
              <a:rPr lang="en-US" smtClean="0"/>
              <a:t>Impact on Sexuality</a:t>
            </a:r>
          </a:p>
          <a:p>
            <a:pPr lvl="1" eaLnBrk="1" hangingPunct="1"/>
            <a:r>
              <a:rPr lang="en-US" smtClean="0"/>
              <a:t>Depression &amp; Anxiety</a:t>
            </a:r>
          </a:p>
        </p:txBody>
      </p:sp>
      <p:sp>
        <p:nvSpPr>
          <p:cNvPr id="6" name="Slide Number Placeholder 5"/>
          <p:cNvSpPr>
            <a:spLocks noGrp="1"/>
          </p:cNvSpPr>
          <p:nvPr>
            <p:ph type="sldNum" sz="quarter" idx="12"/>
          </p:nvPr>
        </p:nvSpPr>
        <p:spPr/>
        <p:txBody>
          <a:bodyPr/>
          <a:lstStyle/>
          <a:p>
            <a:pPr>
              <a:defRPr/>
            </a:pPr>
            <a:fld id="{72B9D3C3-68B0-45B5-988F-97BC44DD8FE1}" type="slidenum">
              <a:rPr lang="en-US"/>
              <a:pPr>
                <a:defRPr/>
              </a:pPr>
              <a:t>17</a:t>
            </a:fld>
            <a:endParaRPr lang="en-US"/>
          </a:p>
        </p:txBody>
      </p:sp>
    </p:spTree>
    <p:extLst>
      <p:ext uri="{BB962C8B-B14F-4D97-AF65-F5344CB8AC3E}">
        <p14:creationId xmlns:p14="http://schemas.microsoft.com/office/powerpoint/2010/main" val="39972984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Effects of DV on Children</a:t>
            </a:r>
          </a:p>
        </p:txBody>
      </p:sp>
      <p:sp>
        <p:nvSpPr>
          <p:cNvPr id="17411" name="Rectangle 3"/>
          <p:cNvSpPr>
            <a:spLocks noGrp="1" noChangeArrowheads="1"/>
          </p:cNvSpPr>
          <p:nvPr>
            <p:ph idx="1"/>
          </p:nvPr>
        </p:nvSpPr>
        <p:spPr>
          <a:xfrm>
            <a:off x="1143000" y="1143000"/>
            <a:ext cx="7543800" cy="4983163"/>
          </a:xfrm>
        </p:spPr>
        <p:txBody>
          <a:bodyPr/>
          <a:lstStyle/>
          <a:p>
            <a:pPr eaLnBrk="1" hangingPunct="1"/>
            <a:r>
              <a:rPr lang="en-US" dirty="0" smtClean="0"/>
              <a:t>Psycho-Social Difficulties</a:t>
            </a:r>
          </a:p>
          <a:p>
            <a:pPr lvl="1" eaLnBrk="1" hangingPunct="1"/>
            <a:r>
              <a:rPr lang="en-US" dirty="0" smtClean="0"/>
              <a:t>Anxiety, Depression, PTSD</a:t>
            </a:r>
          </a:p>
          <a:p>
            <a:pPr lvl="1" eaLnBrk="1" hangingPunct="1"/>
            <a:r>
              <a:rPr lang="en-US" dirty="0" smtClean="0"/>
              <a:t>Aggression, Substance Abuse</a:t>
            </a:r>
          </a:p>
          <a:p>
            <a:pPr eaLnBrk="1" hangingPunct="1"/>
            <a:r>
              <a:rPr lang="en-US" dirty="0" smtClean="0"/>
              <a:t>Parent-Child Dynamics</a:t>
            </a:r>
          </a:p>
          <a:p>
            <a:pPr lvl="1" eaLnBrk="1" hangingPunct="1"/>
            <a:r>
              <a:rPr lang="en-US" dirty="0" smtClean="0"/>
              <a:t>Anxious Attachment</a:t>
            </a:r>
          </a:p>
          <a:p>
            <a:pPr lvl="1" eaLnBrk="1" hangingPunct="1"/>
            <a:r>
              <a:rPr lang="en-US" dirty="0" err="1" smtClean="0"/>
              <a:t>Parentification</a:t>
            </a:r>
            <a:r>
              <a:rPr lang="en-US" dirty="0" smtClean="0"/>
              <a:t>/Worry about Parent</a:t>
            </a:r>
          </a:p>
          <a:p>
            <a:pPr eaLnBrk="1" hangingPunct="1"/>
            <a:r>
              <a:rPr lang="en-US" dirty="0" smtClean="0"/>
              <a:t>Note: Children exposed to DV do not always repeat pattern in future relationships</a:t>
            </a:r>
          </a:p>
        </p:txBody>
      </p:sp>
      <p:sp>
        <p:nvSpPr>
          <p:cNvPr id="6" name="Slide Number Placeholder 5"/>
          <p:cNvSpPr>
            <a:spLocks noGrp="1"/>
          </p:cNvSpPr>
          <p:nvPr>
            <p:ph type="sldNum" sz="quarter" idx="12"/>
          </p:nvPr>
        </p:nvSpPr>
        <p:spPr/>
        <p:txBody>
          <a:bodyPr/>
          <a:lstStyle/>
          <a:p>
            <a:pPr>
              <a:defRPr/>
            </a:pPr>
            <a:fld id="{739624E4-46DF-4057-8BCA-491E7D355B13}" type="slidenum">
              <a:rPr lang="en-US"/>
              <a:pPr>
                <a:defRPr/>
              </a:pPr>
              <a:t>18</a:t>
            </a:fld>
            <a:endParaRPr lang="en-US"/>
          </a:p>
        </p:txBody>
      </p:sp>
    </p:spTree>
    <p:extLst>
      <p:ext uri="{BB962C8B-B14F-4D97-AF65-F5344CB8AC3E}">
        <p14:creationId xmlns:p14="http://schemas.microsoft.com/office/powerpoint/2010/main" val="13516074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Partner Abuse: Day III</a:t>
            </a:r>
            <a:endParaRPr lang="en-US" dirty="0"/>
          </a:p>
        </p:txBody>
      </p:sp>
      <p:sp>
        <p:nvSpPr>
          <p:cNvPr id="3" name="Content Placeholder 2"/>
          <p:cNvSpPr>
            <a:spLocks noGrp="1"/>
          </p:cNvSpPr>
          <p:nvPr>
            <p:ph idx="1"/>
          </p:nvPr>
        </p:nvSpPr>
        <p:spPr/>
        <p:txBody>
          <a:bodyPr/>
          <a:lstStyle/>
          <a:p>
            <a:r>
              <a:rPr lang="en-US" dirty="0" smtClean="0"/>
              <a:t>Experiential Activity: Working with Victims</a:t>
            </a:r>
          </a:p>
          <a:p>
            <a:r>
              <a:rPr lang="en-US" dirty="0" smtClean="0"/>
              <a:t>Same Sex Domestic Violence</a:t>
            </a:r>
          </a:p>
          <a:p>
            <a:r>
              <a:rPr lang="en-US" dirty="0" smtClean="0"/>
              <a:t>Working with Perpetrators</a:t>
            </a:r>
          </a:p>
          <a:p>
            <a:r>
              <a:rPr lang="en-US" dirty="0" smtClean="0"/>
              <a:t>Experiential Activity: Working with Perpetrators</a:t>
            </a:r>
          </a:p>
          <a:p>
            <a:r>
              <a:rPr lang="en-US" dirty="0" smtClean="0"/>
              <a:t> Different Approaches to Domestic Violence</a:t>
            </a:r>
            <a:endParaRPr lang="en-US" dirty="0"/>
          </a:p>
        </p:txBody>
      </p:sp>
    </p:spTree>
    <p:extLst>
      <p:ext uri="{BB962C8B-B14F-4D97-AF65-F5344CB8AC3E}">
        <p14:creationId xmlns:p14="http://schemas.microsoft.com/office/powerpoint/2010/main" val="20549933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Middle Phase of Treatment for Victims</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r>
              <a:rPr lang="en-US" dirty="0" smtClean="0"/>
              <a:t>Meeting Them Where They Are and Supporting Change</a:t>
            </a:r>
            <a:endParaRPr lang="en-US" dirty="0"/>
          </a:p>
        </p:txBody>
      </p:sp>
      <p:sp>
        <p:nvSpPr>
          <p:cNvPr id="4" name="Date Placeholder 3"/>
          <p:cNvSpPr>
            <a:spLocks noGrp="1"/>
          </p:cNvSpPr>
          <p:nvPr>
            <p:ph type="dt" sz="half" idx="10"/>
          </p:nvPr>
        </p:nvSpPr>
        <p:spPr/>
        <p:txBody>
          <a:bodyPr/>
          <a:lstStyle/>
          <a:p>
            <a:pPr>
              <a:defRPr/>
            </a:pPr>
            <a:fld id="{78A34E7E-71F4-4596-8DA7-7E77F5B1C49F}" type="datetime1">
              <a:rPr lang="en-US" smtClean="0"/>
              <a:pPr>
                <a:defRPr/>
              </a:pPr>
              <a:t>10/26/2012</a:t>
            </a:fld>
            <a:endParaRPr lang="en-US"/>
          </a:p>
        </p:txBody>
      </p:sp>
      <p:sp>
        <p:nvSpPr>
          <p:cNvPr id="6" name="Slide Number Placeholder 5"/>
          <p:cNvSpPr>
            <a:spLocks noGrp="1"/>
          </p:cNvSpPr>
          <p:nvPr>
            <p:ph type="sldNum" sz="quarter" idx="12"/>
          </p:nvPr>
        </p:nvSpPr>
        <p:spPr/>
        <p:txBody>
          <a:bodyPr/>
          <a:lstStyle/>
          <a:p>
            <a:pPr>
              <a:defRPr/>
            </a:pPr>
            <a:fld id="{42E57726-E1E3-4BC0-ADBE-3A99EB83FF74}" type="slidenum">
              <a:rPr lang="en-US" smtClean="0"/>
              <a:pPr>
                <a:defRPr/>
              </a:pPr>
              <a:t>2</a:t>
            </a:fld>
            <a:endParaRPr lang="en-US"/>
          </a:p>
        </p:txBody>
      </p:sp>
    </p:spTree>
    <p:extLst>
      <p:ext uri="{BB962C8B-B14F-4D97-AF65-F5344CB8AC3E}">
        <p14:creationId xmlns:p14="http://schemas.microsoft.com/office/powerpoint/2010/main" val="30656281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Practice</a:t>
            </a:r>
            <a:endParaRPr lang="en-US" dirty="0"/>
          </a:p>
        </p:txBody>
      </p:sp>
      <p:sp>
        <p:nvSpPr>
          <p:cNvPr id="3" name="Content Placeholder 2"/>
          <p:cNvSpPr>
            <a:spLocks noGrp="1"/>
          </p:cNvSpPr>
          <p:nvPr>
            <p:ph idx="1"/>
          </p:nvPr>
        </p:nvSpPr>
        <p:spPr/>
        <p:txBody>
          <a:bodyPr/>
          <a:lstStyle/>
          <a:p>
            <a:r>
              <a:rPr lang="en-US" dirty="0" smtClean="0"/>
              <a:t>Working with Victims</a:t>
            </a:r>
            <a:endParaRPr lang="en-US" dirty="0"/>
          </a:p>
        </p:txBody>
      </p:sp>
    </p:spTree>
    <p:extLst>
      <p:ext uri="{BB962C8B-B14F-4D97-AF65-F5344CB8AC3E}">
        <p14:creationId xmlns:p14="http://schemas.microsoft.com/office/powerpoint/2010/main" val="18549200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Same Sex Domestic Violence</a:t>
            </a:r>
            <a:br>
              <a:rPr lang="en-US" dirty="0" smtClean="0"/>
            </a:br>
            <a:r>
              <a:rPr lang="en-US" dirty="0" smtClean="0"/>
              <a:t>/Partner Abuse</a:t>
            </a:r>
            <a:endParaRPr lang="en-US" dirty="0"/>
          </a:p>
        </p:txBody>
      </p:sp>
      <p:sp>
        <p:nvSpPr>
          <p:cNvPr id="3" name="Content Placeholder 2"/>
          <p:cNvSpPr>
            <a:spLocks noGrp="1"/>
          </p:cNvSpPr>
          <p:nvPr>
            <p:ph idx="1"/>
          </p:nvPr>
        </p:nvSpPr>
        <p:spPr>
          <a:xfrm>
            <a:off x="1066800" y="1981200"/>
            <a:ext cx="7620000" cy="4144963"/>
          </a:xfrm>
        </p:spPr>
        <p:txBody>
          <a:bodyPr/>
          <a:lstStyle/>
          <a:p>
            <a:r>
              <a:rPr lang="en-US" dirty="0" smtClean="0"/>
              <a:t>What is Same Sex Domestic Violence?</a:t>
            </a:r>
          </a:p>
          <a:p>
            <a:pPr>
              <a:buNone/>
            </a:pPr>
            <a:endParaRPr lang="en-US" dirty="0" smtClean="0"/>
          </a:p>
          <a:p>
            <a:r>
              <a:rPr lang="en-US" dirty="0" smtClean="0"/>
              <a:t>Definition:  a pattern of abuse in an intimate relationship that is perpetrated by one person against his/her partner for the purpose of establishing control.  </a:t>
            </a:r>
            <a:endParaRPr lang="en-US" dirty="0"/>
          </a:p>
        </p:txBody>
      </p:sp>
    </p:spTree>
    <p:extLst>
      <p:ext uri="{BB962C8B-B14F-4D97-AF65-F5344CB8AC3E}">
        <p14:creationId xmlns:p14="http://schemas.microsoft.com/office/powerpoint/2010/main" val="5051185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Same Sex Domestic Violence</a:t>
            </a:r>
            <a:br>
              <a:rPr lang="en-US" dirty="0" smtClean="0"/>
            </a:br>
            <a:r>
              <a:rPr lang="en-US" dirty="0" smtClean="0"/>
              <a:t>/Partner Abuse</a:t>
            </a:r>
            <a:endParaRPr lang="en-US" dirty="0"/>
          </a:p>
        </p:txBody>
      </p:sp>
      <p:sp>
        <p:nvSpPr>
          <p:cNvPr id="3" name="Content Placeholder 2"/>
          <p:cNvSpPr>
            <a:spLocks noGrp="1"/>
          </p:cNvSpPr>
          <p:nvPr>
            <p:ph idx="1"/>
          </p:nvPr>
        </p:nvSpPr>
        <p:spPr>
          <a:xfrm>
            <a:off x="1066800" y="1828800"/>
            <a:ext cx="7620000" cy="4297363"/>
          </a:xfrm>
        </p:spPr>
        <p:txBody>
          <a:bodyPr>
            <a:normAutofit fontScale="55000" lnSpcReduction="20000"/>
          </a:bodyPr>
          <a:lstStyle/>
          <a:p>
            <a:r>
              <a:rPr lang="en-US" dirty="0" smtClean="0"/>
              <a:t>What is Homophobia?</a:t>
            </a:r>
          </a:p>
          <a:p>
            <a:pPr>
              <a:buNone/>
            </a:pPr>
            <a:endParaRPr lang="en-US" dirty="0" smtClean="0"/>
          </a:p>
          <a:p>
            <a:pPr>
              <a:buNone/>
            </a:pPr>
            <a:r>
              <a:rPr lang="en-US" dirty="0" smtClean="0"/>
              <a:t>Irrational fear, aversion to and hatred of homosexuality.</a:t>
            </a:r>
          </a:p>
          <a:p>
            <a:endParaRPr lang="en-US" dirty="0" smtClean="0"/>
          </a:p>
          <a:p>
            <a:r>
              <a:rPr lang="en-US" dirty="0" smtClean="0"/>
              <a:t>What is Heterosexism?</a:t>
            </a:r>
          </a:p>
          <a:p>
            <a:pPr>
              <a:buNone/>
            </a:pPr>
            <a:r>
              <a:rPr lang="en-US" dirty="0" smtClean="0"/>
              <a:t>The assumption that all people are innately heterosexual</a:t>
            </a:r>
          </a:p>
          <a:p>
            <a:pPr>
              <a:buNone/>
            </a:pPr>
            <a:r>
              <a:rPr lang="en-US" dirty="0" smtClean="0"/>
              <a:t>and that heterosexuality is superior/more desirable than</a:t>
            </a:r>
          </a:p>
          <a:p>
            <a:pPr>
              <a:buNone/>
            </a:pPr>
            <a:r>
              <a:rPr lang="en-US" dirty="0" smtClean="0"/>
              <a:t>homosexuality or bisexuality.</a:t>
            </a:r>
          </a:p>
          <a:p>
            <a:pPr>
              <a:buNone/>
            </a:pPr>
            <a:endParaRPr lang="en-US" dirty="0" smtClean="0"/>
          </a:p>
          <a:p>
            <a:r>
              <a:rPr lang="en-US" dirty="0" smtClean="0"/>
              <a:t>What is the connection between Homophobia and Violence against Women?</a:t>
            </a:r>
          </a:p>
          <a:p>
            <a:endParaRPr lang="en-US" dirty="0" smtClean="0"/>
          </a:p>
          <a:p>
            <a:r>
              <a:rPr lang="en-US" dirty="0" smtClean="0"/>
              <a:t>How does Patriarchy and/or rigid gender roles contribute to domestic violence?  How does it contribute to same sex domestic violence? </a:t>
            </a:r>
          </a:p>
          <a:p>
            <a:endParaRPr lang="en-US" dirty="0" smtClean="0"/>
          </a:p>
          <a:p>
            <a:endParaRPr lang="en-US" dirty="0"/>
          </a:p>
        </p:txBody>
      </p:sp>
    </p:spTree>
    <p:extLst>
      <p:ext uri="{BB962C8B-B14F-4D97-AF65-F5344CB8AC3E}">
        <p14:creationId xmlns:p14="http://schemas.microsoft.com/office/powerpoint/2010/main" val="6057022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Same Sex Domestic Violence</a:t>
            </a:r>
            <a:br>
              <a:rPr lang="en-US" dirty="0" smtClean="0"/>
            </a:br>
            <a:r>
              <a:rPr lang="en-US" dirty="0" smtClean="0"/>
              <a:t>/Partner Abuse</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dirty="0" smtClean="0"/>
              <a:t>Myths about Lesbian Battering</a:t>
            </a:r>
          </a:p>
          <a:p>
            <a:r>
              <a:rPr lang="en-US" dirty="0" smtClean="0"/>
              <a:t>See attached sheet</a:t>
            </a:r>
          </a:p>
          <a:p>
            <a:endParaRPr lang="en-US" dirty="0" smtClean="0"/>
          </a:p>
          <a:p>
            <a:pPr>
              <a:buNone/>
            </a:pPr>
            <a:r>
              <a:rPr lang="en-US" dirty="0" smtClean="0"/>
              <a:t>Facts about Gay Battering</a:t>
            </a:r>
          </a:p>
          <a:p>
            <a:r>
              <a:rPr lang="en-US" dirty="0" smtClean="0"/>
              <a:t>Legal Protection/law enforcement may be unreliable</a:t>
            </a:r>
          </a:p>
          <a:p>
            <a:r>
              <a:rPr lang="en-US" dirty="0" smtClean="0"/>
              <a:t>Claiming “mutual abuse” to friends, law enforcement, service providers</a:t>
            </a:r>
          </a:p>
          <a:p>
            <a:r>
              <a:rPr lang="en-US" dirty="0" smtClean="0"/>
              <a:t>Prevent victim from practicing safe sex</a:t>
            </a:r>
          </a:p>
          <a:p>
            <a:r>
              <a:rPr lang="en-US" dirty="0" smtClean="0"/>
              <a:t>Blame victim for arguments or anything that goes wrong in relationship, including battering</a:t>
            </a:r>
          </a:p>
          <a:p>
            <a:r>
              <a:rPr lang="en-US" dirty="0" smtClean="0"/>
              <a:t>Threatens to “out” victim to work, family, friends</a:t>
            </a:r>
          </a:p>
          <a:p>
            <a:r>
              <a:rPr lang="en-US" dirty="0" smtClean="0"/>
              <a:t>Rigid sex roles/forced/coerced or becomes angry when sexual demands are not met </a:t>
            </a:r>
          </a:p>
          <a:p>
            <a:r>
              <a:rPr lang="en-US" dirty="0" smtClean="0"/>
              <a:t>Pressures victim to use drugs/alcohol</a:t>
            </a:r>
          </a:p>
          <a:p>
            <a:r>
              <a:rPr lang="en-US" dirty="0" smtClean="0"/>
              <a:t>Normalizing the abuse in gay relationships (</a:t>
            </a:r>
            <a:r>
              <a:rPr lang="en-US" dirty="0" err="1" smtClean="0"/>
              <a:t>esp</a:t>
            </a:r>
            <a:r>
              <a:rPr lang="en-US" dirty="0" smtClean="0"/>
              <a:t> when victim is less experienced)</a:t>
            </a:r>
          </a:p>
          <a:p>
            <a:endParaRPr lang="en-US" dirty="0" smtClean="0"/>
          </a:p>
          <a:p>
            <a:endParaRPr lang="en-US" dirty="0"/>
          </a:p>
        </p:txBody>
      </p:sp>
    </p:spTree>
    <p:extLst>
      <p:ext uri="{BB962C8B-B14F-4D97-AF65-F5344CB8AC3E}">
        <p14:creationId xmlns:p14="http://schemas.microsoft.com/office/powerpoint/2010/main" val="8468594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Effects of DV on Children</a:t>
            </a:r>
          </a:p>
        </p:txBody>
      </p:sp>
      <p:sp>
        <p:nvSpPr>
          <p:cNvPr id="17411" name="Rectangle 3"/>
          <p:cNvSpPr>
            <a:spLocks noGrp="1" noChangeArrowheads="1"/>
          </p:cNvSpPr>
          <p:nvPr>
            <p:ph idx="1"/>
          </p:nvPr>
        </p:nvSpPr>
        <p:spPr>
          <a:xfrm>
            <a:off x="1066800" y="1143000"/>
            <a:ext cx="7620000" cy="4983163"/>
          </a:xfrm>
        </p:spPr>
        <p:txBody>
          <a:bodyPr/>
          <a:lstStyle/>
          <a:p>
            <a:pPr eaLnBrk="1" hangingPunct="1"/>
            <a:r>
              <a:rPr lang="en-US" dirty="0" smtClean="0"/>
              <a:t>Psycho-Social Difficulties</a:t>
            </a:r>
          </a:p>
          <a:p>
            <a:pPr lvl="1" eaLnBrk="1" hangingPunct="1"/>
            <a:r>
              <a:rPr lang="en-US" dirty="0" smtClean="0"/>
              <a:t>Anxiety, Depression, PTSD</a:t>
            </a:r>
          </a:p>
          <a:p>
            <a:pPr lvl="1" eaLnBrk="1" hangingPunct="1"/>
            <a:r>
              <a:rPr lang="en-US" dirty="0" smtClean="0"/>
              <a:t>Aggression, Substance Abuse</a:t>
            </a:r>
          </a:p>
          <a:p>
            <a:pPr eaLnBrk="1" hangingPunct="1"/>
            <a:r>
              <a:rPr lang="en-US" dirty="0" smtClean="0"/>
              <a:t>Parent-Child Dynamics</a:t>
            </a:r>
          </a:p>
          <a:p>
            <a:pPr lvl="1" eaLnBrk="1" hangingPunct="1"/>
            <a:r>
              <a:rPr lang="en-US" dirty="0" smtClean="0"/>
              <a:t>Anxious Attachment</a:t>
            </a:r>
          </a:p>
          <a:p>
            <a:pPr lvl="1" eaLnBrk="1" hangingPunct="1"/>
            <a:r>
              <a:rPr lang="en-US" dirty="0" err="1" smtClean="0"/>
              <a:t>Parentification</a:t>
            </a:r>
            <a:r>
              <a:rPr lang="en-US" dirty="0" smtClean="0"/>
              <a:t>/Worry about Parent</a:t>
            </a:r>
          </a:p>
          <a:p>
            <a:pPr eaLnBrk="1" hangingPunct="1"/>
            <a:r>
              <a:rPr lang="en-US" dirty="0" smtClean="0"/>
              <a:t>Note: Children exposed to DV do not always repeat pattern in future relationships</a:t>
            </a:r>
          </a:p>
        </p:txBody>
      </p:sp>
      <p:sp>
        <p:nvSpPr>
          <p:cNvPr id="6" name="Slide Number Placeholder 5"/>
          <p:cNvSpPr>
            <a:spLocks noGrp="1"/>
          </p:cNvSpPr>
          <p:nvPr>
            <p:ph type="sldNum" sz="quarter" idx="12"/>
          </p:nvPr>
        </p:nvSpPr>
        <p:spPr/>
        <p:txBody>
          <a:bodyPr/>
          <a:lstStyle/>
          <a:p>
            <a:pPr>
              <a:defRPr/>
            </a:pPr>
            <a:fld id="{739624E4-46DF-4057-8BCA-491E7D355B13}" type="slidenum">
              <a:rPr lang="en-US"/>
              <a:pPr>
                <a:defRPr/>
              </a:pPr>
              <a:t>24</a:t>
            </a:fld>
            <a:endParaRPr lang="en-US"/>
          </a:p>
        </p:txBody>
      </p:sp>
    </p:spTree>
    <p:extLst>
      <p:ext uri="{BB962C8B-B14F-4D97-AF65-F5344CB8AC3E}">
        <p14:creationId xmlns:p14="http://schemas.microsoft.com/office/powerpoint/2010/main" val="14902435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Treatment for Children Exposed to DV</a:t>
            </a:r>
            <a:endParaRPr lang="en-US" dirty="0"/>
          </a:p>
        </p:txBody>
      </p:sp>
      <p:sp>
        <p:nvSpPr>
          <p:cNvPr id="3" name="Content Placeholder 2"/>
          <p:cNvSpPr>
            <a:spLocks noGrp="1"/>
          </p:cNvSpPr>
          <p:nvPr>
            <p:ph idx="1"/>
          </p:nvPr>
        </p:nvSpPr>
        <p:spPr/>
        <p:txBody>
          <a:bodyPr/>
          <a:lstStyle/>
          <a:p>
            <a:r>
              <a:rPr lang="en-US" dirty="0" smtClean="0"/>
              <a:t>Treatment Approaches</a:t>
            </a:r>
          </a:p>
          <a:p>
            <a:r>
              <a:rPr lang="en-US" dirty="0" smtClean="0"/>
              <a:t>Trauma Focused CBT</a:t>
            </a:r>
          </a:p>
          <a:p>
            <a:pPr lvl="1"/>
            <a:r>
              <a:rPr lang="en-US" dirty="0" smtClean="0"/>
              <a:t>Psycho-Education of Trauma, Safety, Relaxation/Regulation, Trauma Narrative</a:t>
            </a:r>
          </a:p>
          <a:p>
            <a:r>
              <a:rPr lang="en-US" dirty="0" smtClean="0"/>
              <a:t>Attachment-Based Approaches</a:t>
            </a:r>
          </a:p>
          <a:p>
            <a:pPr lvl="1"/>
            <a:r>
              <a:rPr lang="en-US" dirty="0" smtClean="0"/>
              <a:t>Co-Regulation</a:t>
            </a:r>
          </a:p>
          <a:p>
            <a:pPr lvl="1"/>
            <a:r>
              <a:rPr lang="en-US" dirty="0" smtClean="0"/>
              <a:t>Co-Creating a New Narrative</a:t>
            </a:r>
          </a:p>
          <a:p>
            <a:pPr lvl="1"/>
            <a:r>
              <a:rPr lang="en-US" dirty="0" smtClean="0"/>
              <a:t>Parent-Child Dyad</a:t>
            </a:r>
          </a:p>
          <a:p>
            <a:endParaRPr lang="en-US" dirty="0"/>
          </a:p>
        </p:txBody>
      </p:sp>
    </p:spTree>
    <p:extLst>
      <p:ext uri="{BB962C8B-B14F-4D97-AF65-F5344CB8AC3E}">
        <p14:creationId xmlns:p14="http://schemas.microsoft.com/office/powerpoint/2010/main" val="27404280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Efficacy of Treatment Models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Rates of recidivism in most perpetrator- and partner-focused treatments are approximately 30% within 6 months, regardless of intervention strategy used.</a:t>
            </a:r>
          </a:p>
          <a:p>
            <a:r>
              <a:rPr lang="en-US" dirty="0" smtClean="0"/>
              <a:t>Couples treatment approaches that simultaneously address problems with substance abuse and aggression yield the lowest recidivism rates</a:t>
            </a:r>
          </a:p>
          <a:p>
            <a:r>
              <a:rPr lang="en-US" dirty="0" err="1" smtClean="0"/>
              <a:t>Manualized</a:t>
            </a:r>
            <a:r>
              <a:rPr lang="en-US" dirty="0" smtClean="0"/>
              <a:t> child trauma treatments are effective in reducing child symptoms secondary to IPV. </a:t>
            </a:r>
            <a:endParaRPr lang="en-US" dirty="0"/>
          </a:p>
        </p:txBody>
      </p:sp>
    </p:spTree>
    <p:extLst>
      <p:ext uri="{BB962C8B-B14F-4D97-AF65-F5344CB8AC3E}">
        <p14:creationId xmlns:p14="http://schemas.microsoft.com/office/powerpoint/2010/main" val="11532870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pPr eaLnBrk="1" hangingPunct="1"/>
            <a:r>
              <a:rPr lang="en-US" smtClean="0"/>
              <a:t>Interventions with Perpetrators:</a:t>
            </a:r>
            <a:br>
              <a:rPr lang="en-US" smtClean="0"/>
            </a:br>
            <a:r>
              <a:rPr lang="en-US" smtClean="0"/>
              <a:t>Feminist/Social Learning</a:t>
            </a:r>
          </a:p>
        </p:txBody>
      </p:sp>
      <p:sp>
        <p:nvSpPr>
          <p:cNvPr id="14339" name="Rectangle 3"/>
          <p:cNvSpPr>
            <a:spLocks noGrp="1" noChangeArrowheads="1"/>
          </p:cNvSpPr>
          <p:nvPr>
            <p:ph idx="1"/>
          </p:nvPr>
        </p:nvSpPr>
        <p:spPr/>
        <p:txBody>
          <a:bodyPr/>
          <a:lstStyle/>
          <a:p>
            <a:pPr eaLnBrk="1" hangingPunct="1"/>
            <a:r>
              <a:rPr lang="en-US" smtClean="0"/>
              <a:t>Violence is learned behavior that is reinforced</a:t>
            </a:r>
          </a:p>
          <a:p>
            <a:pPr eaLnBrk="1" hangingPunct="1"/>
            <a:r>
              <a:rPr lang="en-US" smtClean="0"/>
              <a:t>Focus on perpetrator</a:t>
            </a:r>
          </a:p>
          <a:p>
            <a:pPr lvl="1" eaLnBrk="1" hangingPunct="1"/>
            <a:r>
              <a:rPr lang="en-US" smtClean="0"/>
              <a:t>Learn new behaviors for coping, expressing, communicating</a:t>
            </a:r>
          </a:p>
        </p:txBody>
      </p:sp>
      <p:sp>
        <p:nvSpPr>
          <p:cNvPr id="6" name="Slide Number Placeholder 5"/>
          <p:cNvSpPr>
            <a:spLocks noGrp="1"/>
          </p:cNvSpPr>
          <p:nvPr>
            <p:ph type="sldNum" sz="quarter" idx="12"/>
          </p:nvPr>
        </p:nvSpPr>
        <p:spPr/>
        <p:txBody>
          <a:bodyPr/>
          <a:lstStyle/>
          <a:p>
            <a:pPr>
              <a:defRPr/>
            </a:pPr>
            <a:fld id="{0E5D43D1-7081-4D10-9AC4-67B3ABFDB360}" type="slidenum">
              <a:rPr lang="en-US"/>
              <a:pPr>
                <a:defRPr/>
              </a:pPr>
              <a:t>27</a:t>
            </a:fld>
            <a:endParaRPr lang="en-US"/>
          </a:p>
        </p:txBody>
      </p:sp>
    </p:spTree>
    <p:extLst>
      <p:ext uri="{BB962C8B-B14F-4D97-AF65-F5344CB8AC3E}">
        <p14:creationId xmlns:p14="http://schemas.microsoft.com/office/powerpoint/2010/main" val="8045986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pPr eaLnBrk="1" hangingPunct="1"/>
            <a:r>
              <a:rPr lang="en-US" smtClean="0"/>
              <a:t>Interventions with Perpetrators:</a:t>
            </a:r>
            <a:br>
              <a:rPr lang="en-US" smtClean="0"/>
            </a:br>
            <a:r>
              <a:rPr lang="en-US" smtClean="0"/>
              <a:t>Feminist/Social Learning</a:t>
            </a:r>
          </a:p>
        </p:txBody>
      </p:sp>
      <p:sp>
        <p:nvSpPr>
          <p:cNvPr id="14339" name="Rectangle 3"/>
          <p:cNvSpPr>
            <a:spLocks noGrp="1" noChangeArrowheads="1"/>
          </p:cNvSpPr>
          <p:nvPr>
            <p:ph idx="1"/>
          </p:nvPr>
        </p:nvSpPr>
        <p:spPr/>
        <p:txBody>
          <a:bodyPr/>
          <a:lstStyle/>
          <a:p>
            <a:r>
              <a:rPr lang="en-US" dirty="0" err="1" smtClean="0"/>
              <a:t>Deluth</a:t>
            </a:r>
            <a:r>
              <a:rPr lang="en-US" dirty="0" smtClean="0"/>
              <a:t> Model – Power and </a:t>
            </a:r>
            <a:r>
              <a:rPr lang="en-US" dirty="0" err="1" smtClean="0"/>
              <a:t>Contro</a:t>
            </a:r>
            <a:endParaRPr lang="en-US" dirty="0" smtClean="0"/>
          </a:p>
          <a:p>
            <a:pPr eaLnBrk="1" hangingPunct="1"/>
            <a:r>
              <a:rPr lang="en-US" dirty="0" smtClean="0"/>
              <a:t>Violence is learned behavior that is reinforced</a:t>
            </a:r>
          </a:p>
          <a:p>
            <a:pPr eaLnBrk="1" hangingPunct="1"/>
            <a:r>
              <a:rPr lang="en-US" dirty="0" smtClean="0"/>
              <a:t>Focus on perpetrator</a:t>
            </a:r>
          </a:p>
          <a:p>
            <a:pPr lvl="1" eaLnBrk="1" hangingPunct="1"/>
            <a:r>
              <a:rPr lang="en-US" dirty="0" smtClean="0"/>
              <a:t>Learn new behaviors for coping, expressing, communicating</a:t>
            </a:r>
          </a:p>
          <a:p>
            <a:endParaRPr lang="en-US" dirty="0" smtClean="0"/>
          </a:p>
        </p:txBody>
      </p:sp>
      <p:sp>
        <p:nvSpPr>
          <p:cNvPr id="6" name="Slide Number Placeholder 5"/>
          <p:cNvSpPr>
            <a:spLocks noGrp="1"/>
          </p:cNvSpPr>
          <p:nvPr>
            <p:ph type="sldNum" sz="quarter" idx="12"/>
          </p:nvPr>
        </p:nvSpPr>
        <p:spPr/>
        <p:txBody>
          <a:bodyPr/>
          <a:lstStyle/>
          <a:p>
            <a:pPr>
              <a:defRPr/>
            </a:pPr>
            <a:fld id="{0E5D43D1-7081-4D10-9AC4-67B3ABFDB360}" type="slidenum">
              <a:rPr lang="en-US"/>
              <a:pPr>
                <a:defRPr/>
              </a:pPr>
              <a:t>28</a:t>
            </a:fld>
            <a:endParaRPr lang="en-US"/>
          </a:p>
        </p:txBody>
      </p:sp>
    </p:spTree>
    <p:extLst>
      <p:ext uri="{BB962C8B-B14F-4D97-AF65-F5344CB8AC3E}">
        <p14:creationId xmlns:p14="http://schemas.microsoft.com/office/powerpoint/2010/main" val="36224119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Interventions with Perpetrators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Cognitive Behavioral</a:t>
            </a:r>
          </a:p>
          <a:p>
            <a:pPr lvl="1"/>
            <a:r>
              <a:rPr lang="en-US" dirty="0" smtClean="0"/>
              <a:t>Behavior Management, Cognitive Distortions, Schema</a:t>
            </a:r>
          </a:p>
          <a:p>
            <a:pPr lvl="1"/>
            <a:r>
              <a:rPr lang="en-US" dirty="0" smtClean="0"/>
              <a:t>Healthier Social Learning - Groups</a:t>
            </a:r>
          </a:p>
          <a:p>
            <a:r>
              <a:rPr lang="en-US" dirty="0" smtClean="0"/>
              <a:t>Solution Focused Approaches</a:t>
            </a:r>
          </a:p>
          <a:p>
            <a:pPr lvl="1"/>
            <a:r>
              <a:rPr lang="en-US" dirty="0" smtClean="0"/>
              <a:t>Scaling</a:t>
            </a:r>
          </a:p>
          <a:p>
            <a:pPr lvl="1"/>
            <a:r>
              <a:rPr lang="en-US" dirty="0" smtClean="0"/>
              <a:t>Coping</a:t>
            </a:r>
          </a:p>
          <a:p>
            <a:r>
              <a:rPr lang="en-US" dirty="0" smtClean="0"/>
              <a:t>Narrative Approach</a:t>
            </a:r>
          </a:p>
          <a:p>
            <a:pPr lvl="1"/>
            <a:r>
              <a:rPr lang="en-US" dirty="0" smtClean="0"/>
              <a:t>Externalize problem</a:t>
            </a:r>
          </a:p>
          <a:p>
            <a:pPr lvl="1"/>
            <a:r>
              <a:rPr lang="en-US" dirty="0" smtClean="0"/>
              <a:t>Develop new narrative for self</a:t>
            </a:r>
          </a:p>
          <a:p>
            <a:r>
              <a:rPr lang="en-US" dirty="0" smtClean="0"/>
              <a:t>Psychodynamic Approach</a:t>
            </a:r>
          </a:p>
          <a:p>
            <a:pPr lvl="1"/>
            <a:r>
              <a:rPr lang="en-US" dirty="0" smtClean="0"/>
              <a:t>Understand childhood dynamics and current relational patterns </a:t>
            </a:r>
            <a:endParaRPr lang="en-US" dirty="0"/>
          </a:p>
        </p:txBody>
      </p:sp>
    </p:spTree>
    <p:extLst>
      <p:ext uri="{BB962C8B-B14F-4D97-AF65-F5344CB8AC3E}">
        <p14:creationId xmlns:p14="http://schemas.microsoft.com/office/powerpoint/2010/main" val="35271300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Motivational Interviewing</a:t>
            </a:r>
            <a:endParaRPr lang="en-US" dirty="0"/>
          </a:p>
        </p:txBody>
      </p:sp>
      <p:sp>
        <p:nvSpPr>
          <p:cNvPr id="3" name="Content Placeholder 2"/>
          <p:cNvSpPr>
            <a:spLocks noGrp="1"/>
          </p:cNvSpPr>
          <p:nvPr>
            <p:ph idx="1"/>
          </p:nvPr>
        </p:nvSpPr>
        <p:spPr/>
        <p:txBody>
          <a:bodyPr/>
          <a:lstStyle/>
          <a:p>
            <a:r>
              <a:rPr lang="en-US" dirty="0" smtClean="0"/>
              <a:t>Match Intervention with Stage of Change</a:t>
            </a:r>
          </a:p>
          <a:p>
            <a:r>
              <a:rPr lang="en-US" dirty="0" smtClean="0"/>
              <a:t>Express Empathy</a:t>
            </a:r>
          </a:p>
          <a:p>
            <a:r>
              <a:rPr lang="en-US" dirty="0" smtClean="0"/>
              <a:t>Develop Discrepancy</a:t>
            </a:r>
          </a:p>
          <a:p>
            <a:r>
              <a:rPr lang="en-US" dirty="0" smtClean="0"/>
              <a:t>Roll with Resistance</a:t>
            </a:r>
          </a:p>
          <a:p>
            <a:r>
              <a:rPr lang="en-US" dirty="0" smtClean="0"/>
              <a:t>Support Self-Efficacy</a:t>
            </a:r>
            <a:endParaRPr lang="en-US" dirty="0"/>
          </a:p>
        </p:txBody>
      </p:sp>
      <p:sp>
        <p:nvSpPr>
          <p:cNvPr id="4" name="Date Placeholder 3"/>
          <p:cNvSpPr>
            <a:spLocks noGrp="1"/>
          </p:cNvSpPr>
          <p:nvPr>
            <p:ph type="dt" sz="half" idx="10"/>
          </p:nvPr>
        </p:nvSpPr>
        <p:spPr/>
        <p:txBody>
          <a:bodyPr/>
          <a:lstStyle/>
          <a:p>
            <a:pPr>
              <a:defRPr/>
            </a:pPr>
            <a:fld id="{78A34E7E-71F4-4596-8DA7-7E77F5B1C49F}" type="datetime1">
              <a:rPr lang="en-US" smtClean="0"/>
              <a:pPr>
                <a:defRPr/>
              </a:pPr>
              <a:t>10/26/2012</a:t>
            </a:fld>
            <a:endParaRPr lang="en-US"/>
          </a:p>
        </p:txBody>
      </p:sp>
      <p:sp>
        <p:nvSpPr>
          <p:cNvPr id="6" name="Slide Number Placeholder 5"/>
          <p:cNvSpPr>
            <a:spLocks noGrp="1"/>
          </p:cNvSpPr>
          <p:nvPr>
            <p:ph type="sldNum" sz="quarter" idx="12"/>
          </p:nvPr>
        </p:nvSpPr>
        <p:spPr/>
        <p:txBody>
          <a:bodyPr/>
          <a:lstStyle/>
          <a:p>
            <a:pPr>
              <a:defRPr/>
            </a:pPr>
            <a:fld id="{42E57726-E1E3-4BC0-ADBE-3A99EB83FF74}" type="slidenum">
              <a:rPr lang="en-US" smtClean="0"/>
              <a:pPr>
                <a:defRPr/>
              </a:pPr>
              <a:t>3</a:t>
            </a:fld>
            <a:endParaRPr lang="en-US"/>
          </a:p>
        </p:txBody>
      </p:sp>
    </p:spTree>
    <p:extLst>
      <p:ext uri="{BB962C8B-B14F-4D97-AF65-F5344CB8AC3E}">
        <p14:creationId xmlns:p14="http://schemas.microsoft.com/office/powerpoint/2010/main" val="35971634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Interventions with Perpetrators</a:t>
            </a:r>
            <a:endParaRPr lang="en-US" dirty="0"/>
          </a:p>
        </p:txBody>
      </p:sp>
      <p:sp>
        <p:nvSpPr>
          <p:cNvPr id="3" name="Content Placeholder 2"/>
          <p:cNvSpPr>
            <a:spLocks noGrp="1"/>
          </p:cNvSpPr>
          <p:nvPr>
            <p:ph idx="1"/>
          </p:nvPr>
        </p:nvSpPr>
        <p:spPr/>
        <p:txBody>
          <a:bodyPr>
            <a:normAutofit lnSpcReduction="10000"/>
          </a:bodyPr>
          <a:lstStyle/>
          <a:p>
            <a:r>
              <a:rPr lang="en-US" dirty="0" smtClean="0"/>
              <a:t>Behavioral/Anger Management Strategies</a:t>
            </a:r>
          </a:p>
          <a:p>
            <a:r>
              <a:rPr lang="en-US" dirty="0" smtClean="0"/>
              <a:t>(ART) – Aggression Replacement Training</a:t>
            </a:r>
          </a:p>
          <a:p>
            <a:r>
              <a:rPr lang="en-US" dirty="0" smtClean="0"/>
              <a:t>Social Skills</a:t>
            </a:r>
          </a:p>
          <a:p>
            <a:pPr lvl="1"/>
            <a:r>
              <a:rPr lang="en-US" dirty="0" smtClean="0"/>
              <a:t>Assertive vs. Aggressive</a:t>
            </a:r>
          </a:p>
          <a:p>
            <a:r>
              <a:rPr lang="en-US" dirty="0" smtClean="0"/>
              <a:t>Anger Control Strategies</a:t>
            </a:r>
          </a:p>
          <a:p>
            <a:pPr lvl="1"/>
            <a:r>
              <a:rPr lang="en-US" dirty="0" smtClean="0"/>
              <a:t>Triggers, Anger Reducers, Awareness</a:t>
            </a:r>
          </a:p>
          <a:p>
            <a:r>
              <a:rPr lang="en-US" dirty="0" smtClean="0"/>
              <a:t>Moral Reasoning</a:t>
            </a:r>
          </a:p>
          <a:p>
            <a:endParaRPr lang="en-US" dirty="0"/>
          </a:p>
        </p:txBody>
      </p:sp>
    </p:spTree>
    <p:extLst>
      <p:ext uri="{BB962C8B-B14F-4D97-AF65-F5344CB8AC3E}">
        <p14:creationId xmlns:p14="http://schemas.microsoft.com/office/powerpoint/2010/main" val="14857602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pPr eaLnBrk="1" hangingPunct="1"/>
            <a:r>
              <a:rPr lang="en-US" smtClean="0"/>
              <a:t>Intervention with Couples:</a:t>
            </a:r>
            <a:br>
              <a:rPr lang="en-US" smtClean="0"/>
            </a:br>
            <a:r>
              <a:rPr lang="en-US" smtClean="0"/>
              <a:t>DBT Perspective </a:t>
            </a:r>
          </a:p>
        </p:txBody>
      </p:sp>
      <p:sp>
        <p:nvSpPr>
          <p:cNvPr id="27651" name="Rectangle 3"/>
          <p:cNvSpPr>
            <a:spLocks noGrp="1" noChangeArrowheads="1"/>
          </p:cNvSpPr>
          <p:nvPr>
            <p:ph idx="1"/>
          </p:nvPr>
        </p:nvSpPr>
        <p:spPr/>
        <p:txBody>
          <a:bodyPr/>
          <a:lstStyle/>
          <a:p>
            <a:pPr eaLnBrk="1" hangingPunct="1"/>
            <a:endParaRPr lang="en-US" smtClean="0"/>
          </a:p>
        </p:txBody>
      </p:sp>
      <p:sp>
        <p:nvSpPr>
          <p:cNvPr id="6" name="Slide Number Placeholder 5"/>
          <p:cNvSpPr>
            <a:spLocks noGrp="1"/>
          </p:cNvSpPr>
          <p:nvPr>
            <p:ph type="sldNum" sz="quarter" idx="12"/>
          </p:nvPr>
        </p:nvSpPr>
        <p:spPr/>
        <p:txBody>
          <a:bodyPr/>
          <a:lstStyle/>
          <a:p>
            <a:pPr>
              <a:defRPr/>
            </a:pPr>
            <a:fld id="{F7C140F6-9129-46FE-95AE-99BA9804FF1C}" type="slidenum">
              <a:rPr lang="en-US"/>
              <a:pPr>
                <a:defRPr/>
              </a:pPr>
              <a:t>31</a:t>
            </a:fld>
            <a:endParaRPr lang="en-US"/>
          </a:p>
        </p:txBody>
      </p:sp>
      <p:graphicFrame>
        <p:nvGraphicFramePr>
          <p:cNvPr id="5" name="Diagram 4"/>
          <p:cNvGraphicFramePr/>
          <p:nvPr/>
        </p:nvGraphicFramePr>
        <p:xfrm>
          <a:off x="228600" y="1600200"/>
          <a:ext cx="86868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621288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pPr eaLnBrk="1" hangingPunct="1"/>
            <a:r>
              <a:rPr lang="en-US" smtClean="0"/>
              <a:t>DBT with Couples: </a:t>
            </a:r>
            <a:br>
              <a:rPr lang="en-US" smtClean="0"/>
            </a:br>
            <a:r>
              <a:rPr lang="en-US" smtClean="0"/>
              <a:t>Conflict Patterns</a:t>
            </a:r>
          </a:p>
        </p:txBody>
      </p:sp>
      <p:sp>
        <p:nvSpPr>
          <p:cNvPr id="28675" name="Rectangle 3"/>
          <p:cNvSpPr>
            <a:spLocks noGrp="1" noChangeArrowheads="1"/>
          </p:cNvSpPr>
          <p:nvPr>
            <p:ph idx="1"/>
          </p:nvPr>
        </p:nvSpPr>
        <p:spPr/>
        <p:txBody>
          <a:bodyPr/>
          <a:lstStyle/>
          <a:p>
            <a:pPr eaLnBrk="1" hangingPunct="1"/>
            <a:r>
              <a:rPr lang="en-US" smtClean="0"/>
              <a:t>Constructive Engagement Pattern</a:t>
            </a:r>
          </a:p>
          <a:p>
            <a:pPr eaLnBrk="1" hangingPunct="1"/>
            <a:r>
              <a:rPr lang="en-US" smtClean="0"/>
              <a:t>Mutual Avoidance Pattern</a:t>
            </a:r>
          </a:p>
          <a:p>
            <a:pPr eaLnBrk="1" hangingPunct="1"/>
            <a:r>
              <a:rPr lang="en-US" smtClean="0"/>
              <a:t>Destructive Engagement Pattern</a:t>
            </a:r>
          </a:p>
          <a:p>
            <a:pPr eaLnBrk="1" hangingPunct="1"/>
            <a:r>
              <a:rPr lang="en-US" smtClean="0"/>
              <a:t>Engage-Distance Pattern</a:t>
            </a:r>
          </a:p>
        </p:txBody>
      </p:sp>
      <p:sp>
        <p:nvSpPr>
          <p:cNvPr id="6" name="Slide Number Placeholder 5"/>
          <p:cNvSpPr>
            <a:spLocks noGrp="1"/>
          </p:cNvSpPr>
          <p:nvPr>
            <p:ph type="sldNum" sz="quarter" idx="12"/>
          </p:nvPr>
        </p:nvSpPr>
        <p:spPr/>
        <p:txBody>
          <a:bodyPr/>
          <a:lstStyle/>
          <a:p>
            <a:pPr>
              <a:defRPr/>
            </a:pPr>
            <a:fld id="{55901107-EABF-4C18-8B58-330C72D4A710}" type="slidenum">
              <a:rPr lang="en-US"/>
              <a:pPr>
                <a:defRPr/>
              </a:pPr>
              <a:t>32</a:t>
            </a:fld>
            <a:endParaRPr lang="en-US"/>
          </a:p>
        </p:txBody>
      </p:sp>
    </p:spTree>
    <p:extLst>
      <p:ext uri="{BB962C8B-B14F-4D97-AF65-F5344CB8AC3E}">
        <p14:creationId xmlns:p14="http://schemas.microsoft.com/office/powerpoint/2010/main" val="18803497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eaLnBrk="1" hangingPunct="1"/>
            <a:r>
              <a:rPr lang="en-US" smtClean="0"/>
              <a:t>DBT: Stop Making things Worse</a:t>
            </a:r>
          </a:p>
        </p:txBody>
      </p:sp>
      <p:sp>
        <p:nvSpPr>
          <p:cNvPr id="29699" name="Rectangle 3"/>
          <p:cNvSpPr>
            <a:spLocks noGrp="1" noChangeArrowheads="1"/>
          </p:cNvSpPr>
          <p:nvPr>
            <p:ph idx="1"/>
          </p:nvPr>
        </p:nvSpPr>
        <p:spPr/>
        <p:txBody>
          <a:bodyPr>
            <a:normAutofit lnSpcReduction="10000"/>
          </a:bodyPr>
          <a:lstStyle/>
          <a:p>
            <a:pPr eaLnBrk="1" hangingPunct="1"/>
            <a:r>
              <a:rPr lang="en-US" smtClean="0"/>
              <a:t>Commitment to Change</a:t>
            </a:r>
          </a:p>
          <a:p>
            <a:pPr lvl="1" eaLnBrk="1" hangingPunct="1"/>
            <a:r>
              <a:rPr lang="en-US" smtClean="0"/>
              <a:t>Self-Righteous is not “Right”</a:t>
            </a:r>
          </a:p>
          <a:p>
            <a:pPr lvl="1" eaLnBrk="1" hangingPunct="1"/>
            <a:r>
              <a:rPr lang="en-US" smtClean="0"/>
              <a:t>Stepping out is not Surrender</a:t>
            </a:r>
          </a:p>
          <a:p>
            <a:pPr eaLnBrk="1" hangingPunct="1"/>
            <a:r>
              <a:rPr lang="en-US" smtClean="0"/>
              <a:t>Anticipate Impulsiveness</a:t>
            </a:r>
          </a:p>
          <a:p>
            <a:pPr lvl="1" eaLnBrk="1" hangingPunct="1"/>
            <a:r>
              <a:rPr lang="en-US" smtClean="0"/>
              <a:t>Rehearse new emotional response</a:t>
            </a:r>
          </a:p>
          <a:p>
            <a:pPr eaLnBrk="1" hangingPunct="1"/>
            <a:r>
              <a:rPr lang="en-US" smtClean="0"/>
              <a:t>Manage Destructive Urges</a:t>
            </a:r>
          </a:p>
          <a:p>
            <a:pPr lvl="1" eaLnBrk="1" hangingPunct="1"/>
            <a:r>
              <a:rPr lang="en-US" smtClean="0"/>
              <a:t>Visualize negative consequences of urge</a:t>
            </a:r>
          </a:p>
          <a:p>
            <a:pPr lvl="1" eaLnBrk="1" hangingPunct="1"/>
            <a:r>
              <a:rPr lang="en-US" smtClean="0"/>
              <a:t>Step Out and Observe Urge</a:t>
            </a:r>
          </a:p>
          <a:p>
            <a:pPr lvl="1" eaLnBrk="1" hangingPunct="1"/>
            <a:r>
              <a:rPr lang="en-US" smtClean="0"/>
              <a:t>Visualize (+) consequences of effective response</a:t>
            </a:r>
          </a:p>
        </p:txBody>
      </p:sp>
      <p:sp>
        <p:nvSpPr>
          <p:cNvPr id="6" name="Slide Number Placeholder 5"/>
          <p:cNvSpPr>
            <a:spLocks noGrp="1"/>
          </p:cNvSpPr>
          <p:nvPr>
            <p:ph type="sldNum" sz="quarter" idx="12"/>
          </p:nvPr>
        </p:nvSpPr>
        <p:spPr/>
        <p:txBody>
          <a:bodyPr/>
          <a:lstStyle/>
          <a:p>
            <a:pPr>
              <a:defRPr/>
            </a:pPr>
            <a:fld id="{896B75A6-06C9-473E-8225-A09CB719E680}" type="slidenum">
              <a:rPr lang="en-US"/>
              <a:pPr>
                <a:defRPr/>
              </a:pPr>
              <a:t>33</a:t>
            </a:fld>
            <a:endParaRPr lang="en-US"/>
          </a:p>
        </p:txBody>
      </p:sp>
    </p:spTree>
    <p:extLst>
      <p:ext uri="{BB962C8B-B14F-4D97-AF65-F5344CB8AC3E}">
        <p14:creationId xmlns:p14="http://schemas.microsoft.com/office/powerpoint/2010/main" val="17733236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Seeking Safety:  Experiential Activity</a:t>
            </a:r>
            <a:endParaRPr lang="en-US" dirty="0"/>
          </a:p>
        </p:txBody>
      </p:sp>
      <p:sp>
        <p:nvSpPr>
          <p:cNvPr id="3" name="Content Placeholder 2"/>
          <p:cNvSpPr>
            <a:spLocks noGrp="1"/>
          </p:cNvSpPr>
          <p:nvPr>
            <p:ph idx="1"/>
          </p:nvPr>
        </p:nvSpPr>
        <p:spPr/>
        <p:txBody>
          <a:bodyPr/>
          <a:lstStyle/>
          <a:p>
            <a:r>
              <a:rPr lang="en-US" dirty="0" smtClean="0"/>
              <a:t>Coping tools</a:t>
            </a:r>
          </a:p>
          <a:p>
            <a:pPr>
              <a:buNone/>
            </a:pPr>
            <a:endParaRPr lang="en-US" dirty="0" smtClean="0"/>
          </a:p>
          <a:p>
            <a:r>
              <a:rPr lang="en-US" dirty="0" smtClean="0"/>
              <a:t>Commitments</a:t>
            </a:r>
          </a:p>
          <a:p>
            <a:endParaRPr lang="en-US" dirty="0" smtClean="0"/>
          </a:p>
          <a:p>
            <a:r>
              <a:rPr lang="en-US" dirty="0" smtClean="0"/>
              <a:t>Compassion</a:t>
            </a:r>
          </a:p>
          <a:p>
            <a:pPr>
              <a:buNone/>
            </a:pPr>
            <a:endParaRPr lang="en-US" dirty="0"/>
          </a:p>
        </p:txBody>
      </p:sp>
    </p:spTree>
    <p:extLst>
      <p:ext uri="{BB962C8B-B14F-4D97-AF65-F5344CB8AC3E}">
        <p14:creationId xmlns:p14="http://schemas.microsoft.com/office/powerpoint/2010/main" val="1126546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Motivational Interviewing (MI) Themes with </a:t>
            </a:r>
            <a:r>
              <a:rPr lang="en-US" dirty="0" smtClean="0"/>
              <a:t>Adolescents</a:t>
            </a:r>
            <a:endParaRPr lang="en-US" dirty="0"/>
          </a:p>
        </p:txBody>
      </p:sp>
      <p:sp>
        <p:nvSpPr>
          <p:cNvPr id="3" name="Content Placeholder 2"/>
          <p:cNvSpPr>
            <a:spLocks noGrp="1"/>
          </p:cNvSpPr>
          <p:nvPr>
            <p:ph idx="1"/>
          </p:nvPr>
        </p:nvSpPr>
        <p:spPr/>
        <p:txBody>
          <a:bodyPr>
            <a:normAutofit lnSpcReduction="10000"/>
          </a:bodyPr>
          <a:lstStyle/>
          <a:p>
            <a:r>
              <a:rPr lang="en-US" dirty="0" smtClean="0"/>
              <a:t>Collaboration</a:t>
            </a:r>
          </a:p>
          <a:p>
            <a:pPr lvl="1"/>
            <a:r>
              <a:rPr lang="en-US" dirty="0" smtClean="0"/>
              <a:t>Forming a partnership with the youth/young adult</a:t>
            </a:r>
          </a:p>
          <a:p>
            <a:pPr lvl="1"/>
            <a:endParaRPr lang="en-US" dirty="0"/>
          </a:p>
          <a:p>
            <a:r>
              <a:rPr lang="en-US" dirty="0" smtClean="0"/>
              <a:t>Evocation</a:t>
            </a:r>
          </a:p>
          <a:p>
            <a:pPr lvl="1"/>
            <a:r>
              <a:rPr lang="en-US" dirty="0" smtClean="0"/>
              <a:t>Eliciting reasons for change, rather than lecturing, or advising</a:t>
            </a:r>
          </a:p>
          <a:p>
            <a:pPr lvl="1"/>
            <a:r>
              <a:rPr lang="en-US" dirty="0" smtClean="0"/>
              <a:t>An active-process that takes MI beyond client-centered </a:t>
            </a:r>
            <a:r>
              <a:rPr lang="en-US" dirty="0" err="1" smtClean="0"/>
              <a:t>apporaches</a:t>
            </a:r>
            <a:r>
              <a:rPr lang="en-US" dirty="0" smtClean="0"/>
              <a:t> to more goal directed interventions.</a:t>
            </a:r>
            <a:endParaRPr lang="en-US" dirty="0"/>
          </a:p>
        </p:txBody>
      </p:sp>
    </p:spTree>
    <p:extLst>
      <p:ext uri="{BB962C8B-B14F-4D97-AF65-F5344CB8AC3E}">
        <p14:creationId xmlns:p14="http://schemas.microsoft.com/office/powerpoint/2010/main" val="3449620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 Skills: Empathy</a:t>
            </a:r>
            <a:endParaRPr lang="en-US" dirty="0"/>
          </a:p>
        </p:txBody>
      </p:sp>
      <p:sp>
        <p:nvSpPr>
          <p:cNvPr id="3" name="Content Placeholder 2"/>
          <p:cNvSpPr>
            <a:spLocks noGrp="1"/>
          </p:cNvSpPr>
          <p:nvPr>
            <p:ph idx="1"/>
          </p:nvPr>
        </p:nvSpPr>
        <p:spPr/>
        <p:txBody>
          <a:bodyPr>
            <a:normAutofit lnSpcReduction="10000"/>
          </a:bodyPr>
          <a:lstStyle/>
          <a:p>
            <a:r>
              <a:rPr lang="en-US" dirty="0" smtClean="0"/>
              <a:t>Express Empathy</a:t>
            </a:r>
          </a:p>
          <a:p>
            <a:pPr lvl="1"/>
            <a:r>
              <a:rPr lang="en-US" dirty="0" smtClean="0"/>
              <a:t>Very important for adolescents and young adults because it is a period when youth may not feel acceptance and understanding from adults</a:t>
            </a:r>
          </a:p>
          <a:p>
            <a:pPr lvl="1"/>
            <a:r>
              <a:rPr lang="en-US" dirty="0" smtClean="0"/>
              <a:t>Feeling accepted and understood is very critical to adolescents as the struggle with forming their identity, coping with challenges</a:t>
            </a:r>
          </a:p>
          <a:p>
            <a:pPr lvl="1"/>
            <a:r>
              <a:rPr lang="en-US" dirty="0" smtClean="0"/>
              <a:t>Empathy can help with developing intrinsic motivation</a:t>
            </a:r>
            <a:endParaRPr lang="en-US" dirty="0"/>
          </a:p>
        </p:txBody>
      </p:sp>
    </p:spTree>
    <p:extLst>
      <p:ext uri="{BB962C8B-B14F-4D97-AF65-F5344CB8AC3E}">
        <p14:creationId xmlns:p14="http://schemas.microsoft.com/office/powerpoint/2010/main" val="17529828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 </a:t>
            </a:r>
            <a:r>
              <a:rPr lang="en-US" dirty="0" smtClean="0"/>
              <a:t>Skills</a:t>
            </a:r>
            <a:r>
              <a:rPr lang="en-US" dirty="0"/>
              <a:t>: </a:t>
            </a:r>
            <a:r>
              <a:rPr lang="en-US" dirty="0" smtClean="0"/>
              <a:t>Develop Discrepancy</a:t>
            </a:r>
            <a:endParaRPr lang="en-US" dirty="0"/>
          </a:p>
        </p:txBody>
      </p:sp>
      <p:sp>
        <p:nvSpPr>
          <p:cNvPr id="3" name="Content Placeholder 2"/>
          <p:cNvSpPr>
            <a:spLocks noGrp="1"/>
          </p:cNvSpPr>
          <p:nvPr>
            <p:ph idx="1"/>
          </p:nvPr>
        </p:nvSpPr>
        <p:spPr/>
        <p:txBody>
          <a:bodyPr/>
          <a:lstStyle/>
          <a:p>
            <a:r>
              <a:rPr lang="en-US" dirty="0" smtClean="0"/>
              <a:t>Promoting behavior change by evoking, reflecting, magnifying discrepancy between youth values and goals, and current behaviors.</a:t>
            </a:r>
          </a:p>
          <a:p>
            <a:r>
              <a:rPr lang="en-US" dirty="0" smtClean="0"/>
              <a:t>Behavior change as a result of external forces may be less consistent or long lasting</a:t>
            </a:r>
          </a:p>
          <a:p>
            <a:r>
              <a:rPr lang="en-US" dirty="0"/>
              <a:t>Involves practicing behaviors </a:t>
            </a:r>
            <a:r>
              <a:rPr lang="en-US" i="1" dirty="0"/>
              <a:t>consistent with personal values</a:t>
            </a:r>
            <a:r>
              <a:rPr lang="en-US" i="1" dirty="0" smtClean="0"/>
              <a:t>. </a:t>
            </a:r>
            <a:endParaRPr lang="en-US" dirty="0" smtClean="0"/>
          </a:p>
          <a:p>
            <a:endParaRPr lang="en-US" dirty="0" smtClean="0"/>
          </a:p>
          <a:p>
            <a:endParaRPr lang="en-US" dirty="0"/>
          </a:p>
        </p:txBody>
      </p:sp>
    </p:spTree>
    <p:extLst>
      <p:ext uri="{BB962C8B-B14F-4D97-AF65-F5344CB8AC3E}">
        <p14:creationId xmlns:p14="http://schemas.microsoft.com/office/powerpoint/2010/main" val="4273101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 Skills: Support Self-Efficacy</a:t>
            </a:r>
            <a:endParaRPr lang="en-US" dirty="0"/>
          </a:p>
        </p:txBody>
      </p:sp>
      <p:sp>
        <p:nvSpPr>
          <p:cNvPr id="3" name="Content Placeholder 2"/>
          <p:cNvSpPr>
            <a:spLocks noGrp="1"/>
          </p:cNvSpPr>
          <p:nvPr>
            <p:ph idx="1"/>
          </p:nvPr>
        </p:nvSpPr>
        <p:spPr/>
        <p:txBody>
          <a:bodyPr/>
          <a:lstStyle/>
          <a:p>
            <a:r>
              <a:rPr lang="en-US" dirty="0" smtClean="0"/>
              <a:t>Behavior change occurs when the behavior is deemed important </a:t>
            </a:r>
            <a:r>
              <a:rPr lang="en-US" i="1" dirty="0" smtClean="0"/>
              <a:t>and…</a:t>
            </a:r>
          </a:p>
          <a:p>
            <a:pPr marL="0" indent="0">
              <a:buNone/>
            </a:pPr>
            <a:r>
              <a:rPr lang="en-US" i="1" dirty="0" smtClean="0"/>
              <a:t>…when s/he feels capable to make the change.</a:t>
            </a:r>
          </a:p>
          <a:p>
            <a:r>
              <a:rPr lang="en-US" dirty="0" smtClean="0"/>
              <a:t>Important for therapist to take a genuine stance of hopefulness and belief in the youth’s capacity to make changes.</a:t>
            </a:r>
            <a:endParaRPr lang="en-US" dirty="0"/>
          </a:p>
        </p:txBody>
      </p:sp>
    </p:spTree>
    <p:extLst>
      <p:ext uri="{BB962C8B-B14F-4D97-AF65-F5344CB8AC3E}">
        <p14:creationId xmlns:p14="http://schemas.microsoft.com/office/powerpoint/2010/main" val="17507447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 Skills: Roll with Resistance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Resistance as an interpersonal process</a:t>
            </a:r>
          </a:p>
          <a:p>
            <a:r>
              <a:rPr lang="en-US" dirty="0" smtClean="0"/>
              <a:t>Different signs of resistance a youth may show</a:t>
            </a:r>
          </a:p>
          <a:p>
            <a:pPr lvl="1"/>
            <a:r>
              <a:rPr lang="en-US" dirty="0" smtClean="0"/>
              <a:t>Change subject, anger, defiance</a:t>
            </a:r>
          </a:p>
          <a:p>
            <a:pPr lvl="1"/>
            <a:r>
              <a:rPr lang="en-US" dirty="0" smtClean="0"/>
              <a:t>Sustain versus change talk</a:t>
            </a:r>
          </a:p>
          <a:p>
            <a:r>
              <a:rPr lang="en-US" dirty="0" smtClean="0"/>
              <a:t>Therapist Responses:</a:t>
            </a:r>
          </a:p>
          <a:p>
            <a:pPr lvl="1"/>
            <a:r>
              <a:rPr lang="en-US" dirty="0" smtClean="0"/>
              <a:t>Stop – pause and observe what is happening</a:t>
            </a:r>
          </a:p>
          <a:p>
            <a:pPr lvl="1"/>
            <a:r>
              <a:rPr lang="en-US" dirty="0" smtClean="0"/>
              <a:t>Drop – drop current approach and try something different</a:t>
            </a:r>
          </a:p>
          <a:p>
            <a:pPr lvl="1"/>
            <a:r>
              <a:rPr lang="en-US" dirty="0" smtClean="0"/>
              <a:t>Roll – do not continue to argue for change. Express understanding/empathy for youth’s point of view, emphasizing personal choice</a:t>
            </a:r>
          </a:p>
          <a:p>
            <a:pPr lvl="1"/>
            <a:endParaRPr lang="en-US" dirty="0"/>
          </a:p>
        </p:txBody>
      </p:sp>
    </p:spTree>
    <p:extLst>
      <p:ext uri="{BB962C8B-B14F-4D97-AF65-F5344CB8AC3E}">
        <p14:creationId xmlns:p14="http://schemas.microsoft.com/office/powerpoint/2010/main" val="13220362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normAutofit fontScale="90000"/>
          </a:bodyPr>
          <a:lstStyle/>
          <a:p>
            <a:r>
              <a:rPr lang="en-US" smtClean="0"/>
              <a:t>Attachment-Focused Treatment</a:t>
            </a:r>
          </a:p>
        </p:txBody>
      </p:sp>
      <p:sp>
        <p:nvSpPr>
          <p:cNvPr id="51203" name="Text Placeholder 6"/>
          <p:cNvSpPr>
            <a:spLocks noGrp="1"/>
          </p:cNvSpPr>
          <p:nvPr>
            <p:ph type="body" idx="1"/>
          </p:nvPr>
        </p:nvSpPr>
        <p:spPr/>
        <p:txBody>
          <a:bodyPr/>
          <a:lstStyle/>
          <a:p>
            <a:r>
              <a:rPr lang="en-US" smtClean="0"/>
              <a:t>Affective-Reflective Dialogue</a:t>
            </a:r>
          </a:p>
        </p:txBody>
      </p:sp>
      <p:sp>
        <p:nvSpPr>
          <p:cNvPr id="51205" name="Text Placeholder 8"/>
          <p:cNvSpPr>
            <a:spLocks noGrp="1"/>
          </p:cNvSpPr>
          <p:nvPr>
            <p:ph type="body" sz="half" idx="3"/>
          </p:nvPr>
        </p:nvSpPr>
        <p:spPr/>
        <p:txBody>
          <a:bodyPr/>
          <a:lstStyle/>
          <a:p>
            <a:r>
              <a:rPr lang="en-US" smtClean="0"/>
              <a:t>PACE</a:t>
            </a:r>
          </a:p>
        </p:txBody>
      </p:sp>
      <p:sp>
        <p:nvSpPr>
          <p:cNvPr id="51204" name="Content Placeholder 7"/>
          <p:cNvSpPr>
            <a:spLocks noGrp="1"/>
          </p:cNvSpPr>
          <p:nvPr>
            <p:ph sz="quarter" idx="2"/>
          </p:nvPr>
        </p:nvSpPr>
        <p:spPr/>
        <p:txBody>
          <a:bodyPr/>
          <a:lstStyle/>
          <a:p>
            <a:r>
              <a:rPr lang="en-US" smtClean="0"/>
              <a:t>Follow-Lead-Follow</a:t>
            </a:r>
          </a:p>
          <a:p>
            <a:r>
              <a:rPr lang="en-US" smtClean="0"/>
              <a:t>Initiate and Maintain Dialogue</a:t>
            </a:r>
          </a:p>
          <a:p>
            <a:r>
              <a:rPr lang="en-US" smtClean="0"/>
              <a:t>Addressing Challenges</a:t>
            </a:r>
          </a:p>
          <a:p>
            <a:endParaRPr lang="en-US" smtClean="0"/>
          </a:p>
        </p:txBody>
      </p:sp>
      <p:sp>
        <p:nvSpPr>
          <p:cNvPr id="51206" name="Content Placeholder 9"/>
          <p:cNvSpPr>
            <a:spLocks noGrp="1"/>
          </p:cNvSpPr>
          <p:nvPr>
            <p:ph sz="quarter" idx="4"/>
          </p:nvPr>
        </p:nvSpPr>
        <p:spPr/>
        <p:txBody>
          <a:bodyPr/>
          <a:lstStyle/>
          <a:p>
            <a:r>
              <a:rPr lang="en-US" smtClean="0"/>
              <a:t>Playful</a:t>
            </a:r>
          </a:p>
          <a:p>
            <a:r>
              <a:rPr lang="en-US" smtClean="0"/>
              <a:t>Accepting</a:t>
            </a:r>
          </a:p>
          <a:p>
            <a:r>
              <a:rPr lang="en-US" smtClean="0"/>
              <a:t>Curious</a:t>
            </a:r>
          </a:p>
          <a:p>
            <a:r>
              <a:rPr lang="en-US" smtClean="0"/>
              <a:t>Empathic</a:t>
            </a:r>
          </a:p>
          <a:p>
            <a:endParaRPr lang="en-US" smtClean="0"/>
          </a:p>
        </p:txBody>
      </p:sp>
      <p:sp>
        <p:nvSpPr>
          <p:cNvPr id="51207" name="Date Placeholder 3"/>
          <p:cNvSpPr>
            <a:spLocks noGrp="1"/>
          </p:cNvSpPr>
          <p:nvPr>
            <p:ph type="dt" sz="half" idx="10"/>
          </p:nvPr>
        </p:nvSpPr>
        <p:spPr>
          <a:xfrm>
            <a:off x="0" y="6629400"/>
            <a:ext cx="2133600" cy="2286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7FD3885-B163-4FA3-AA3C-EF20A0C3F11E}" type="datetime1">
              <a:rPr lang="en-US" smtClean="0">
                <a:solidFill>
                  <a:schemeClr val="bg1"/>
                </a:solidFill>
                <a:latin typeface="Verdana" pitchFamily="34" charset="0"/>
              </a:rPr>
              <a:pPr eaLnBrk="1" hangingPunct="1"/>
              <a:t>10/26/2012</a:t>
            </a:fld>
            <a:endParaRPr lang="en-US" smtClean="0">
              <a:solidFill>
                <a:schemeClr val="bg1"/>
              </a:solidFill>
              <a:latin typeface="Verdana" pitchFamily="34" charset="0"/>
            </a:endParaRPr>
          </a:p>
        </p:txBody>
      </p:sp>
      <p:sp>
        <p:nvSpPr>
          <p:cNvPr id="51208" name="Footer Placeholder 4"/>
          <p:cNvSpPr>
            <a:spLocks noGrp="1"/>
          </p:cNvSpPr>
          <p:nvPr>
            <p:ph type="ftr" sz="quarter" idx="11"/>
          </p:nvPr>
        </p:nvSpPr>
        <p:spPr>
          <a:xfrm>
            <a:off x="2286000" y="6629400"/>
            <a:ext cx="4876800" cy="2286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solidFill>
                  <a:schemeClr val="bg1"/>
                </a:solidFill>
                <a:latin typeface="Verdana" pitchFamily="34" charset="0"/>
              </a:rPr>
              <a:t>Template copyright 2005 www.brainybetty.com</a:t>
            </a:r>
          </a:p>
        </p:txBody>
      </p:sp>
      <p:sp>
        <p:nvSpPr>
          <p:cNvPr id="51209" name="Slide Number Placeholder 5"/>
          <p:cNvSpPr>
            <a:spLocks noGrp="1"/>
          </p:cNvSpPr>
          <p:nvPr>
            <p:ph type="sldNum" sz="quarter" idx="12"/>
          </p:nvPr>
        </p:nvSpPr>
        <p:spPr>
          <a:xfrm>
            <a:off x="8077200" y="6629400"/>
            <a:ext cx="1066800" cy="2286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20000"/>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1A675D1-26B5-4089-8D40-D0BC1DA576C7}" type="slidenum">
              <a:rPr lang="en-US" smtClean="0">
                <a:solidFill>
                  <a:schemeClr val="bg1"/>
                </a:solidFill>
                <a:latin typeface="Verdana" pitchFamily="34" charset="0"/>
              </a:rPr>
              <a:pPr eaLnBrk="1" hangingPunct="1"/>
              <a:t>9</a:t>
            </a:fld>
            <a:endParaRPr lang="en-US" smtClean="0">
              <a:solidFill>
                <a:schemeClr val="bg1"/>
              </a:solidFill>
              <a:latin typeface="Verdana" pitchFamily="34" charset="0"/>
            </a:endParaRPr>
          </a:p>
        </p:txBody>
      </p:sp>
    </p:spTree>
    <p:extLst>
      <p:ext uri="{BB962C8B-B14F-4D97-AF65-F5344CB8AC3E}">
        <p14:creationId xmlns:p14="http://schemas.microsoft.com/office/powerpoint/2010/main" val="437138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TotalTime>
  <Words>1332</Words>
  <Application>Microsoft Office PowerPoint</Application>
  <PresentationFormat>On-screen Show (4:3)</PresentationFormat>
  <Paragraphs>243</Paragraphs>
  <Slides>34</Slides>
  <Notes>9</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Solstice</vt:lpstr>
      <vt:lpstr>Family Violence and Protection</vt:lpstr>
      <vt:lpstr>Middle Phase of Treatment for Victims</vt:lpstr>
      <vt:lpstr>Motivational Interviewing</vt:lpstr>
      <vt:lpstr>Motivational Interviewing (MI) Themes with Adolescents</vt:lpstr>
      <vt:lpstr>MI Skills: Empathy</vt:lpstr>
      <vt:lpstr>MI Skills: Develop Discrepancy</vt:lpstr>
      <vt:lpstr>MI Skills: Support Self-Efficacy</vt:lpstr>
      <vt:lpstr>MI Skills: Roll with Resistance</vt:lpstr>
      <vt:lpstr>Attachment-Focused Treatment</vt:lpstr>
      <vt:lpstr>Attachment and Inter-Subjectivity</vt:lpstr>
      <vt:lpstr>Solution Focused</vt:lpstr>
      <vt:lpstr>Intersubjectivity vs. Traditional Therapeutic Stance</vt:lpstr>
      <vt:lpstr>Intersubjectivity vs. Traditional Therapeutic Stance</vt:lpstr>
      <vt:lpstr>Intersubjective Stance</vt:lpstr>
      <vt:lpstr>Components of Intersubjectivity: Coregulation of Affect</vt:lpstr>
      <vt:lpstr>Coregulation of Affect</vt:lpstr>
      <vt:lpstr>Effects of Abuse on Victim</vt:lpstr>
      <vt:lpstr>Effects of DV on Children</vt:lpstr>
      <vt:lpstr>Partner Abuse: Day III</vt:lpstr>
      <vt:lpstr>Clinical Practice</vt:lpstr>
      <vt:lpstr>Same Sex Domestic Violence /Partner Abuse</vt:lpstr>
      <vt:lpstr>Same Sex Domestic Violence /Partner Abuse</vt:lpstr>
      <vt:lpstr>Same Sex Domestic Violence /Partner Abuse</vt:lpstr>
      <vt:lpstr>Effects of DV on Children</vt:lpstr>
      <vt:lpstr>Treatment for Children Exposed to DV</vt:lpstr>
      <vt:lpstr>Efficacy of Treatment Models</vt:lpstr>
      <vt:lpstr>Interventions with Perpetrators: Feminist/Social Learning</vt:lpstr>
      <vt:lpstr>Interventions with Perpetrators: Feminist/Social Learning</vt:lpstr>
      <vt:lpstr>Interventions with Perpetrators</vt:lpstr>
      <vt:lpstr>Interventions with Perpetrators</vt:lpstr>
      <vt:lpstr>Intervention with Couples: DBT Perspective </vt:lpstr>
      <vt:lpstr>DBT with Couples:  Conflict Patterns</vt:lpstr>
      <vt:lpstr>DBT: Stop Making things Worse</vt:lpstr>
      <vt:lpstr>Seeking Safety:  Experiential Activity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Violence and Protection</dc:title>
  <dc:creator>Mark</dc:creator>
  <cp:lastModifiedBy>Mark</cp:lastModifiedBy>
  <cp:revision>1</cp:revision>
  <dcterms:created xsi:type="dcterms:W3CDTF">2012-10-26T20:06:24Z</dcterms:created>
  <dcterms:modified xsi:type="dcterms:W3CDTF">2012-10-26T20:08:51Z</dcterms:modified>
</cp:coreProperties>
</file>