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313" r:id="rId4"/>
    <p:sldId id="314" r:id="rId5"/>
    <p:sldId id="258" r:id="rId6"/>
    <p:sldId id="263" r:id="rId7"/>
    <p:sldId id="264" r:id="rId8"/>
    <p:sldId id="265" r:id="rId9"/>
    <p:sldId id="312" r:id="rId10"/>
    <p:sldId id="304" r:id="rId11"/>
    <p:sldId id="305" r:id="rId12"/>
    <p:sldId id="306" r:id="rId13"/>
    <p:sldId id="307" r:id="rId14"/>
    <p:sldId id="308" r:id="rId15"/>
    <p:sldId id="309" r:id="rId16"/>
    <p:sldId id="259" r:id="rId17"/>
    <p:sldId id="260" r:id="rId18"/>
    <p:sldId id="261" r:id="rId19"/>
    <p:sldId id="262" r:id="rId20"/>
    <p:sldId id="310" r:id="rId21"/>
    <p:sldId id="311" r:id="rId22"/>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p:cViewPr varScale="1">
        <p:scale>
          <a:sx n="75" d="100"/>
          <a:sy n="75" d="100"/>
        </p:scale>
        <p:origin x="-2184"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5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06EF4-ABDF-4B51-B896-0D696401ACC9}"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n-US"/>
        </a:p>
      </dgm:t>
    </dgm:pt>
    <dgm:pt modelId="{08B6CB21-E3D8-4453-94FE-7A29C653AABC}">
      <dgm:prSet phldrT="[Text]"/>
      <dgm:spPr/>
      <dgm:t>
        <a:bodyPr/>
        <a:lstStyle/>
        <a:p>
          <a:r>
            <a:rPr lang="en-US" dirty="0" smtClean="0"/>
            <a:t>Hyper-Arousal</a:t>
          </a:r>
          <a:endParaRPr lang="en-US" dirty="0"/>
        </a:p>
      </dgm:t>
    </dgm:pt>
    <dgm:pt modelId="{5D7B4DCA-2E0E-4642-BF94-842D27148338}" type="parTrans" cxnId="{704DBF8D-474F-4B81-B463-28FA2F28329D}">
      <dgm:prSet/>
      <dgm:spPr/>
      <dgm:t>
        <a:bodyPr/>
        <a:lstStyle/>
        <a:p>
          <a:endParaRPr lang="en-US"/>
        </a:p>
      </dgm:t>
    </dgm:pt>
    <dgm:pt modelId="{BFBDF2FA-EF33-46A3-AC0F-334A41EE8316}" type="sibTrans" cxnId="{704DBF8D-474F-4B81-B463-28FA2F28329D}">
      <dgm:prSet/>
      <dgm:spPr/>
      <dgm:t>
        <a:bodyPr/>
        <a:lstStyle/>
        <a:p>
          <a:endParaRPr lang="en-US"/>
        </a:p>
      </dgm:t>
    </dgm:pt>
    <dgm:pt modelId="{5F13AB19-AB59-479F-88AE-A756AA387935}">
      <dgm:prSet phldrT="[Text]" custT="1"/>
      <dgm:spPr/>
      <dgm:t>
        <a:bodyPr/>
        <a:lstStyle/>
        <a:p>
          <a:r>
            <a:rPr lang="en-US" sz="1600" dirty="0" err="1" smtClean="0"/>
            <a:t>Hypervigillance</a:t>
          </a:r>
          <a:endParaRPr lang="en-US" sz="1600" dirty="0"/>
        </a:p>
      </dgm:t>
    </dgm:pt>
    <dgm:pt modelId="{0548FC4F-660E-4848-A4F0-DDE4F3182F84}" type="parTrans" cxnId="{ADA6749A-5BB6-44F1-B61C-D5989F0FE189}">
      <dgm:prSet/>
      <dgm:spPr/>
      <dgm:t>
        <a:bodyPr/>
        <a:lstStyle/>
        <a:p>
          <a:endParaRPr lang="en-US"/>
        </a:p>
      </dgm:t>
    </dgm:pt>
    <dgm:pt modelId="{D9E4FCB2-472C-480C-AFD7-B270154384CA}" type="sibTrans" cxnId="{ADA6749A-5BB6-44F1-B61C-D5989F0FE189}">
      <dgm:prSet/>
      <dgm:spPr/>
      <dgm:t>
        <a:bodyPr/>
        <a:lstStyle/>
        <a:p>
          <a:endParaRPr lang="en-US"/>
        </a:p>
      </dgm:t>
    </dgm:pt>
    <dgm:pt modelId="{043CA64E-2B2D-46BE-9F58-2101EFEC1B16}">
      <dgm:prSet phldrT="[Text]" custT="1"/>
      <dgm:spPr/>
      <dgm:t>
        <a:bodyPr/>
        <a:lstStyle/>
        <a:p>
          <a:r>
            <a:rPr lang="en-US" sz="1600" dirty="0" smtClean="0"/>
            <a:t>Constant threat – Fight/Flight</a:t>
          </a:r>
        </a:p>
      </dgm:t>
    </dgm:pt>
    <dgm:pt modelId="{0829BF7B-9B58-4FE8-B86C-AA3E861C3E5D}" type="parTrans" cxnId="{18F33CB6-122B-479E-B7EB-55B9E54F5038}">
      <dgm:prSet/>
      <dgm:spPr/>
      <dgm:t>
        <a:bodyPr/>
        <a:lstStyle/>
        <a:p>
          <a:endParaRPr lang="en-US"/>
        </a:p>
      </dgm:t>
    </dgm:pt>
    <dgm:pt modelId="{AA7E67B1-472D-46C4-916E-30627A1DF096}" type="sibTrans" cxnId="{18F33CB6-122B-479E-B7EB-55B9E54F5038}">
      <dgm:prSet/>
      <dgm:spPr/>
      <dgm:t>
        <a:bodyPr/>
        <a:lstStyle/>
        <a:p>
          <a:endParaRPr lang="en-US"/>
        </a:p>
      </dgm:t>
    </dgm:pt>
    <dgm:pt modelId="{F3221AE3-8801-4D87-810C-471E2830A108}">
      <dgm:prSet phldrT="[Text]"/>
      <dgm:spPr/>
      <dgm:t>
        <a:bodyPr/>
        <a:lstStyle/>
        <a:p>
          <a:r>
            <a:rPr lang="en-US" dirty="0" smtClean="0"/>
            <a:t>Intrusion</a:t>
          </a:r>
          <a:endParaRPr lang="en-US" dirty="0"/>
        </a:p>
      </dgm:t>
    </dgm:pt>
    <dgm:pt modelId="{22A1577B-A732-488C-86C3-667E4FCF6597}" type="parTrans" cxnId="{C162EECB-7926-4A36-96F5-1B0C50649E76}">
      <dgm:prSet/>
      <dgm:spPr/>
      <dgm:t>
        <a:bodyPr/>
        <a:lstStyle/>
        <a:p>
          <a:endParaRPr lang="en-US"/>
        </a:p>
      </dgm:t>
    </dgm:pt>
    <dgm:pt modelId="{171B0DFB-4F40-4FC2-8F94-47B4600C7E2D}" type="sibTrans" cxnId="{C162EECB-7926-4A36-96F5-1B0C50649E76}">
      <dgm:prSet/>
      <dgm:spPr/>
      <dgm:t>
        <a:bodyPr/>
        <a:lstStyle/>
        <a:p>
          <a:endParaRPr lang="en-US"/>
        </a:p>
      </dgm:t>
    </dgm:pt>
    <dgm:pt modelId="{AF500C15-D4F2-4F8B-93DA-35EB00727F7C}">
      <dgm:prSet phldrT="[Text]"/>
      <dgm:spPr/>
      <dgm:t>
        <a:bodyPr/>
        <a:lstStyle/>
        <a:p>
          <a:r>
            <a:rPr lang="en-US" dirty="0" smtClean="0"/>
            <a:t>Flashbacks</a:t>
          </a:r>
          <a:endParaRPr lang="en-US" dirty="0"/>
        </a:p>
      </dgm:t>
    </dgm:pt>
    <dgm:pt modelId="{A5074737-5C4D-408C-A3EF-19F4C3C64641}" type="parTrans" cxnId="{B8857BAD-E0E7-4DCF-8B8A-90D38CA7D4F5}">
      <dgm:prSet/>
      <dgm:spPr/>
      <dgm:t>
        <a:bodyPr/>
        <a:lstStyle/>
        <a:p>
          <a:endParaRPr lang="en-US"/>
        </a:p>
      </dgm:t>
    </dgm:pt>
    <dgm:pt modelId="{036DF30A-85F5-4500-9A9D-D8F0DE66C9C9}" type="sibTrans" cxnId="{B8857BAD-E0E7-4DCF-8B8A-90D38CA7D4F5}">
      <dgm:prSet/>
      <dgm:spPr/>
      <dgm:t>
        <a:bodyPr/>
        <a:lstStyle/>
        <a:p>
          <a:endParaRPr lang="en-US"/>
        </a:p>
      </dgm:t>
    </dgm:pt>
    <dgm:pt modelId="{E3D426F5-48E7-4272-A7F1-21619BE9D4E1}">
      <dgm:prSet phldrT="[Text]"/>
      <dgm:spPr/>
      <dgm:t>
        <a:bodyPr/>
        <a:lstStyle/>
        <a:p>
          <a:r>
            <a:rPr lang="en-US" dirty="0" smtClean="0"/>
            <a:t>Constriction</a:t>
          </a:r>
          <a:endParaRPr lang="en-US" dirty="0"/>
        </a:p>
      </dgm:t>
    </dgm:pt>
    <dgm:pt modelId="{5FA4CE57-4845-4DB8-861E-6ACA143995AA}" type="parTrans" cxnId="{73FC99CE-6258-4428-8D77-0449D4FCB7C2}">
      <dgm:prSet/>
      <dgm:spPr/>
      <dgm:t>
        <a:bodyPr/>
        <a:lstStyle/>
        <a:p>
          <a:endParaRPr lang="en-US"/>
        </a:p>
      </dgm:t>
    </dgm:pt>
    <dgm:pt modelId="{4F80B3E7-45BB-4E94-A4EB-874D7C8F5F5A}" type="sibTrans" cxnId="{73FC99CE-6258-4428-8D77-0449D4FCB7C2}">
      <dgm:prSet/>
      <dgm:spPr/>
      <dgm:t>
        <a:bodyPr/>
        <a:lstStyle/>
        <a:p>
          <a:endParaRPr lang="en-US"/>
        </a:p>
      </dgm:t>
    </dgm:pt>
    <dgm:pt modelId="{BBC730E0-999F-4541-841F-FC76C33145C9}">
      <dgm:prSet phldrT="[Text]"/>
      <dgm:spPr/>
      <dgm:t>
        <a:bodyPr/>
        <a:lstStyle/>
        <a:p>
          <a:r>
            <a:rPr lang="en-US" dirty="0" smtClean="0"/>
            <a:t>Avoidance of reminders</a:t>
          </a:r>
          <a:endParaRPr lang="en-US" dirty="0"/>
        </a:p>
      </dgm:t>
    </dgm:pt>
    <dgm:pt modelId="{00BC5A89-64C8-42EC-8A05-29A3F6384AFB}" type="parTrans" cxnId="{9947DFE9-3979-4D3E-97BF-7A700397B67B}">
      <dgm:prSet/>
      <dgm:spPr/>
      <dgm:t>
        <a:bodyPr/>
        <a:lstStyle/>
        <a:p>
          <a:endParaRPr lang="en-US"/>
        </a:p>
      </dgm:t>
    </dgm:pt>
    <dgm:pt modelId="{6087EF78-8C1F-4FD0-9176-5E5A841BF2F7}" type="sibTrans" cxnId="{9947DFE9-3979-4D3E-97BF-7A700397B67B}">
      <dgm:prSet/>
      <dgm:spPr/>
      <dgm:t>
        <a:bodyPr/>
        <a:lstStyle/>
        <a:p>
          <a:endParaRPr lang="en-US"/>
        </a:p>
      </dgm:t>
    </dgm:pt>
    <dgm:pt modelId="{8961324D-C2FD-4D37-BF2F-BD82DF4DAA07}">
      <dgm:prSet phldrT="[Text]"/>
      <dgm:spPr/>
      <dgm:t>
        <a:bodyPr/>
        <a:lstStyle/>
        <a:p>
          <a:r>
            <a:rPr lang="en-US" dirty="0" smtClean="0"/>
            <a:t>Numbing of Feelings</a:t>
          </a:r>
          <a:endParaRPr lang="en-US" dirty="0"/>
        </a:p>
      </dgm:t>
    </dgm:pt>
    <dgm:pt modelId="{37964BB9-BC0B-4A6E-9580-2E8777F56808}" type="parTrans" cxnId="{5C4028A0-81DC-4FFA-B63C-5F37E02FC93C}">
      <dgm:prSet/>
      <dgm:spPr/>
      <dgm:t>
        <a:bodyPr/>
        <a:lstStyle/>
        <a:p>
          <a:endParaRPr lang="en-US"/>
        </a:p>
      </dgm:t>
    </dgm:pt>
    <dgm:pt modelId="{B8F0FADB-4309-432D-8D47-56C88BB941F9}" type="sibTrans" cxnId="{5C4028A0-81DC-4FFA-B63C-5F37E02FC93C}">
      <dgm:prSet/>
      <dgm:spPr/>
      <dgm:t>
        <a:bodyPr/>
        <a:lstStyle/>
        <a:p>
          <a:endParaRPr lang="en-US"/>
        </a:p>
      </dgm:t>
    </dgm:pt>
    <dgm:pt modelId="{4DC8EDBD-FB8C-4828-B2A6-D9976BDE241F}">
      <dgm:prSet phldrT="[Text]" custT="1"/>
      <dgm:spPr/>
      <dgm:t>
        <a:bodyPr/>
        <a:lstStyle/>
        <a:p>
          <a:r>
            <a:rPr lang="en-US" sz="1600" dirty="0" smtClean="0"/>
            <a:t>Always on Alert</a:t>
          </a:r>
          <a:endParaRPr lang="en-US" sz="1600" dirty="0"/>
        </a:p>
      </dgm:t>
    </dgm:pt>
    <dgm:pt modelId="{05EF23AB-A3D7-4E19-B8C9-40CE326A5062}" type="parTrans" cxnId="{E0B724E0-242D-43AD-B150-4C4AAE1F3FDE}">
      <dgm:prSet/>
      <dgm:spPr/>
      <dgm:t>
        <a:bodyPr/>
        <a:lstStyle/>
        <a:p>
          <a:endParaRPr lang="en-US"/>
        </a:p>
      </dgm:t>
    </dgm:pt>
    <dgm:pt modelId="{78EDFAED-9898-464D-9AA9-798C83CB1D5B}" type="sibTrans" cxnId="{E0B724E0-242D-43AD-B150-4C4AAE1F3FDE}">
      <dgm:prSet/>
      <dgm:spPr/>
      <dgm:t>
        <a:bodyPr/>
        <a:lstStyle/>
        <a:p>
          <a:endParaRPr lang="en-US"/>
        </a:p>
      </dgm:t>
    </dgm:pt>
    <dgm:pt modelId="{9ED6E606-B2F4-43E3-B851-4FA3735C29C4}">
      <dgm:prSet phldrT="[Text]"/>
      <dgm:spPr/>
      <dgm:t>
        <a:bodyPr/>
        <a:lstStyle/>
        <a:p>
          <a:r>
            <a:rPr lang="en-US" dirty="0" smtClean="0"/>
            <a:t>Re-experiencing</a:t>
          </a:r>
          <a:endParaRPr lang="en-US" dirty="0"/>
        </a:p>
      </dgm:t>
    </dgm:pt>
    <dgm:pt modelId="{443535E9-28BE-4505-A751-885875AFFD94}" type="parTrans" cxnId="{AEB63F3B-2C90-4B6C-8C34-40C5378AD47B}">
      <dgm:prSet/>
      <dgm:spPr/>
      <dgm:t>
        <a:bodyPr/>
        <a:lstStyle/>
        <a:p>
          <a:endParaRPr lang="en-US"/>
        </a:p>
      </dgm:t>
    </dgm:pt>
    <dgm:pt modelId="{A5932CE0-94E2-4CD9-B245-F4A07DBC5EF9}" type="sibTrans" cxnId="{AEB63F3B-2C90-4B6C-8C34-40C5378AD47B}">
      <dgm:prSet/>
      <dgm:spPr/>
      <dgm:t>
        <a:bodyPr/>
        <a:lstStyle/>
        <a:p>
          <a:endParaRPr lang="en-US"/>
        </a:p>
      </dgm:t>
    </dgm:pt>
    <dgm:pt modelId="{FAA25D29-F746-4E81-8F2D-7D927616D46A}">
      <dgm:prSet phldrT="[Text]"/>
      <dgm:spPr/>
      <dgm:t>
        <a:bodyPr/>
        <a:lstStyle/>
        <a:p>
          <a:r>
            <a:rPr lang="en-US" dirty="0" smtClean="0"/>
            <a:t>Re-living Event as if happening now</a:t>
          </a:r>
          <a:endParaRPr lang="en-US" dirty="0"/>
        </a:p>
      </dgm:t>
    </dgm:pt>
    <dgm:pt modelId="{0F342B41-DC5C-425C-A6C0-EDB67600F902}" type="parTrans" cxnId="{43E5CEC5-B07C-4F43-8C8B-1E67B1A9AC1B}">
      <dgm:prSet/>
      <dgm:spPr/>
      <dgm:t>
        <a:bodyPr/>
        <a:lstStyle/>
        <a:p>
          <a:endParaRPr lang="en-US"/>
        </a:p>
      </dgm:t>
    </dgm:pt>
    <dgm:pt modelId="{651910CF-D2F3-4EA4-8C7C-A41C79B3C860}" type="sibTrans" cxnId="{43E5CEC5-B07C-4F43-8C8B-1E67B1A9AC1B}">
      <dgm:prSet/>
      <dgm:spPr/>
      <dgm:t>
        <a:bodyPr/>
        <a:lstStyle/>
        <a:p>
          <a:endParaRPr lang="en-US"/>
        </a:p>
      </dgm:t>
    </dgm:pt>
    <dgm:pt modelId="{445E3A94-DE79-41A2-8D0D-B6FBD22D1A37}">
      <dgm:prSet phldrT="[Text]"/>
      <dgm:spPr/>
      <dgm:t>
        <a:bodyPr/>
        <a:lstStyle/>
        <a:p>
          <a:r>
            <a:rPr lang="en-US" dirty="0" smtClean="0"/>
            <a:t>Freeze Response</a:t>
          </a:r>
          <a:endParaRPr lang="en-US" dirty="0"/>
        </a:p>
      </dgm:t>
    </dgm:pt>
    <dgm:pt modelId="{6EE7CD0F-0C51-437F-87EF-7E8776D71A3C}" type="parTrans" cxnId="{A0E3F650-6AB2-424B-BE47-70AA4741B419}">
      <dgm:prSet/>
      <dgm:spPr/>
      <dgm:t>
        <a:bodyPr/>
        <a:lstStyle/>
        <a:p>
          <a:endParaRPr lang="en-US"/>
        </a:p>
      </dgm:t>
    </dgm:pt>
    <dgm:pt modelId="{F1BADBF9-84B2-4F0F-BD4B-FB2EEA7E79BD}" type="sibTrans" cxnId="{A0E3F650-6AB2-424B-BE47-70AA4741B419}">
      <dgm:prSet/>
      <dgm:spPr/>
      <dgm:t>
        <a:bodyPr/>
        <a:lstStyle/>
        <a:p>
          <a:endParaRPr lang="en-US"/>
        </a:p>
      </dgm:t>
    </dgm:pt>
    <dgm:pt modelId="{273CF335-EF8F-4F4C-9E13-B29918C97D3A}" type="pres">
      <dgm:prSet presAssocID="{4FE06EF4-ABDF-4B51-B896-0D696401ACC9}" presName="composite" presStyleCnt="0">
        <dgm:presLayoutVars>
          <dgm:chMax val="5"/>
          <dgm:dir/>
          <dgm:animLvl val="ctr"/>
          <dgm:resizeHandles val="exact"/>
        </dgm:presLayoutVars>
      </dgm:prSet>
      <dgm:spPr/>
      <dgm:t>
        <a:bodyPr/>
        <a:lstStyle/>
        <a:p>
          <a:endParaRPr lang="en-US"/>
        </a:p>
      </dgm:t>
    </dgm:pt>
    <dgm:pt modelId="{5BBBFF27-6CE1-443A-9069-5BEB2D844759}" type="pres">
      <dgm:prSet presAssocID="{4FE06EF4-ABDF-4B51-B896-0D696401ACC9}" presName="cycle" presStyleCnt="0"/>
      <dgm:spPr/>
    </dgm:pt>
    <dgm:pt modelId="{272E4419-A3D5-42C8-AB56-F0CF3BE24125}" type="pres">
      <dgm:prSet presAssocID="{4FE06EF4-ABDF-4B51-B896-0D696401ACC9}" presName="centerShape" presStyleCnt="0"/>
      <dgm:spPr/>
    </dgm:pt>
    <dgm:pt modelId="{5A693355-3278-4081-8FB3-A8A08196F07E}" type="pres">
      <dgm:prSet presAssocID="{4FE06EF4-ABDF-4B51-B896-0D696401ACC9}" presName="connSite" presStyleLbl="node1" presStyleIdx="0" presStyleCnt="4"/>
      <dgm:spPr/>
    </dgm:pt>
    <dgm:pt modelId="{65355FB1-4301-4661-A6CB-7AC89DC77D4F}" type="pres">
      <dgm:prSet presAssocID="{4FE06EF4-ABDF-4B51-B896-0D696401ACC9}" presName="visible" presStyleLbl="node1" presStyleIdx="0" presStyleCnt="4" custScaleX="87135" custScaleY="92294" custLinFactNeighborX="1072" custLinFactNeighborY="0"/>
      <dgm:spPr>
        <a:prstGeom prst="irregularSeal1">
          <a:avLst/>
        </a:prstGeom>
        <a:blipFill rotWithShape="0">
          <a:blip xmlns:r="http://schemas.openxmlformats.org/officeDocument/2006/relationships" r:embed="rId1"/>
          <a:stretch>
            <a:fillRect/>
          </a:stretch>
        </a:blipFill>
        <a:ln w="38100">
          <a:solidFill>
            <a:schemeClr val="accent2"/>
          </a:solidFill>
        </a:ln>
      </dgm:spPr>
    </dgm:pt>
    <dgm:pt modelId="{9DC6E12E-97D3-45E0-9E54-D2160AFDD8A7}" type="pres">
      <dgm:prSet presAssocID="{5D7B4DCA-2E0E-4642-BF94-842D27148338}" presName="Name25" presStyleLbl="parChTrans1D1" presStyleIdx="0" presStyleCnt="3"/>
      <dgm:spPr/>
      <dgm:t>
        <a:bodyPr/>
        <a:lstStyle/>
        <a:p>
          <a:endParaRPr lang="en-US"/>
        </a:p>
      </dgm:t>
    </dgm:pt>
    <dgm:pt modelId="{465D2EE3-DB7F-4CE9-8263-220D1701DF3C}" type="pres">
      <dgm:prSet presAssocID="{08B6CB21-E3D8-4453-94FE-7A29C653AABC}" presName="node" presStyleCnt="0"/>
      <dgm:spPr/>
    </dgm:pt>
    <dgm:pt modelId="{5DF0F0E7-4E8A-4194-8B8E-7A8E4D97F114}" type="pres">
      <dgm:prSet presAssocID="{08B6CB21-E3D8-4453-94FE-7A29C653AABC}" presName="parentNode" presStyleLbl="node1" presStyleIdx="1" presStyleCnt="4" custScaleX="91965">
        <dgm:presLayoutVars>
          <dgm:chMax val="1"/>
          <dgm:bulletEnabled val="1"/>
        </dgm:presLayoutVars>
      </dgm:prSet>
      <dgm:spPr/>
      <dgm:t>
        <a:bodyPr/>
        <a:lstStyle/>
        <a:p>
          <a:endParaRPr lang="en-US"/>
        </a:p>
      </dgm:t>
    </dgm:pt>
    <dgm:pt modelId="{B717DE90-4FFA-484E-889C-258047A2E850}" type="pres">
      <dgm:prSet presAssocID="{08B6CB21-E3D8-4453-94FE-7A29C653AABC}" presName="childNode" presStyleLbl="revTx" presStyleIdx="0" presStyleCnt="3">
        <dgm:presLayoutVars>
          <dgm:bulletEnabled val="1"/>
        </dgm:presLayoutVars>
      </dgm:prSet>
      <dgm:spPr/>
      <dgm:t>
        <a:bodyPr/>
        <a:lstStyle/>
        <a:p>
          <a:endParaRPr lang="en-US"/>
        </a:p>
      </dgm:t>
    </dgm:pt>
    <dgm:pt modelId="{F3BD5E75-2443-45BB-809F-55DABEDA5D04}" type="pres">
      <dgm:prSet presAssocID="{22A1577B-A732-488C-86C3-667E4FCF6597}" presName="Name25" presStyleLbl="parChTrans1D1" presStyleIdx="1" presStyleCnt="3"/>
      <dgm:spPr/>
      <dgm:t>
        <a:bodyPr/>
        <a:lstStyle/>
        <a:p>
          <a:endParaRPr lang="en-US"/>
        </a:p>
      </dgm:t>
    </dgm:pt>
    <dgm:pt modelId="{E4922E97-8534-4744-828D-25BB542FD558}" type="pres">
      <dgm:prSet presAssocID="{F3221AE3-8801-4D87-810C-471E2830A108}" presName="node" presStyleCnt="0"/>
      <dgm:spPr/>
    </dgm:pt>
    <dgm:pt modelId="{5E162E13-9D3B-4BE5-9FD1-C872F3DB0C46}" type="pres">
      <dgm:prSet presAssocID="{F3221AE3-8801-4D87-810C-471E2830A108}" presName="parentNode" presStyleLbl="node1" presStyleIdx="2" presStyleCnt="4">
        <dgm:presLayoutVars>
          <dgm:chMax val="1"/>
          <dgm:bulletEnabled val="1"/>
        </dgm:presLayoutVars>
      </dgm:prSet>
      <dgm:spPr/>
      <dgm:t>
        <a:bodyPr/>
        <a:lstStyle/>
        <a:p>
          <a:endParaRPr lang="en-US"/>
        </a:p>
      </dgm:t>
    </dgm:pt>
    <dgm:pt modelId="{A1D836DE-5E45-455C-8BB3-E6F7C8DF3A62}" type="pres">
      <dgm:prSet presAssocID="{F3221AE3-8801-4D87-810C-471E2830A108}" presName="childNode" presStyleLbl="revTx" presStyleIdx="1" presStyleCnt="3">
        <dgm:presLayoutVars>
          <dgm:bulletEnabled val="1"/>
        </dgm:presLayoutVars>
      </dgm:prSet>
      <dgm:spPr/>
      <dgm:t>
        <a:bodyPr/>
        <a:lstStyle/>
        <a:p>
          <a:endParaRPr lang="en-US"/>
        </a:p>
      </dgm:t>
    </dgm:pt>
    <dgm:pt modelId="{5DCB965E-2C6E-4564-A849-D35779421E5D}" type="pres">
      <dgm:prSet presAssocID="{5FA4CE57-4845-4DB8-861E-6ACA143995AA}" presName="Name25" presStyleLbl="parChTrans1D1" presStyleIdx="2" presStyleCnt="3"/>
      <dgm:spPr/>
      <dgm:t>
        <a:bodyPr/>
        <a:lstStyle/>
        <a:p>
          <a:endParaRPr lang="en-US"/>
        </a:p>
      </dgm:t>
    </dgm:pt>
    <dgm:pt modelId="{C4E97525-5FDA-4591-94BF-AA5A29B82916}" type="pres">
      <dgm:prSet presAssocID="{E3D426F5-48E7-4272-A7F1-21619BE9D4E1}" presName="node" presStyleCnt="0"/>
      <dgm:spPr/>
    </dgm:pt>
    <dgm:pt modelId="{B5FFAC63-89D2-464A-BAD6-754CD45B0674}" type="pres">
      <dgm:prSet presAssocID="{E3D426F5-48E7-4272-A7F1-21619BE9D4E1}" presName="parentNode" presStyleLbl="node1" presStyleIdx="3" presStyleCnt="4">
        <dgm:presLayoutVars>
          <dgm:chMax val="1"/>
          <dgm:bulletEnabled val="1"/>
        </dgm:presLayoutVars>
      </dgm:prSet>
      <dgm:spPr/>
      <dgm:t>
        <a:bodyPr/>
        <a:lstStyle/>
        <a:p>
          <a:endParaRPr lang="en-US"/>
        </a:p>
      </dgm:t>
    </dgm:pt>
    <dgm:pt modelId="{3CE9CCAA-57FB-4A46-A5B6-A0FA61F3E8F5}" type="pres">
      <dgm:prSet presAssocID="{E3D426F5-48E7-4272-A7F1-21619BE9D4E1}" presName="childNode" presStyleLbl="revTx" presStyleIdx="2" presStyleCnt="3">
        <dgm:presLayoutVars>
          <dgm:bulletEnabled val="1"/>
        </dgm:presLayoutVars>
      </dgm:prSet>
      <dgm:spPr/>
      <dgm:t>
        <a:bodyPr/>
        <a:lstStyle/>
        <a:p>
          <a:endParaRPr lang="en-US"/>
        </a:p>
      </dgm:t>
    </dgm:pt>
  </dgm:ptLst>
  <dgm:cxnLst>
    <dgm:cxn modelId="{D0007B72-92E6-4283-8FE8-9350ED9D0A94}" type="presOf" srcId="{F3221AE3-8801-4D87-810C-471E2830A108}" destId="{5E162E13-9D3B-4BE5-9FD1-C872F3DB0C46}" srcOrd="0" destOrd="0" presId="urn:microsoft.com/office/officeart/2005/8/layout/radial2"/>
    <dgm:cxn modelId="{DFD585A7-3910-43BA-958C-DCED89827ABD}" type="presOf" srcId="{FAA25D29-F746-4E81-8F2D-7D927616D46A}" destId="{A1D836DE-5E45-455C-8BB3-E6F7C8DF3A62}" srcOrd="0" destOrd="2" presId="urn:microsoft.com/office/officeart/2005/8/layout/radial2"/>
    <dgm:cxn modelId="{C43C16DF-6EC4-44D3-A458-9ABDA14843C8}" type="presOf" srcId="{5FA4CE57-4845-4DB8-861E-6ACA143995AA}" destId="{5DCB965E-2C6E-4564-A849-D35779421E5D}" srcOrd="0" destOrd="0" presId="urn:microsoft.com/office/officeart/2005/8/layout/radial2"/>
    <dgm:cxn modelId="{73FC99CE-6258-4428-8D77-0449D4FCB7C2}" srcId="{4FE06EF4-ABDF-4B51-B896-0D696401ACC9}" destId="{E3D426F5-48E7-4272-A7F1-21619BE9D4E1}" srcOrd="2" destOrd="0" parTransId="{5FA4CE57-4845-4DB8-861E-6ACA143995AA}" sibTransId="{4F80B3E7-45BB-4E94-A4EB-874D7C8F5F5A}"/>
    <dgm:cxn modelId="{783C9E41-7222-4862-9361-2529928387DE}" type="presOf" srcId="{445E3A94-DE79-41A2-8D0D-B6FBD22D1A37}" destId="{3CE9CCAA-57FB-4A46-A5B6-A0FA61F3E8F5}" srcOrd="0" destOrd="2" presId="urn:microsoft.com/office/officeart/2005/8/layout/radial2"/>
    <dgm:cxn modelId="{39B29AC8-90B1-4152-9D23-49686545E696}" type="presOf" srcId="{8961324D-C2FD-4D37-BF2F-BD82DF4DAA07}" destId="{3CE9CCAA-57FB-4A46-A5B6-A0FA61F3E8F5}" srcOrd="0" destOrd="1" presId="urn:microsoft.com/office/officeart/2005/8/layout/radial2"/>
    <dgm:cxn modelId="{FE8279CF-AE65-4403-BB0B-9A1AB86F3B78}" type="presOf" srcId="{9ED6E606-B2F4-43E3-B851-4FA3735C29C4}" destId="{A1D836DE-5E45-455C-8BB3-E6F7C8DF3A62}" srcOrd="0" destOrd="1" presId="urn:microsoft.com/office/officeart/2005/8/layout/radial2"/>
    <dgm:cxn modelId="{7603FE3F-5344-41B3-BA6C-38ED799A14CE}" type="presOf" srcId="{E3D426F5-48E7-4272-A7F1-21619BE9D4E1}" destId="{B5FFAC63-89D2-464A-BAD6-754CD45B0674}" srcOrd="0" destOrd="0" presId="urn:microsoft.com/office/officeart/2005/8/layout/radial2"/>
    <dgm:cxn modelId="{A632476D-B2C8-4176-9A52-0D58BC31A254}" type="presOf" srcId="{08B6CB21-E3D8-4453-94FE-7A29C653AABC}" destId="{5DF0F0E7-4E8A-4194-8B8E-7A8E4D97F114}" srcOrd="0" destOrd="0" presId="urn:microsoft.com/office/officeart/2005/8/layout/radial2"/>
    <dgm:cxn modelId="{9947DFE9-3979-4D3E-97BF-7A700397B67B}" srcId="{E3D426F5-48E7-4272-A7F1-21619BE9D4E1}" destId="{BBC730E0-999F-4541-841F-FC76C33145C9}" srcOrd="0" destOrd="0" parTransId="{00BC5A89-64C8-42EC-8A05-29A3F6384AFB}" sibTransId="{6087EF78-8C1F-4FD0-9176-5E5A841BF2F7}"/>
    <dgm:cxn modelId="{5C4028A0-81DC-4FFA-B63C-5F37E02FC93C}" srcId="{E3D426F5-48E7-4272-A7F1-21619BE9D4E1}" destId="{8961324D-C2FD-4D37-BF2F-BD82DF4DAA07}" srcOrd="1" destOrd="0" parTransId="{37964BB9-BC0B-4A6E-9580-2E8777F56808}" sibTransId="{B8F0FADB-4309-432D-8D47-56C88BB941F9}"/>
    <dgm:cxn modelId="{AA98B184-FA74-4ED4-8F56-D1467082C935}" type="presOf" srcId="{BBC730E0-999F-4541-841F-FC76C33145C9}" destId="{3CE9CCAA-57FB-4A46-A5B6-A0FA61F3E8F5}" srcOrd="0" destOrd="0" presId="urn:microsoft.com/office/officeart/2005/8/layout/radial2"/>
    <dgm:cxn modelId="{704DBF8D-474F-4B81-B463-28FA2F28329D}" srcId="{4FE06EF4-ABDF-4B51-B896-0D696401ACC9}" destId="{08B6CB21-E3D8-4453-94FE-7A29C653AABC}" srcOrd="0" destOrd="0" parTransId="{5D7B4DCA-2E0E-4642-BF94-842D27148338}" sibTransId="{BFBDF2FA-EF33-46A3-AC0F-334A41EE8316}"/>
    <dgm:cxn modelId="{A0E3F650-6AB2-424B-BE47-70AA4741B419}" srcId="{E3D426F5-48E7-4272-A7F1-21619BE9D4E1}" destId="{445E3A94-DE79-41A2-8D0D-B6FBD22D1A37}" srcOrd="2" destOrd="0" parTransId="{6EE7CD0F-0C51-437F-87EF-7E8776D71A3C}" sibTransId="{F1BADBF9-84B2-4F0F-BD4B-FB2EEA7E79BD}"/>
    <dgm:cxn modelId="{C61CD44F-13FF-4014-B9F8-8AEDD89086E1}" type="presOf" srcId="{5F13AB19-AB59-479F-88AE-A756AA387935}" destId="{B717DE90-4FFA-484E-889C-258047A2E850}" srcOrd="0" destOrd="1" presId="urn:microsoft.com/office/officeart/2005/8/layout/radial2"/>
    <dgm:cxn modelId="{2C95AE41-980D-477D-9CE2-745EB413533F}" type="presOf" srcId="{4DC8EDBD-FB8C-4828-B2A6-D9976BDE241F}" destId="{B717DE90-4FFA-484E-889C-258047A2E850}" srcOrd="0" destOrd="0" presId="urn:microsoft.com/office/officeart/2005/8/layout/radial2"/>
    <dgm:cxn modelId="{BB02A69F-CCCB-4B83-93B8-87B4F58799DB}" type="presOf" srcId="{5D7B4DCA-2E0E-4642-BF94-842D27148338}" destId="{9DC6E12E-97D3-45E0-9E54-D2160AFDD8A7}" srcOrd="0" destOrd="0" presId="urn:microsoft.com/office/officeart/2005/8/layout/radial2"/>
    <dgm:cxn modelId="{5B2BC248-6140-4841-AD24-41A8F6F22348}" type="presOf" srcId="{22A1577B-A732-488C-86C3-667E4FCF6597}" destId="{F3BD5E75-2443-45BB-809F-55DABEDA5D04}" srcOrd="0" destOrd="0" presId="urn:microsoft.com/office/officeart/2005/8/layout/radial2"/>
    <dgm:cxn modelId="{E0B724E0-242D-43AD-B150-4C4AAE1F3FDE}" srcId="{08B6CB21-E3D8-4453-94FE-7A29C653AABC}" destId="{4DC8EDBD-FB8C-4828-B2A6-D9976BDE241F}" srcOrd="0" destOrd="0" parTransId="{05EF23AB-A3D7-4E19-B8C9-40CE326A5062}" sibTransId="{78EDFAED-9898-464D-9AA9-798C83CB1D5B}"/>
    <dgm:cxn modelId="{F724D3BD-51B2-4B16-A20B-443BABC1FD4F}" type="presOf" srcId="{043CA64E-2B2D-46BE-9F58-2101EFEC1B16}" destId="{B717DE90-4FFA-484E-889C-258047A2E850}" srcOrd="0" destOrd="2" presId="urn:microsoft.com/office/officeart/2005/8/layout/radial2"/>
    <dgm:cxn modelId="{ADA6749A-5BB6-44F1-B61C-D5989F0FE189}" srcId="{08B6CB21-E3D8-4453-94FE-7A29C653AABC}" destId="{5F13AB19-AB59-479F-88AE-A756AA387935}" srcOrd="1" destOrd="0" parTransId="{0548FC4F-660E-4848-A4F0-DDE4F3182F84}" sibTransId="{D9E4FCB2-472C-480C-AFD7-B270154384CA}"/>
    <dgm:cxn modelId="{18F33CB6-122B-479E-B7EB-55B9E54F5038}" srcId="{08B6CB21-E3D8-4453-94FE-7A29C653AABC}" destId="{043CA64E-2B2D-46BE-9F58-2101EFEC1B16}" srcOrd="2" destOrd="0" parTransId="{0829BF7B-9B58-4FE8-B86C-AA3E861C3E5D}" sibTransId="{AA7E67B1-472D-46C4-916E-30627A1DF096}"/>
    <dgm:cxn modelId="{C162EECB-7926-4A36-96F5-1B0C50649E76}" srcId="{4FE06EF4-ABDF-4B51-B896-0D696401ACC9}" destId="{F3221AE3-8801-4D87-810C-471E2830A108}" srcOrd="1" destOrd="0" parTransId="{22A1577B-A732-488C-86C3-667E4FCF6597}" sibTransId="{171B0DFB-4F40-4FC2-8F94-47B4600C7E2D}"/>
    <dgm:cxn modelId="{AEB63F3B-2C90-4B6C-8C34-40C5378AD47B}" srcId="{F3221AE3-8801-4D87-810C-471E2830A108}" destId="{9ED6E606-B2F4-43E3-B851-4FA3735C29C4}" srcOrd="1" destOrd="0" parTransId="{443535E9-28BE-4505-A751-885875AFFD94}" sibTransId="{A5932CE0-94E2-4CD9-B245-F4A07DBC5EF9}"/>
    <dgm:cxn modelId="{4606A904-D7BD-4DFD-B01B-A40D6AB5B9FF}" type="presOf" srcId="{AF500C15-D4F2-4F8B-93DA-35EB00727F7C}" destId="{A1D836DE-5E45-455C-8BB3-E6F7C8DF3A62}" srcOrd="0" destOrd="0" presId="urn:microsoft.com/office/officeart/2005/8/layout/radial2"/>
    <dgm:cxn modelId="{C475E978-2BBB-4333-94A5-797475BC567C}" type="presOf" srcId="{4FE06EF4-ABDF-4B51-B896-0D696401ACC9}" destId="{273CF335-EF8F-4F4C-9E13-B29918C97D3A}" srcOrd="0" destOrd="0" presId="urn:microsoft.com/office/officeart/2005/8/layout/radial2"/>
    <dgm:cxn modelId="{B8857BAD-E0E7-4DCF-8B8A-90D38CA7D4F5}" srcId="{F3221AE3-8801-4D87-810C-471E2830A108}" destId="{AF500C15-D4F2-4F8B-93DA-35EB00727F7C}" srcOrd="0" destOrd="0" parTransId="{A5074737-5C4D-408C-A3EF-19F4C3C64641}" sibTransId="{036DF30A-85F5-4500-9A9D-D8F0DE66C9C9}"/>
    <dgm:cxn modelId="{43E5CEC5-B07C-4F43-8C8B-1E67B1A9AC1B}" srcId="{F3221AE3-8801-4D87-810C-471E2830A108}" destId="{FAA25D29-F746-4E81-8F2D-7D927616D46A}" srcOrd="2" destOrd="0" parTransId="{0F342B41-DC5C-425C-A6C0-EDB67600F902}" sibTransId="{651910CF-D2F3-4EA4-8C7C-A41C79B3C860}"/>
    <dgm:cxn modelId="{9A12E802-FACF-42A8-B09A-32F3132BF1F6}" type="presParOf" srcId="{273CF335-EF8F-4F4C-9E13-B29918C97D3A}" destId="{5BBBFF27-6CE1-443A-9069-5BEB2D844759}" srcOrd="0" destOrd="0" presId="urn:microsoft.com/office/officeart/2005/8/layout/radial2"/>
    <dgm:cxn modelId="{C74E319B-D5BE-478A-9DC7-9E061A3EF914}" type="presParOf" srcId="{5BBBFF27-6CE1-443A-9069-5BEB2D844759}" destId="{272E4419-A3D5-42C8-AB56-F0CF3BE24125}" srcOrd="0" destOrd="0" presId="urn:microsoft.com/office/officeart/2005/8/layout/radial2"/>
    <dgm:cxn modelId="{6EC6F96C-743E-466B-8BF5-9CA179B1FB7C}" type="presParOf" srcId="{272E4419-A3D5-42C8-AB56-F0CF3BE24125}" destId="{5A693355-3278-4081-8FB3-A8A08196F07E}" srcOrd="0" destOrd="0" presId="urn:microsoft.com/office/officeart/2005/8/layout/radial2"/>
    <dgm:cxn modelId="{9F9729A5-8B7E-4030-8864-45D767EC63E4}" type="presParOf" srcId="{272E4419-A3D5-42C8-AB56-F0CF3BE24125}" destId="{65355FB1-4301-4661-A6CB-7AC89DC77D4F}" srcOrd="1" destOrd="0" presId="urn:microsoft.com/office/officeart/2005/8/layout/radial2"/>
    <dgm:cxn modelId="{532297B5-14B1-46B7-85C1-7EA1A0742385}" type="presParOf" srcId="{5BBBFF27-6CE1-443A-9069-5BEB2D844759}" destId="{9DC6E12E-97D3-45E0-9E54-D2160AFDD8A7}" srcOrd="1" destOrd="0" presId="urn:microsoft.com/office/officeart/2005/8/layout/radial2"/>
    <dgm:cxn modelId="{DBB53791-1469-4AB0-85D8-C563D2BE5EE1}" type="presParOf" srcId="{5BBBFF27-6CE1-443A-9069-5BEB2D844759}" destId="{465D2EE3-DB7F-4CE9-8263-220D1701DF3C}" srcOrd="2" destOrd="0" presId="urn:microsoft.com/office/officeart/2005/8/layout/radial2"/>
    <dgm:cxn modelId="{2DAEA4E0-9180-4EBC-B4ED-B07E5E79C619}" type="presParOf" srcId="{465D2EE3-DB7F-4CE9-8263-220D1701DF3C}" destId="{5DF0F0E7-4E8A-4194-8B8E-7A8E4D97F114}" srcOrd="0" destOrd="0" presId="urn:microsoft.com/office/officeart/2005/8/layout/radial2"/>
    <dgm:cxn modelId="{2A6C66EC-BD5D-48DE-87B2-5BDBE10E6995}" type="presParOf" srcId="{465D2EE3-DB7F-4CE9-8263-220D1701DF3C}" destId="{B717DE90-4FFA-484E-889C-258047A2E850}" srcOrd="1" destOrd="0" presId="urn:microsoft.com/office/officeart/2005/8/layout/radial2"/>
    <dgm:cxn modelId="{77A49F1A-733A-437F-8141-E3068E33169B}" type="presParOf" srcId="{5BBBFF27-6CE1-443A-9069-5BEB2D844759}" destId="{F3BD5E75-2443-45BB-809F-55DABEDA5D04}" srcOrd="3" destOrd="0" presId="urn:microsoft.com/office/officeart/2005/8/layout/radial2"/>
    <dgm:cxn modelId="{0BBB668E-DBAB-49B1-AF79-25501D352D50}" type="presParOf" srcId="{5BBBFF27-6CE1-443A-9069-5BEB2D844759}" destId="{E4922E97-8534-4744-828D-25BB542FD558}" srcOrd="4" destOrd="0" presId="urn:microsoft.com/office/officeart/2005/8/layout/radial2"/>
    <dgm:cxn modelId="{C289D8A7-6DCE-4905-A9FE-BFFC1B142070}" type="presParOf" srcId="{E4922E97-8534-4744-828D-25BB542FD558}" destId="{5E162E13-9D3B-4BE5-9FD1-C872F3DB0C46}" srcOrd="0" destOrd="0" presId="urn:microsoft.com/office/officeart/2005/8/layout/radial2"/>
    <dgm:cxn modelId="{BD3F6FA9-AD2A-49B1-AF79-85D4B04A27B5}" type="presParOf" srcId="{E4922E97-8534-4744-828D-25BB542FD558}" destId="{A1D836DE-5E45-455C-8BB3-E6F7C8DF3A62}" srcOrd="1" destOrd="0" presId="urn:microsoft.com/office/officeart/2005/8/layout/radial2"/>
    <dgm:cxn modelId="{7323E1FD-E0FE-455D-8E25-9E3405F039CD}" type="presParOf" srcId="{5BBBFF27-6CE1-443A-9069-5BEB2D844759}" destId="{5DCB965E-2C6E-4564-A849-D35779421E5D}" srcOrd="5" destOrd="0" presId="urn:microsoft.com/office/officeart/2005/8/layout/radial2"/>
    <dgm:cxn modelId="{12071021-5D9B-4EF2-82EA-6F4BEE4FC280}" type="presParOf" srcId="{5BBBFF27-6CE1-443A-9069-5BEB2D844759}" destId="{C4E97525-5FDA-4591-94BF-AA5A29B82916}" srcOrd="6" destOrd="0" presId="urn:microsoft.com/office/officeart/2005/8/layout/radial2"/>
    <dgm:cxn modelId="{8C1CBB3A-B915-4DC5-90F3-E6392D4D5B54}" type="presParOf" srcId="{C4E97525-5FDA-4591-94BF-AA5A29B82916}" destId="{B5FFAC63-89D2-464A-BAD6-754CD45B0674}" srcOrd="0" destOrd="0" presId="urn:microsoft.com/office/officeart/2005/8/layout/radial2"/>
    <dgm:cxn modelId="{46F8A362-B87C-4A92-8336-BC2E1ADDFFDD}" type="presParOf" srcId="{C4E97525-5FDA-4591-94BF-AA5A29B82916}" destId="{3CE9CCAA-57FB-4A46-A5B6-A0FA61F3E8F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B965E-2C6E-4564-A849-D35779421E5D}">
      <dsp:nvSpPr>
        <dsp:cNvPr id="0" name=""/>
        <dsp:cNvSpPr/>
      </dsp:nvSpPr>
      <dsp:spPr>
        <a:xfrm rot="2562123">
          <a:off x="2815556" y="3152038"/>
          <a:ext cx="687744" cy="48164"/>
        </a:xfrm>
        <a:custGeom>
          <a:avLst/>
          <a:gdLst/>
          <a:ahLst/>
          <a:cxnLst/>
          <a:rect l="0" t="0" r="0" b="0"/>
          <a:pathLst>
            <a:path>
              <a:moveTo>
                <a:pt x="0" y="24082"/>
              </a:moveTo>
              <a:lnTo>
                <a:pt x="687744" y="24082"/>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D5E75-2443-45BB-809F-55DABEDA5D04}">
      <dsp:nvSpPr>
        <dsp:cNvPr id="0" name=""/>
        <dsp:cNvSpPr/>
      </dsp:nvSpPr>
      <dsp:spPr>
        <a:xfrm>
          <a:off x="2906720" y="2214162"/>
          <a:ext cx="878621" cy="48164"/>
        </a:xfrm>
        <a:custGeom>
          <a:avLst/>
          <a:gdLst/>
          <a:ahLst/>
          <a:cxnLst/>
          <a:rect l="0" t="0" r="0" b="0"/>
          <a:pathLst>
            <a:path>
              <a:moveTo>
                <a:pt x="0" y="24082"/>
              </a:moveTo>
              <a:lnTo>
                <a:pt x="878621" y="24082"/>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6E12E-97D3-45E0-9E54-D2160AFDD8A7}">
      <dsp:nvSpPr>
        <dsp:cNvPr id="0" name=""/>
        <dsp:cNvSpPr/>
      </dsp:nvSpPr>
      <dsp:spPr>
        <a:xfrm rot="19067776">
          <a:off x="2799456" y="1243741"/>
          <a:ext cx="827527" cy="48164"/>
        </a:xfrm>
        <a:custGeom>
          <a:avLst/>
          <a:gdLst/>
          <a:ahLst/>
          <a:cxnLst/>
          <a:rect l="0" t="0" r="0" b="0"/>
          <a:pathLst>
            <a:path>
              <a:moveTo>
                <a:pt x="0" y="24082"/>
              </a:moveTo>
              <a:lnTo>
                <a:pt x="827527" y="24082"/>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55FB1-4301-4661-A6CB-7AC89DC77D4F}">
      <dsp:nvSpPr>
        <dsp:cNvPr id="0" name=""/>
        <dsp:cNvSpPr/>
      </dsp:nvSpPr>
      <dsp:spPr>
        <a:xfrm>
          <a:off x="1216023" y="1231468"/>
          <a:ext cx="1900999" cy="2013551"/>
        </a:xfrm>
        <a:prstGeom prst="irregularSeal1">
          <a:avLst/>
        </a:prstGeom>
        <a:blipFill rotWithShape="0">
          <a:blip xmlns:r="http://schemas.openxmlformats.org/officeDocument/2006/relationships" r:embed="rId1"/>
          <a:stretch>
            <a:fillRect/>
          </a:stretch>
        </a:blipFill>
        <a:ln w="381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5DF0F0E7-4E8A-4194-8B8E-7A8E4D97F114}">
      <dsp:nvSpPr>
        <dsp:cNvPr id="0" name=""/>
        <dsp:cNvSpPr/>
      </dsp:nvSpPr>
      <dsp:spPr>
        <a:xfrm>
          <a:off x="3389414" y="-11905"/>
          <a:ext cx="1123183" cy="1221316"/>
        </a:xfrm>
        <a:prstGeom prst="ellipse">
          <a:avLst/>
        </a:prstGeom>
        <a:solidFill>
          <a:schemeClr val="accent3">
            <a:hueOff val="-539188"/>
            <a:satOff val="13796"/>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Hyper-Arousal</a:t>
          </a:r>
          <a:endParaRPr lang="en-US" sz="1500" kern="1200" dirty="0"/>
        </a:p>
      </dsp:txBody>
      <dsp:txXfrm>
        <a:off x="3553900" y="166953"/>
        <a:ext cx="794211" cy="863600"/>
      </dsp:txXfrm>
    </dsp:sp>
    <dsp:sp modelId="{B717DE90-4FFA-484E-889C-258047A2E850}">
      <dsp:nvSpPr>
        <dsp:cNvPr id="0" name=""/>
        <dsp:cNvSpPr/>
      </dsp:nvSpPr>
      <dsp:spPr>
        <a:xfrm>
          <a:off x="4806462" y="37161"/>
          <a:ext cx="1684775" cy="122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Always on Alert</a:t>
          </a:r>
          <a:endParaRPr lang="en-US" sz="1600" kern="1200" dirty="0"/>
        </a:p>
        <a:p>
          <a:pPr marL="171450" lvl="1" indent="-171450" algn="l" defTabSz="711200">
            <a:lnSpc>
              <a:spcPct val="90000"/>
            </a:lnSpc>
            <a:spcBef>
              <a:spcPct val="0"/>
            </a:spcBef>
            <a:spcAft>
              <a:spcPct val="15000"/>
            </a:spcAft>
            <a:buChar char="••"/>
          </a:pPr>
          <a:r>
            <a:rPr lang="en-US" sz="1600" kern="1200" dirty="0" err="1" smtClean="0"/>
            <a:t>Hypervigillance</a:t>
          </a:r>
          <a:endParaRPr lang="en-US" sz="1600" kern="1200" dirty="0"/>
        </a:p>
        <a:p>
          <a:pPr marL="171450" lvl="1" indent="-171450" algn="l" defTabSz="711200">
            <a:lnSpc>
              <a:spcPct val="90000"/>
            </a:lnSpc>
            <a:spcBef>
              <a:spcPct val="0"/>
            </a:spcBef>
            <a:spcAft>
              <a:spcPct val="15000"/>
            </a:spcAft>
            <a:buChar char="••"/>
          </a:pPr>
          <a:r>
            <a:rPr lang="en-US" sz="1600" kern="1200" dirty="0" smtClean="0"/>
            <a:t>Constant threat – Fight/Flight</a:t>
          </a:r>
        </a:p>
      </dsp:txBody>
      <dsp:txXfrm>
        <a:off x="4806462" y="37161"/>
        <a:ext cx="1684775" cy="1221316"/>
      </dsp:txXfrm>
    </dsp:sp>
    <dsp:sp modelId="{5E162E13-9D3B-4BE5-9FD1-C872F3DB0C46}">
      <dsp:nvSpPr>
        <dsp:cNvPr id="0" name=""/>
        <dsp:cNvSpPr/>
      </dsp:nvSpPr>
      <dsp:spPr>
        <a:xfrm>
          <a:off x="3785342" y="1627586"/>
          <a:ext cx="1221316" cy="1221316"/>
        </a:xfrm>
        <a:prstGeom prst="ellipse">
          <a:avLst/>
        </a:prstGeom>
        <a:solidFill>
          <a:schemeClr val="accent3">
            <a:hueOff val="-1078377"/>
            <a:satOff val="27591"/>
            <a:lumOff val="10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Intrusion</a:t>
          </a:r>
          <a:endParaRPr lang="en-US" sz="1500" kern="1200" dirty="0"/>
        </a:p>
      </dsp:txBody>
      <dsp:txXfrm>
        <a:off x="3964200" y="1806444"/>
        <a:ext cx="863600" cy="863600"/>
      </dsp:txXfrm>
    </dsp:sp>
    <dsp:sp modelId="{A1D836DE-5E45-455C-8BB3-E6F7C8DF3A62}">
      <dsp:nvSpPr>
        <dsp:cNvPr id="0" name=""/>
        <dsp:cNvSpPr/>
      </dsp:nvSpPr>
      <dsp:spPr>
        <a:xfrm>
          <a:off x="5128789" y="1627586"/>
          <a:ext cx="1831974" cy="122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Flashbacks</a:t>
          </a:r>
          <a:endParaRPr lang="en-US" sz="1700" kern="1200" dirty="0"/>
        </a:p>
        <a:p>
          <a:pPr marL="171450" lvl="1" indent="-171450" algn="l" defTabSz="755650">
            <a:lnSpc>
              <a:spcPct val="90000"/>
            </a:lnSpc>
            <a:spcBef>
              <a:spcPct val="0"/>
            </a:spcBef>
            <a:spcAft>
              <a:spcPct val="15000"/>
            </a:spcAft>
            <a:buChar char="••"/>
          </a:pPr>
          <a:r>
            <a:rPr lang="en-US" sz="1700" kern="1200" dirty="0" smtClean="0"/>
            <a:t>Re-experiencing</a:t>
          </a:r>
          <a:endParaRPr lang="en-US" sz="1700" kern="1200" dirty="0"/>
        </a:p>
        <a:p>
          <a:pPr marL="171450" lvl="1" indent="-171450" algn="l" defTabSz="755650">
            <a:lnSpc>
              <a:spcPct val="90000"/>
            </a:lnSpc>
            <a:spcBef>
              <a:spcPct val="0"/>
            </a:spcBef>
            <a:spcAft>
              <a:spcPct val="15000"/>
            </a:spcAft>
            <a:buChar char="••"/>
          </a:pPr>
          <a:r>
            <a:rPr lang="en-US" sz="1700" kern="1200" dirty="0" smtClean="0"/>
            <a:t>Re-living Event as if happening now</a:t>
          </a:r>
          <a:endParaRPr lang="en-US" sz="1700" kern="1200" dirty="0"/>
        </a:p>
      </dsp:txBody>
      <dsp:txXfrm>
        <a:off x="5128789" y="1627586"/>
        <a:ext cx="1831974" cy="1221316"/>
      </dsp:txXfrm>
    </dsp:sp>
    <dsp:sp modelId="{B5FFAC63-89D2-464A-BAD6-754CD45B0674}">
      <dsp:nvSpPr>
        <dsp:cNvPr id="0" name=""/>
        <dsp:cNvSpPr/>
      </dsp:nvSpPr>
      <dsp:spPr>
        <a:xfrm>
          <a:off x="3238622" y="3198702"/>
          <a:ext cx="1309002" cy="1309002"/>
        </a:xfrm>
        <a:prstGeom prst="ellipse">
          <a:avLst/>
        </a:prstGeom>
        <a:solidFill>
          <a:schemeClr val="accent3">
            <a:hueOff val="-1617565"/>
            <a:satOff val="41387"/>
            <a:lumOff val="15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Constriction</a:t>
          </a:r>
          <a:endParaRPr lang="en-US" sz="1500" kern="1200" dirty="0"/>
        </a:p>
      </dsp:txBody>
      <dsp:txXfrm>
        <a:off x="3430321" y="3390401"/>
        <a:ext cx="925604" cy="925604"/>
      </dsp:txXfrm>
    </dsp:sp>
    <dsp:sp modelId="{3CE9CCAA-57FB-4A46-A5B6-A0FA61F3E8F5}">
      <dsp:nvSpPr>
        <dsp:cNvPr id="0" name=""/>
        <dsp:cNvSpPr/>
      </dsp:nvSpPr>
      <dsp:spPr>
        <a:xfrm>
          <a:off x="4678525" y="3198702"/>
          <a:ext cx="1963504" cy="130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Avoidance of reminders</a:t>
          </a:r>
          <a:endParaRPr lang="en-US" sz="1700" kern="1200" dirty="0"/>
        </a:p>
        <a:p>
          <a:pPr marL="171450" lvl="1" indent="-171450" algn="l" defTabSz="755650">
            <a:lnSpc>
              <a:spcPct val="90000"/>
            </a:lnSpc>
            <a:spcBef>
              <a:spcPct val="0"/>
            </a:spcBef>
            <a:spcAft>
              <a:spcPct val="15000"/>
            </a:spcAft>
            <a:buChar char="••"/>
          </a:pPr>
          <a:r>
            <a:rPr lang="en-US" sz="1700" kern="1200" dirty="0" smtClean="0"/>
            <a:t>Numbing of Feelings</a:t>
          </a:r>
          <a:endParaRPr lang="en-US" sz="1700" kern="1200" dirty="0"/>
        </a:p>
        <a:p>
          <a:pPr marL="171450" lvl="1" indent="-171450" algn="l" defTabSz="755650">
            <a:lnSpc>
              <a:spcPct val="90000"/>
            </a:lnSpc>
            <a:spcBef>
              <a:spcPct val="0"/>
            </a:spcBef>
            <a:spcAft>
              <a:spcPct val="15000"/>
            </a:spcAft>
            <a:buChar char="••"/>
          </a:pPr>
          <a:r>
            <a:rPr lang="en-US" sz="1700" kern="1200" dirty="0" smtClean="0"/>
            <a:t>Freeze Response</a:t>
          </a:r>
          <a:endParaRPr lang="en-US" sz="1700" kern="1200" dirty="0"/>
        </a:p>
      </dsp:txBody>
      <dsp:txXfrm>
        <a:off x="4678525" y="3198702"/>
        <a:ext cx="1963504" cy="130900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9613F306-24F0-4E85-A050-1E9F133F90A1}" type="datetimeFigureOut">
              <a:rPr lang="en-US" smtClean="0"/>
              <a:t>3/1/14</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3F6C8D63-795B-4F12-80D5-EFF9DA8B7AE6}" type="slidenum">
              <a:rPr lang="en-US" smtClean="0"/>
              <a:t>‹#›</a:t>
            </a:fld>
            <a:endParaRPr lang="en-US"/>
          </a:p>
        </p:txBody>
      </p:sp>
    </p:spTree>
    <p:extLst>
      <p:ext uri="{BB962C8B-B14F-4D97-AF65-F5344CB8AC3E}">
        <p14:creationId xmlns:p14="http://schemas.microsoft.com/office/powerpoint/2010/main" val="73100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00174B79-A5DE-4729-B113-FC290AE17A26}" type="datetimeFigureOut">
              <a:rPr lang="en-US" smtClean="0"/>
              <a:t>3/1/14</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690EC7DC-245D-4CCA-B1A9-B1788E626FA0}" type="slidenum">
              <a:rPr lang="en-US" smtClean="0"/>
              <a:t>‹#›</a:t>
            </a:fld>
            <a:endParaRPr lang="en-US"/>
          </a:p>
        </p:txBody>
      </p:sp>
    </p:spTree>
    <p:extLst>
      <p:ext uri="{BB962C8B-B14F-4D97-AF65-F5344CB8AC3E}">
        <p14:creationId xmlns:p14="http://schemas.microsoft.com/office/powerpoint/2010/main" val="197852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57B2D-CDC1-4E75-8A75-7E65E7152679}"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57B2D-CDC1-4E75-8A75-7E65E7152679}"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57B2D-CDC1-4E75-8A75-7E65E7152679}"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C658E0C-84AD-4881-8883-ECD626901491}" type="datetimeFigureOut">
              <a:rPr lang="en-US" smtClean="0"/>
              <a:t>3/1/14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F0CF8CF-2524-4A1D-9DF8-D599FD3F705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658E0C-84AD-4881-8883-ECD626901491}" type="datetimeFigureOut">
              <a:rPr lang="en-US" smtClean="0"/>
              <a:t>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0CF8CF-2524-4A1D-9DF8-D599FD3F70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C658E0C-84AD-4881-8883-ECD626901491}" type="datetimeFigureOut">
              <a:rPr lang="en-US" smtClean="0"/>
              <a:t>3/1/14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F0CF8CF-2524-4A1D-9DF8-D599FD3F70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658E0C-84AD-4881-8883-ECD626901491}" type="datetimeFigureOut">
              <a:rPr lang="en-US" smtClean="0"/>
              <a:t>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F0CF8CF-2524-4A1D-9DF8-D599FD3F7055}"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C658E0C-84AD-4881-8883-ECD626901491}" type="datetimeFigureOut">
              <a:rPr lang="en-US" smtClean="0"/>
              <a:t>3/1/14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F0CF8CF-2524-4A1D-9DF8-D599FD3F705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C658E0C-84AD-4881-8883-ECD626901491}" type="datetimeFigureOut">
              <a:rPr lang="en-US" smtClean="0"/>
              <a:t>3/1/14</a:t>
            </a:fld>
            <a:endParaRPr lang="en-US"/>
          </a:p>
        </p:txBody>
      </p:sp>
      <p:sp>
        <p:nvSpPr>
          <p:cNvPr id="10" name="Slide Number Placeholder 9"/>
          <p:cNvSpPr>
            <a:spLocks noGrp="1"/>
          </p:cNvSpPr>
          <p:nvPr>
            <p:ph type="sldNum" sz="quarter" idx="16"/>
          </p:nvPr>
        </p:nvSpPr>
        <p:spPr/>
        <p:txBody>
          <a:bodyPr rtlCol="0"/>
          <a:lstStyle/>
          <a:p>
            <a:fld id="{3F0CF8CF-2524-4A1D-9DF8-D599FD3F705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658E0C-84AD-4881-8883-ECD626901491}" type="datetimeFigureOut">
              <a:rPr lang="en-US" smtClean="0"/>
              <a:t>3/1/14</a:t>
            </a:fld>
            <a:endParaRPr lang="en-US"/>
          </a:p>
        </p:txBody>
      </p:sp>
      <p:sp>
        <p:nvSpPr>
          <p:cNvPr id="12" name="Slide Number Placeholder 11"/>
          <p:cNvSpPr>
            <a:spLocks noGrp="1"/>
          </p:cNvSpPr>
          <p:nvPr>
            <p:ph type="sldNum" sz="quarter" idx="16"/>
          </p:nvPr>
        </p:nvSpPr>
        <p:spPr/>
        <p:txBody>
          <a:bodyPr rtlCol="0"/>
          <a:lstStyle/>
          <a:p>
            <a:fld id="{3F0CF8CF-2524-4A1D-9DF8-D599FD3F705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658E0C-84AD-4881-8883-ECD626901491}" type="datetimeFigureOut">
              <a:rPr lang="en-US" smtClean="0"/>
              <a:t>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F0CF8CF-2524-4A1D-9DF8-D599FD3F70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58E0C-84AD-4881-8883-ECD626901491}" type="datetimeFigureOut">
              <a:rPr lang="en-US" smtClean="0"/>
              <a:t>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F0CF8CF-2524-4A1D-9DF8-D599FD3F70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658E0C-84AD-4881-8883-ECD626901491}" type="datetimeFigureOut">
              <a:rPr lang="en-US" smtClean="0"/>
              <a:t>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F0CF8CF-2524-4A1D-9DF8-D599FD3F7055}"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C658E0C-84AD-4881-8883-ECD626901491}" type="datetimeFigureOut">
              <a:rPr lang="en-US" smtClean="0"/>
              <a:t>3/1/14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F0CF8CF-2524-4A1D-9DF8-D599FD3F7055}"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658E0C-84AD-4881-8883-ECD626901491}" type="datetimeFigureOut">
              <a:rPr lang="en-US" smtClean="0"/>
              <a:t>3/1/14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F0CF8CF-2524-4A1D-9DF8-D599FD3F70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Trauma &amp; Transformation</a:t>
            </a:r>
            <a:br>
              <a:rPr lang="en-US" dirty="0" smtClean="0"/>
            </a:br>
            <a:r>
              <a:rPr lang="en-US" dirty="0" smtClean="0"/>
              <a:t>Week One</a:t>
            </a:r>
            <a:endParaRPr lang="en-US" dirty="0"/>
          </a:p>
        </p:txBody>
      </p:sp>
      <p:sp>
        <p:nvSpPr>
          <p:cNvPr id="3" name="Subtitle 2"/>
          <p:cNvSpPr>
            <a:spLocks noGrp="1"/>
          </p:cNvSpPr>
          <p:nvPr>
            <p:ph type="subTitle" idx="1"/>
          </p:nvPr>
        </p:nvSpPr>
        <p:spPr/>
        <p:txBody>
          <a:bodyPr/>
          <a:lstStyle/>
          <a:p>
            <a:r>
              <a:rPr lang="en-US" dirty="0" smtClean="0"/>
              <a:t>Presented By Mark Purcell, </a:t>
            </a:r>
            <a:r>
              <a:rPr lang="en-US" dirty="0" err="1" smtClean="0"/>
              <a:t>PsyD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Processing &amp; PTSD</a:t>
            </a:r>
            <a:endParaRPr lang="en-US" dirty="0"/>
          </a:p>
        </p:txBody>
      </p:sp>
      <p:sp>
        <p:nvSpPr>
          <p:cNvPr id="3" name="Content Placeholder 2"/>
          <p:cNvSpPr>
            <a:spLocks noGrp="1"/>
          </p:cNvSpPr>
          <p:nvPr>
            <p:ph sz="quarter" idx="1"/>
          </p:nvPr>
        </p:nvSpPr>
        <p:spPr/>
        <p:txBody>
          <a:bodyPr/>
          <a:lstStyle/>
          <a:p>
            <a:r>
              <a:rPr lang="en-US" dirty="0" smtClean="0"/>
              <a:t>Intrusions</a:t>
            </a:r>
          </a:p>
          <a:p>
            <a:pPr lvl="1"/>
            <a:r>
              <a:rPr lang="en-US" dirty="0" smtClean="0"/>
              <a:t>Flashbacks, Intense Emotions, Panic, Rage, Nightmares, Loss, Helplessness</a:t>
            </a:r>
          </a:p>
          <a:p>
            <a:pPr lvl="1"/>
            <a:r>
              <a:rPr lang="en-US" dirty="0" smtClean="0"/>
              <a:t>Previous traumas can be activated by other events – Domino Effect</a:t>
            </a:r>
            <a:endParaRPr lang="en-US" dirty="0"/>
          </a:p>
        </p:txBody>
      </p:sp>
    </p:spTree>
    <p:extLst>
      <p:ext uri="{BB962C8B-B14F-4D97-AF65-F5344CB8AC3E}">
        <p14:creationId xmlns:p14="http://schemas.microsoft.com/office/powerpoint/2010/main" val="40638295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Processing &amp; PTSD</a:t>
            </a:r>
          </a:p>
        </p:txBody>
      </p:sp>
      <p:sp>
        <p:nvSpPr>
          <p:cNvPr id="3" name="Content Placeholder 2"/>
          <p:cNvSpPr>
            <a:spLocks noGrp="1"/>
          </p:cNvSpPr>
          <p:nvPr>
            <p:ph sz="quarter" idx="1"/>
          </p:nvPr>
        </p:nvSpPr>
        <p:spPr/>
        <p:txBody>
          <a:bodyPr/>
          <a:lstStyle/>
          <a:p>
            <a:pPr lvl="1"/>
            <a:endParaRPr lang="en-US" dirty="0"/>
          </a:p>
          <a:p>
            <a:r>
              <a:rPr lang="en-US" dirty="0"/>
              <a:t>Re-Exposure to </a:t>
            </a:r>
            <a:r>
              <a:rPr lang="en-US" dirty="0" smtClean="0"/>
              <a:t>Trauma</a:t>
            </a:r>
          </a:p>
          <a:p>
            <a:pPr lvl="1"/>
            <a:r>
              <a:rPr lang="en-US" dirty="0" smtClean="0"/>
              <a:t>Harm to Others</a:t>
            </a:r>
          </a:p>
          <a:p>
            <a:pPr lvl="1"/>
            <a:r>
              <a:rPr lang="en-US" dirty="0" smtClean="0"/>
              <a:t>Self-Destructiveness</a:t>
            </a:r>
          </a:p>
          <a:p>
            <a:pPr lvl="1"/>
            <a:r>
              <a:rPr lang="en-US" dirty="0" err="1" smtClean="0"/>
              <a:t>Revictimization</a:t>
            </a:r>
            <a:endParaRPr lang="en-US" dirty="0"/>
          </a:p>
          <a:p>
            <a:endParaRPr lang="en-US" dirty="0"/>
          </a:p>
        </p:txBody>
      </p:sp>
    </p:spTree>
    <p:extLst>
      <p:ext uri="{BB962C8B-B14F-4D97-AF65-F5344CB8AC3E}">
        <p14:creationId xmlns:p14="http://schemas.microsoft.com/office/powerpoint/2010/main" val="4492324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Processing &amp; PTSD</a:t>
            </a:r>
          </a:p>
        </p:txBody>
      </p:sp>
      <p:sp>
        <p:nvSpPr>
          <p:cNvPr id="3" name="Content Placeholder 2"/>
          <p:cNvSpPr>
            <a:spLocks noGrp="1"/>
          </p:cNvSpPr>
          <p:nvPr>
            <p:ph sz="quarter" idx="1"/>
          </p:nvPr>
        </p:nvSpPr>
        <p:spPr/>
        <p:txBody>
          <a:bodyPr/>
          <a:lstStyle/>
          <a:p>
            <a:r>
              <a:rPr lang="en-US" dirty="0" smtClean="0"/>
              <a:t>Avoiding &amp; Numbing</a:t>
            </a:r>
          </a:p>
          <a:p>
            <a:pPr lvl="1"/>
            <a:r>
              <a:rPr lang="en-US" dirty="0" smtClean="0"/>
              <a:t>Numbing</a:t>
            </a:r>
          </a:p>
          <a:p>
            <a:pPr lvl="2"/>
            <a:r>
              <a:rPr lang="en-US" dirty="0" smtClean="0"/>
              <a:t>Withdrawal and detachment from everyday activities</a:t>
            </a:r>
          </a:p>
          <a:p>
            <a:pPr lvl="2"/>
            <a:r>
              <a:rPr lang="en-US" dirty="0" smtClean="0"/>
              <a:t>Detachment from others</a:t>
            </a:r>
          </a:p>
          <a:p>
            <a:pPr lvl="1"/>
            <a:r>
              <a:rPr lang="en-US" dirty="0" smtClean="0"/>
              <a:t>Avoidance</a:t>
            </a:r>
          </a:p>
          <a:p>
            <a:pPr lvl="2"/>
            <a:r>
              <a:rPr lang="en-US" dirty="0" smtClean="0"/>
              <a:t>Avoid reminders of trauma</a:t>
            </a:r>
          </a:p>
          <a:p>
            <a:pPr lvl="2"/>
            <a:r>
              <a:rPr lang="en-US" dirty="0" smtClean="0"/>
              <a:t>Emotions all together</a:t>
            </a:r>
          </a:p>
          <a:p>
            <a:pPr lvl="2"/>
            <a:r>
              <a:rPr lang="en-US" dirty="0" err="1" smtClean="0"/>
              <a:t>Hyperarousal</a:t>
            </a:r>
            <a:r>
              <a:rPr lang="en-US" dirty="0" smtClean="0"/>
              <a:t> of PTSD depletes capacity to engage and enjoy regular activities	</a:t>
            </a:r>
            <a:endParaRPr lang="en-US" dirty="0"/>
          </a:p>
        </p:txBody>
      </p:sp>
    </p:spTree>
    <p:extLst>
      <p:ext uri="{BB962C8B-B14F-4D97-AF65-F5344CB8AC3E}">
        <p14:creationId xmlns:p14="http://schemas.microsoft.com/office/powerpoint/2010/main" val="16953045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Processing &amp; PTSD</a:t>
            </a:r>
          </a:p>
        </p:txBody>
      </p:sp>
      <p:sp>
        <p:nvSpPr>
          <p:cNvPr id="3" name="Content Placeholder 2"/>
          <p:cNvSpPr>
            <a:spLocks noGrp="1"/>
          </p:cNvSpPr>
          <p:nvPr>
            <p:ph sz="quarter" idx="1"/>
          </p:nvPr>
        </p:nvSpPr>
        <p:spPr/>
        <p:txBody>
          <a:bodyPr/>
          <a:lstStyle/>
          <a:p>
            <a:r>
              <a:rPr lang="en-US" dirty="0" smtClean="0"/>
              <a:t>Inability to Modulate Arousal</a:t>
            </a:r>
          </a:p>
          <a:p>
            <a:pPr lvl="1"/>
            <a:r>
              <a:rPr lang="en-US" dirty="0" err="1" smtClean="0"/>
              <a:t>Hypervigilancee</a:t>
            </a:r>
            <a:r>
              <a:rPr lang="en-US" dirty="0" smtClean="0"/>
              <a:t>, startle response, restlessness</a:t>
            </a:r>
          </a:p>
          <a:p>
            <a:pPr lvl="1"/>
            <a:r>
              <a:rPr lang="en-US" dirty="0" smtClean="0"/>
              <a:t>Stimulus to response immediately</a:t>
            </a:r>
          </a:p>
          <a:p>
            <a:pPr lvl="1"/>
            <a:r>
              <a:rPr lang="en-US" dirty="0" smtClean="0"/>
              <a:t>Threat becomes generalized</a:t>
            </a:r>
          </a:p>
          <a:p>
            <a:pPr lvl="1"/>
            <a:r>
              <a:rPr lang="en-US" dirty="0" smtClean="0"/>
              <a:t>World is unsafe</a:t>
            </a:r>
          </a:p>
          <a:p>
            <a:pPr lvl="1"/>
            <a:r>
              <a:rPr lang="en-US" dirty="0" smtClean="0"/>
              <a:t>Autonomic nervous system in fight-flight mode constantly</a:t>
            </a:r>
          </a:p>
          <a:p>
            <a:pPr lvl="1"/>
            <a:endParaRPr lang="en-US" dirty="0"/>
          </a:p>
        </p:txBody>
      </p:sp>
    </p:spTree>
    <p:extLst>
      <p:ext uri="{BB962C8B-B14F-4D97-AF65-F5344CB8AC3E}">
        <p14:creationId xmlns:p14="http://schemas.microsoft.com/office/powerpoint/2010/main" val="4476695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Processing &amp; PTSD</a:t>
            </a:r>
          </a:p>
        </p:txBody>
      </p:sp>
      <p:sp>
        <p:nvSpPr>
          <p:cNvPr id="3" name="Content Placeholder 2"/>
          <p:cNvSpPr>
            <a:spLocks noGrp="1"/>
          </p:cNvSpPr>
          <p:nvPr>
            <p:ph sz="quarter" idx="1"/>
          </p:nvPr>
        </p:nvSpPr>
        <p:spPr/>
        <p:txBody>
          <a:bodyPr/>
          <a:lstStyle/>
          <a:p>
            <a:r>
              <a:rPr lang="en-US" dirty="0" smtClean="0"/>
              <a:t>Attention, </a:t>
            </a:r>
            <a:r>
              <a:rPr lang="en-US" dirty="0" err="1" smtClean="0"/>
              <a:t>Distractability</a:t>
            </a:r>
            <a:r>
              <a:rPr lang="en-US" dirty="0"/>
              <a:t> </a:t>
            </a:r>
            <a:r>
              <a:rPr lang="en-US" dirty="0" smtClean="0"/>
              <a:t>&amp; Stimulus Discrimination</a:t>
            </a:r>
          </a:p>
          <a:p>
            <a:pPr lvl="1"/>
            <a:r>
              <a:rPr lang="en-US" dirty="0" smtClean="0"/>
              <a:t>Organize around not feeling/thinking to avoid trauma</a:t>
            </a:r>
          </a:p>
          <a:p>
            <a:pPr lvl="1"/>
            <a:r>
              <a:rPr lang="en-US" dirty="0" smtClean="0"/>
              <a:t>Causes difficulties sorting out relevant info</a:t>
            </a:r>
          </a:p>
          <a:p>
            <a:pPr lvl="1"/>
            <a:r>
              <a:rPr lang="en-US" dirty="0" smtClean="0"/>
              <a:t>Leads to impulsivity because not thinking through feeling to response</a:t>
            </a:r>
          </a:p>
          <a:p>
            <a:pPr lvl="1"/>
            <a:r>
              <a:rPr lang="en-US" dirty="0" smtClean="0"/>
              <a:t>Cannot discriminate threatening from unthreatening events/situations</a:t>
            </a:r>
            <a:endParaRPr lang="en-US" dirty="0"/>
          </a:p>
        </p:txBody>
      </p:sp>
    </p:spTree>
    <p:extLst>
      <p:ext uri="{BB962C8B-B14F-4D97-AF65-F5344CB8AC3E}">
        <p14:creationId xmlns:p14="http://schemas.microsoft.com/office/powerpoint/2010/main" val="41922001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Processing &amp; PTSD</a:t>
            </a:r>
          </a:p>
        </p:txBody>
      </p:sp>
      <p:sp>
        <p:nvSpPr>
          <p:cNvPr id="3" name="Content Placeholder 2"/>
          <p:cNvSpPr>
            <a:spLocks noGrp="1"/>
          </p:cNvSpPr>
          <p:nvPr>
            <p:ph sz="quarter" idx="1"/>
          </p:nvPr>
        </p:nvSpPr>
        <p:spPr/>
        <p:txBody>
          <a:bodyPr/>
          <a:lstStyle/>
          <a:p>
            <a:r>
              <a:rPr lang="en-US" dirty="0" smtClean="0"/>
              <a:t>Alterations in Defense Mechanisms and Changes in Personal Identity</a:t>
            </a:r>
          </a:p>
          <a:p>
            <a:pPr lvl="1"/>
            <a:r>
              <a:rPr lang="en-US" i="1" dirty="0" smtClean="0"/>
              <a:t>Confrontations with violence challenge one’s most basic assumptions about the self as invulnerable and intrinsically worthy, and about the world as orderly and just</a:t>
            </a:r>
          </a:p>
          <a:p>
            <a:pPr lvl="1"/>
            <a:r>
              <a:rPr lang="en-US" dirty="0" smtClean="0"/>
              <a:t>The world and others become unpredictable</a:t>
            </a:r>
          </a:p>
          <a:p>
            <a:pPr lvl="1"/>
            <a:r>
              <a:rPr lang="en-US" dirty="0" smtClean="0"/>
              <a:t>Taking responsibility for trauma can lead to the </a:t>
            </a:r>
            <a:r>
              <a:rPr lang="en-US" dirty="0" err="1" smtClean="0"/>
              <a:t>illussion</a:t>
            </a:r>
            <a:r>
              <a:rPr lang="en-US" dirty="0" smtClean="0"/>
              <a:t> of control</a:t>
            </a:r>
          </a:p>
          <a:p>
            <a:pPr lvl="1"/>
            <a:r>
              <a:rPr lang="en-US" dirty="0" smtClean="0"/>
              <a:t>Shame, self-blame are common consequences</a:t>
            </a:r>
            <a:endParaRPr lang="en-US" dirty="0"/>
          </a:p>
        </p:txBody>
      </p:sp>
    </p:spTree>
    <p:extLst>
      <p:ext uri="{BB962C8B-B14F-4D97-AF65-F5344CB8AC3E}">
        <p14:creationId xmlns:p14="http://schemas.microsoft.com/office/powerpoint/2010/main" val="37166929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Trauma, Disorganized Attachment &amp; Violence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9017AFEB-26FA-4A6D-B3FD-8495B9A61CB9}" type="slidenum">
              <a:rPr lang="en-US"/>
              <a:pPr/>
              <a:t>16</a:t>
            </a:fld>
            <a:endParaRPr lang="en-US"/>
          </a:p>
        </p:txBody>
      </p:sp>
      <p:sp>
        <p:nvSpPr>
          <p:cNvPr id="4099" name="Rectangle 3"/>
          <p:cNvSpPr>
            <a:spLocks noGrp="1" noChangeArrowheads="1"/>
          </p:cNvSpPr>
          <p:nvPr>
            <p:ph sz="quarter" idx="1"/>
          </p:nvPr>
        </p:nvSpPr>
        <p:spPr/>
        <p:txBody>
          <a:bodyPr/>
          <a:lstStyle/>
          <a:p>
            <a:r>
              <a:rPr lang="en-US" i="1" dirty="0" smtClean="0"/>
              <a:t>Experiences in infancy which result in the child’s inability to regulate strong emotions are often the overlooked source of violence in children and adults</a:t>
            </a:r>
          </a:p>
          <a:p>
            <a:pPr lvl="1"/>
            <a:r>
              <a:rPr lang="en-US" dirty="0" smtClean="0"/>
              <a:t>From </a:t>
            </a:r>
            <a:r>
              <a:rPr lang="en-US" i="1" dirty="0" smtClean="0"/>
              <a:t>Ghosts From the Nursery</a:t>
            </a:r>
          </a:p>
          <a:p>
            <a:pPr lvl="1">
              <a:buNone/>
            </a:pPr>
            <a:endParaRPr lang="en-US" i="1"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Trauma, Disorganized Attachment &amp; Violence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9017AFEB-26FA-4A6D-B3FD-8495B9A61CB9}" type="slidenum">
              <a:rPr lang="en-US"/>
              <a:pPr/>
              <a:t>17</a:t>
            </a:fld>
            <a:endParaRPr lang="en-US"/>
          </a:p>
        </p:txBody>
      </p:sp>
      <p:sp>
        <p:nvSpPr>
          <p:cNvPr id="4099" name="Rectangle 3"/>
          <p:cNvSpPr>
            <a:spLocks noGrp="1" noChangeArrowheads="1"/>
          </p:cNvSpPr>
          <p:nvPr>
            <p:ph sz="quarter" idx="1"/>
          </p:nvPr>
        </p:nvSpPr>
        <p:spPr/>
        <p:txBody>
          <a:bodyPr/>
          <a:lstStyle/>
          <a:p>
            <a:r>
              <a:rPr lang="en-US" dirty="0" smtClean="0"/>
              <a:t>Early childhood maltreatment impacts:</a:t>
            </a:r>
          </a:p>
          <a:p>
            <a:pPr lvl="1"/>
            <a:r>
              <a:rPr lang="en-US" dirty="0" smtClean="0"/>
              <a:t>Attachment</a:t>
            </a:r>
          </a:p>
          <a:p>
            <a:pPr lvl="1"/>
            <a:r>
              <a:rPr lang="en-US" dirty="0" smtClean="0"/>
              <a:t>Brain Development – Right Brain, limbic system and emotional regulation</a:t>
            </a:r>
          </a:p>
          <a:p>
            <a:pPr lvl="1"/>
            <a:r>
              <a:rPr lang="en-US" dirty="0" smtClean="0"/>
              <a:t>Fight/Flight Response</a:t>
            </a:r>
          </a:p>
          <a:p>
            <a:r>
              <a:rPr lang="en-US" dirty="0" smtClean="0"/>
              <a:t>Disorganized insecure attachment pattern</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Trauma, Disorganized Attachment &amp; Violence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9017AFEB-26FA-4A6D-B3FD-8495B9A61CB9}" type="slidenum">
              <a:rPr lang="en-US"/>
              <a:pPr/>
              <a:t>18</a:t>
            </a:fld>
            <a:endParaRPr lang="en-US"/>
          </a:p>
        </p:txBody>
      </p:sp>
      <p:sp>
        <p:nvSpPr>
          <p:cNvPr id="4099" name="Rectangle 3"/>
          <p:cNvSpPr>
            <a:spLocks noGrp="1" noChangeArrowheads="1"/>
          </p:cNvSpPr>
          <p:nvPr>
            <p:ph sz="quarter" idx="1"/>
          </p:nvPr>
        </p:nvSpPr>
        <p:spPr>
          <a:xfrm>
            <a:off x="228600" y="1600200"/>
            <a:ext cx="8686800" cy="4525963"/>
          </a:xfrm>
        </p:spPr>
        <p:txBody>
          <a:bodyPr/>
          <a:lstStyle/>
          <a:p>
            <a:r>
              <a:rPr lang="en-US" dirty="0" smtClean="0"/>
              <a:t>Disorganized Attachment: biological vulnerability &amp; environmental stressors</a:t>
            </a:r>
          </a:p>
          <a:p>
            <a:r>
              <a:rPr lang="en-US" dirty="0" smtClean="0"/>
              <a:t>Leads to affective </a:t>
            </a:r>
            <a:r>
              <a:rPr lang="en-US" dirty="0" err="1" smtClean="0"/>
              <a:t>dysregulation</a:t>
            </a:r>
            <a:r>
              <a:rPr lang="en-US" dirty="0" smtClean="0"/>
              <a:t>/aggression</a:t>
            </a:r>
          </a:p>
          <a:p>
            <a:r>
              <a:rPr lang="en-US" dirty="0" smtClean="0"/>
              <a:t>Bio-social pattern for violence consistent from infancy, childhood, adolescent, adult</a:t>
            </a:r>
          </a:p>
          <a:p>
            <a:r>
              <a:rPr lang="en-US" dirty="0" smtClean="0"/>
              <a:t>Personality Disorders: Borderline/Antisocial</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Trauma, Disorganized Attachment &amp; Violence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9017AFEB-26FA-4A6D-B3FD-8495B9A61CB9}" type="slidenum">
              <a:rPr lang="en-US"/>
              <a:pPr/>
              <a:t>19</a:t>
            </a:fld>
            <a:endParaRPr lang="en-US"/>
          </a:p>
        </p:txBody>
      </p:sp>
      <p:sp>
        <p:nvSpPr>
          <p:cNvPr id="4099" name="Rectangle 3"/>
          <p:cNvSpPr>
            <a:spLocks noGrp="1" noChangeArrowheads="1"/>
          </p:cNvSpPr>
          <p:nvPr>
            <p:ph sz="quarter" idx="1"/>
          </p:nvPr>
        </p:nvSpPr>
        <p:spPr/>
        <p:txBody>
          <a:bodyPr/>
          <a:lstStyle/>
          <a:p>
            <a:r>
              <a:rPr lang="en-US" dirty="0" smtClean="0"/>
              <a:t>Most traumatized or neglected children do not turn into abusers or violent criminals. </a:t>
            </a:r>
          </a:p>
          <a:p>
            <a:r>
              <a:rPr lang="en-US" dirty="0" smtClean="0"/>
              <a:t>Usually, they have some positive relationship – resiliency &amp; secure attachment</a:t>
            </a:r>
          </a:p>
          <a:p>
            <a:r>
              <a:rPr lang="en-US" dirty="0" smtClean="0"/>
              <a:t>Others experience complex trauma and highly conflicted relationships</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sz="quarter" idx="1"/>
          </p:nvPr>
        </p:nvSpPr>
        <p:spPr/>
        <p:txBody>
          <a:bodyPr/>
          <a:lstStyle/>
          <a:p>
            <a:r>
              <a:rPr lang="en-US" dirty="0" smtClean="0"/>
              <a:t>Definition in DSM-IV:</a:t>
            </a:r>
          </a:p>
          <a:p>
            <a:r>
              <a:rPr lang="en-US" dirty="0" smtClean="0"/>
              <a:t>Traumatic events “outside the range of usual human experience”</a:t>
            </a:r>
          </a:p>
          <a:p>
            <a:r>
              <a:rPr lang="en-US" dirty="0" smtClean="0"/>
              <a:t>However, many experiences are more common than they should be:</a:t>
            </a:r>
          </a:p>
          <a:p>
            <a:pPr lvl="1"/>
            <a:r>
              <a:rPr lang="en-US" dirty="0" smtClean="0"/>
              <a:t>Domestic violence, community violence, abuse, sexual abuse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Implications</a:t>
            </a:r>
            <a:endParaRPr lang="en-US" dirty="0"/>
          </a:p>
        </p:txBody>
      </p:sp>
      <p:sp>
        <p:nvSpPr>
          <p:cNvPr id="3" name="Content Placeholder 2"/>
          <p:cNvSpPr>
            <a:spLocks noGrp="1"/>
          </p:cNvSpPr>
          <p:nvPr>
            <p:ph sz="quarter" idx="1"/>
          </p:nvPr>
        </p:nvSpPr>
        <p:spPr/>
        <p:txBody>
          <a:bodyPr/>
          <a:lstStyle/>
          <a:p>
            <a:r>
              <a:rPr lang="en-US" dirty="0" smtClean="0"/>
              <a:t>Primary Goals:</a:t>
            </a:r>
          </a:p>
          <a:p>
            <a:pPr lvl="1"/>
            <a:r>
              <a:rPr lang="en-US" dirty="0" smtClean="0"/>
              <a:t>Establish Safety</a:t>
            </a:r>
          </a:p>
          <a:p>
            <a:pPr lvl="1"/>
            <a:r>
              <a:rPr lang="en-US" dirty="0" smtClean="0"/>
              <a:t>Help person re-connect and attach to others</a:t>
            </a:r>
          </a:p>
          <a:p>
            <a:r>
              <a:rPr lang="en-US" i="1" dirty="0" smtClean="0"/>
              <a:t>Merely uncovering memories is not enough; they need to be modified and transformed.</a:t>
            </a:r>
          </a:p>
          <a:p>
            <a:r>
              <a:rPr lang="en-US" i="1" dirty="0" smtClean="0"/>
              <a:t>The trauma needs to become a part of the person’s past (like other events) rather than re-lived in the present.</a:t>
            </a:r>
            <a:endParaRPr lang="en-US" i="1" dirty="0"/>
          </a:p>
        </p:txBody>
      </p:sp>
    </p:spTree>
    <p:extLst>
      <p:ext uri="{BB962C8B-B14F-4D97-AF65-F5344CB8AC3E}">
        <p14:creationId xmlns:p14="http://schemas.microsoft.com/office/powerpoint/2010/main" val="3403204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Implications</a:t>
            </a:r>
          </a:p>
        </p:txBody>
      </p:sp>
      <p:sp>
        <p:nvSpPr>
          <p:cNvPr id="3" name="Content Placeholder 2"/>
          <p:cNvSpPr>
            <a:spLocks noGrp="1"/>
          </p:cNvSpPr>
          <p:nvPr>
            <p:ph sz="quarter" idx="1"/>
          </p:nvPr>
        </p:nvSpPr>
        <p:spPr/>
        <p:txBody>
          <a:bodyPr/>
          <a:lstStyle/>
          <a:p>
            <a:r>
              <a:rPr lang="en-US" i="1" dirty="0" smtClean="0"/>
              <a:t>Exploring the trauma for its own sake has no therapeutic benefit unless it becomes attached to other experiences, such as feeling understood, being safe, feeling strong and capable, or being able to empathize with others.</a:t>
            </a:r>
          </a:p>
          <a:p>
            <a:r>
              <a:rPr lang="en-US" dirty="0" smtClean="0"/>
              <a:t>Finding some kind of personal meaning of the trauma</a:t>
            </a:r>
            <a:endParaRPr lang="en-US" dirty="0"/>
          </a:p>
        </p:txBody>
      </p:sp>
    </p:spTree>
    <p:extLst>
      <p:ext uri="{BB962C8B-B14F-4D97-AF65-F5344CB8AC3E}">
        <p14:creationId xmlns:p14="http://schemas.microsoft.com/office/powerpoint/2010/main" val="6563583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Trauma?</a:t>
            </a:r>
          </a:p>
        </p:txBody>
      </p:sp>
      <p:sp>
        <p:nvSpPr>
          <p:cNvPr id="3" name="Content Placeholder 2"/>
          <p:cNvSpPr>
            <a:spLocks noGrp="1"/>
          </p:cNvSpPr>
          <p:nvPr>
            <p:ph sz="quarter" idx="1"/>
          </p:nvPr>
        </p:nvSpPr>
        <p:spPr/>
        <p:txBody>
          <a:bodyPr>
            <a:normAutofit lnSpcReduction="10000"/>
          </a:bodyPr>
          <a:lstStyle/>
          <a:p>
            <a:r>
              <a:rPr lang="en-US" dirty="0" smtClean="0"/>
              <a:t>Traumatic Events are extraordinary, not because they occur rarely, but because they overwhelm the ordinary human adaptations to life.</a:t>
            </a:r>
          </a:p>
          <a:p>
            <a:r>
              <a:rPr lang="en-US" dirty="0" smtClean="0"/>
              <a:t>Generally involve threats to life or bodily integrity, or a close personal encounter with violence and death.</a:t>
            </a:r>
          </a:p>
          <a:p>
            <a:r>
              <a:rPr lang="en-US" dirty="0" smtClean="0"/>
              <a:t>Involve extremities of helplessness and terror.</a:t>
            </a:r>
          </a:p>
          <a:p>
            <a:r>
              <a:rPr lang="en-US" dirty="0" smtClean="0"/>
              <a:t>Response of </a:t>
            </a:r>
            <a:r>
              <a:rPr lang="en-US" i="1" dirty="0" smtClean="0"/>
              <a:t>intense fear, helplessness, loss of control, and threat of annihilation.</a:t>
            </a:r>
            <a:endParaRPr lang="en-US" dirty="0"/>
          </a:p>
        </p:txBody>
      </p:sp>
    </p:spTree>
    <p:extLst>
      <p:ext uri="{BB962C8B-B14F-4D97-AF65-F5344CB8AC3E}">
        <p14:creationId xmlns:p14="http://schemas.microsoft.com/office/powerpoint/2010/main" val="39694090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at Risk and What is Traumatic?</a:t>
            </a:r>
            <a:endParaRPr lang="en-US" dirty="0"/>
          </a:p>
        </p:txBody>
      </p:sp>
      <p:sp>
        <p:nvSpPr>
          <p:cNvPr id="3" name="Content Placeholder 2"/>
          <p:cNvSpPr>
            <a:spLocks noGrp="1"/>
          </p:cNvSpPr>
          <p:nvPr>
            <p:ph sz="quarter" idx="1"/>
          </p:nvPr>
        </p:nvSpPr>
        <p:spPr/>
        <p:txBody>
          <a:bodyPr/>
          <a:lstStyle/>
          <a:p>
            <a:r>
              <a:rPr lang="en-US" dirty="0" smtClean="0"/>
              <a:t>Trauma can come from a variety of sources and affect many different people:</a:t>
            </a:r>
          </a:p>
          <a:p>
            <a:pPr lvl="1"/>
            <a:r>
              <a:rPr lang="en-US" dirty="0" smtClean="0"/>
              <a:t>Socio-cultural &amp; environmental factors</a:t>
            </a:r>
          </a:p>
          <a:p>
            <a:pPr lvl="2"/>
            <a:r>
              <a:rPr lang="en-US" dirty="0" smtClean="0"/>
              <a:t>Community Violence, War, Immigration</a:t>
            </a:r>
          </a:p>
          <a:p>
            <a:pPr lvl="2"/>
            <a:r>
              <a:rPr lang="en-US" dirty="0" smtClean="0"/>
              <a:t>Intergenerational Trauma</a:t>
            </a:r>
          </a:p>
          <a:p>
            <a:pPr lvl="1"/>
            <a:r>
              <a:rPr lang="en-US" dirty="0" smtClean="0"/>
              <a:t>Close interactions</a:t>
            </a:r>
          </a:p>
          <a:p>
            <a:pPr lvl="2"/>
            <a:r>
              <a:rPr lang="en-US" dirty="0" smtClean="0"/>
              <a:t>Physical/Sexual Abuse, Assault, Domestic Violence</a:t>
            </a:r>
          </a:p>
          <a:p>
            <a:pPr lvl="1"/>
            <a:r>
              <a:rPr lang="en-US" dirty="0" smtClean="0"/>
              <a:t>Disasters</a:t>
            </a:r>
          </a:p>
          <a:p>
            <a:pPr lvl="2"/>
            <a:r>
              <a:rPr lang="en-US" dirty="0" smtClean="0"/>
              <a:t>Natural Disasters, Accidents, Etc.</a:t>
            </a:r>
          </a:p>
          <a:p>
            <a:pPr lvl="2"/>
            <a:endParaRPr lang="en-US" dirty="0"/>
          </a:p>
        </p:txBody>
      </p:sp>
    </p:spTree>
    <p:extLst>
      <p:ext uri="{BB962C8B-B14F-4D97-AF65-F5344CB8AC3E}">
        <p14:creationId xmlns:p14="http://schemas.microsoft.com/office/powerpoint/2010/main" val="4890322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Trauma-Related Symptom Clusters</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76400" y="4953000"/>
            <a:ext cx="2590800" cy="369332"/>
          </a:xfrm>
          <a:prstGeom prst="rect">
            <a:avLst/>
          </a:prstGeom>
          <a:noFill/>
        </p:spPr>
        <p:txBody>
          <a:bodyPr wrap="square" rtlCol="0">
            <a:spAutoFit/>
          </a:bodyPr>
          <a:lstStyle/>
          <a:p>
            <a:r>
              <a:rPr lang="en-US" dirty="0" smtClean="0"/>
              <a:t>TRAUMATIC EVENT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noAutofit/>
          </a:bodyPr>
          <a:lstStyle/>
          <a:p>
            <a:r>
              <a:rPr lang="en-US" sz="3600" dirty="0" smtClean="0"/>
              <a:t>PTSD Symptoms: </a:t>
            </a:r>
            <a:br>
              <a:rPr lang="en-US" sz="3600" dirty="0" smtClean="0"/>
            </a:br>
            <a:r>
              <a:rPr lang="en-US" sz="3600" dirty="0" smtClean="0"/>
              <a:t>Intrusion &amp; Re-experiencing Trauma</a:t>
            </a:r>
            <a:br>
              <a:rPr lang="en-US" sz="3600" dirty="0" smtClean="0"/>
            </a:br>
            <a:endParaRPr lang="en-US" sz="3600" dirty="0"/>
          </a:p>
        </p:txBody>
      </p:sp>
      <p:sp>
        <p:nvSpPr>
          <p:cNvPr id="3" name="Content Placeholder 2"/>
          <p:cNvSpPr>
            <a:spLocks noGrp="1"/>
          </p:cNvSpPr>
          <p:nvPr>
            <p:ph sz="quarter" idx="1"/>
          </p:nvPr>
        </p:nvSpPr>
        <p:spPr/>
        <p:txBody>
          <a:bodyPr>
            <a:normAutofit fontScale="92500" lnSpcReduction="10000"/>
          </a:bodyPr>
          <a:lstStyle/>
          <a:p>
            <a:pPr lvl="0"/>
            <a:r>
              <a:rPr lang="en-US" dirty="0" smtClean="0"/>
              <a:t>Intrusive, upsetting memories of the event</a:t>
            </a:r>
          </a:p>
          <a:p>
            <a:pPr lvl="0"/>
            <a:r>
              <a:rPr lang="en-US" dirty="0" smtClean="0"/>
              <a:t>Flashbacks (acting or feeling like the event is happening again)</a:t>
            </a:r>
          </a:p>
          <a:p>
            <a:pPr lvl="0"/>
            <a:r>
              <a:rPr lang="en-US" dirty="0" smtClean="0"/>
              <a:t>Nightmares (either of the event or of other frightening things) </a:t>
            </a:r>
          </a:p>
          <a:p>
            <a:pPr lvl="0"/>
            <a:r>
              <a:rPr lang="en-US" dirty="0" smtClean="0"/>
              <a:t>Feelings of intense distress when reminded of the trauma</a:t>
            </a:r>
          </a:p>
          <a:p>
            <a:pPr lvl="0"/>
            <a:r>
              <a:rPr lang="en-US" dirty="0" smtClean="0"/>
              <a:t>Intense physical reactions to reminders of the event (e.g. pounding heart, rapid breathing, nausea, muscle tension, sweating)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PTSD </a:t>
            </a:r>
            <a:r>
              <a:rPr lang="en-US" sz="4000" dirty="0" smtClean="0"/>
              <a:t>symptoms:</a:t>
            </a:r>
            <a:br>
              <a:rPr lang="en-US" sz="4000" dirty="0" smtClean="0"/>
            </a:br>
            <a:r>
              <a:rPr lang="en-US" sz="4000" dirty="0" smtClean="0"/>
              <a:t>Avoidance </a:t>
            </a:r>
            <a:r>
              <a:rPr lang="en-US" sz="4000" dirty="0"/>
              <a:t>and E</a:t>
            </a:r>
            <a:r>
              <a:rPr lang="en-US" sz="4000" dirty="0" smtClean="0"/>
              <a:t>motional Numbing</a:t>
            </a:r>
            <a:endParaRPr lang="en-US" sz="4000" dirty="0"/>
          </a:p>
        </p:txBody>
      </p:sp>
      <p:sp>
        <p:nvSpPr>
          <p:cNvPr id="3" name="Content Placeholder 2"/>
          <p:cNvSpPr>
            <a:spLocks noGrp="1"/>
          </p:cNvSpPr>
          <p:nvPr>
            <p:ph sz="quarter" idx="1"/>
          </p:nvPr>
        </p:nvSpPr>
        <p:spPr/>
        <p:txBody>
          <a:bodyPr>
            <a:normAutofit lnSpcReduction="10000"/>
          </a:bodyPr>
          <a:lstStyle/>
          <a:p>
            <a:pPr lvl="0"/>
            <a:r>
              <a:rPr lang="en-US" dirty="0" smtClean="0"/>
              <a:t>Avoiding activities, places, thoughts, or feelings that remind you of the trauma</a:t>
            </a:r>
          </a:p>
          <a:p>
            <a:pPr lvl="0"/>
            <a:r>
              <a:rPr lang="en-US" dirty="0" smtClean="0"/>
              <a:t>Inability to remember important aspects of the trauma</a:t>
            </a:r>
          </a:p>
          <a:p>
            <a:pPr lvl="0"/>
            <a:r>
              <a:rPr lang="en-US" dirty="0" smtClean="0"/>
              <a:t>Loss of interest in activities and life in general</a:t>
            </a:r>
          </a:p>
          <a:p>
            <a:pPr lvl="0"/>
            <a:r>
              <a:rPr lang="en-US" dirty="0" smtClean="0"/>
              <a:t>Feeling detached from others and emotionally numb</a:t>
            </a:r>
          </a:p>
          <a:p>
            <a:pPr lvl="0"/>
            <a:r>
              <a:rPr lang="en-US" dirty="0" smtClean="0"/>
              <a:t>Sense of a limited future (you don’t expect to live a normal life span, get married, have a career)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PTSD symptoms:</a:t>
            </a:r>
            <a:br>
              <a:rPr lang="en-US" dirty="0" smtClean="0"/>
            </a:br>
            <a:r>
              <a:rPr lang="en-US" dirty="0" smtClean="0"/>
              <a:t>Increased arousal</a:t>
            </a:r>
            <a:endParaRPr lang="en-US" dirty="0"/>
          </a:p>
        </p:txBody>
      </p:sp>
      <p:sp>
        <p:nvSpPr>
          <p:cNvPr id="3" name="Content Placeholder 2"/>
          <p:cNvSpPr>
            <a:spLocks noGrp="1"/>
          </p:cNvSpPr>
          <p:nvPr>
            <p:ph sz="quarter" idx="1"/>
          </p:nvPr>
        </p:nvSpPr>
        <p:spPr/>
        <p:txBody>
          <a:bodyPr/>
          <a:lstStyle/>
          <a:p>
            <a:pPr lvl="0"/>
            <a:r>
              <a:rPr lang="en-US" dirty="0" smtClean="0"/>
              <a:t>Difficulty falling or staying asleep</a:t>
            </a:r>
          </a:p>
          <a:p>
            <a:pPr lvl="0"/>
            <a:r>
              <a:rPr lang="en-US" dirty="0" smtClean="0"/>
              <a:t>Irritability or outbursts of anger</a:t>
            </a:r>
          </a:p>
          <a:p>
            <a:pPr lvl="0"/>
            <a:r>
              <a:rPr lang="en-US" dirty="0" smtClean="0"/>
              <a:t>Difficulty concentrating</a:t>
            </a:r>
          </a:p>
          <a:p>
            <a:pPr lvl="0"/>
            <a:r>
              <a:rPr lang="en-US" dirty="0" err="1" smtClean="0"/>
              <a:t>Hypervigilance</a:t>
            </a:r>
            <a:r>
              <a:rPr lang="en-US" dirty="0" smtClean="0"/>
              <a:t> (on constant “red alert”)</a:t>
            </a:r>
          </a:p>
          <a:p>
            <a:pPr lvl="0"/>
            <a:r>
              <a:rPr lang="en-US" dirty="0" smtClean="0"/>
              <a:t>Feeling jumpy and easily startled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Dialectic of Trauma</a:t>
            </a:r>
            <a:endParaRPr lang="en-US" dirty="0"/>
          </a:p>
        </p:txBody>
      </p:sp>
      <p:sp>
        <p:nvSpPr>
          <p:cNvPr id="3" name="Content Placeholder 2"/>
          <p:cNvSpPr>
            <a:spLocks noGrp="1"/>
          </p:cNvSpPr>
          <p:nvPr>
            <p:ph sz="quarter" idx="1"/>
          </p:nvPr>
        </p:nvSpPr>
        <p:spPr/>
        <p:txBody>
          <a:bodyPr/>
          <a:lstStyle/>
          <a:p>
            <a:r>
              <a:rPr lang="en-US" dirty="0" smtClean="0"/>
              <a:t>Sufferers are caught between two extremes:</a:t>
            </a:r>
          </a:p>
          <a:p>
            <a:pPr lvl="1"/>
            <a:r>
              <a:rPr lang="en-US" dirty="0" smtClean="0"/>
              <a:t>Amnesia and numbing from all feeling to avoid the related emotions and thoughts</a:t>
            </a:r>
          </a:p>
          <a:p>
            <a:pPr lvl="1"/>
            <a:r>
              <a:rPr lang="en-US" dirty="0" smtClean="0"/>
              <a:t>Constant re-living of the trauma and constant guard against it</a:t>
            </a:r>
            <a:endParaRPr lang="en-US" dirty="0"/>
          </a:p>
        </p:txBody>
      </p:sp>
    </p:spTree>
    <p:extLst>
      <p:ext uri="{BB962C8B-B14F-4D97-AF65-F5344CB8AC3E}">
        <p14:creationId xmlns:p14="http://schemas.microsoft.com/office/powerpoint/2010/main" val="88987448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1787</TotalTime>
  <Words>901</Words>
  <Application>Microsoft Macintosh PowerPoint</Application>
  <PresentationFormat>On-screen Show (4:3)</PresentationFormat>
  <Paragraphs>133</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Trauma &amp; Transformation Week One</vt:lpstr>
      <vt:lpstr>What Is Trauma?</vt:lpstr>
      <vt:lpstr>What Is Trauma?</vt:lpstr>
      <vt:lpstr>Who is at Risk and What is Traumatic?</vt:lpstr>
      <vt:lpstr>Trauma-Related Symptom Clusters</vt:lpstr>
      <vt:lpstr>PTSD Symptoms:  Intrusion &amp; Re-experiencing Trauma </vt:lpstr>
      <vt:lpstr>PTSD symptoms: Avoidance and Emotional Numbing</vt:lpstr>
      <vt:lpstr>PTSD symptoms: Increased arousal</vt:lpstr>
      <vt:lpstr>The Dialectic of Trauma</vt:lpstr>
      <vt:lpstr>Information Processing &amp; PTSD</vt:lpstr>
      <vt:lpstr>Information Processing &amp; PTSD</vt:lpstr>
      <vt:lpstr>Information Processing &amp; PTSD</vt:lpstr>
      <vt:lpstr>Information Processing &amp; PTSD</vt:lpstr>
      <vt:lpstr>Information Processing &amp; PTSD</vt:lpstr>
      <vt:lpstr>Information Processing &amp; PTSD</vt:lpstr>
      <vt:lpstr>Trauma, Disorganized Attachment &amp; Violence</vt:lpstr>
      <vt:lpstr>Trauma, Disorganized Attachment &amp; Violence</vt:lpstr>
      <vt:lpstr>Trauma, Disorganized Attachment &amp; Violence</vt:lpstr>
      <vt:lpstr>Trauma, Disorganized Attachment &amp; Violence</vt:lpstr>
      <vt:lpstr>Treatment Implications</vt:lpstr>
      <vt:lpstr>Treatment Implications</vt:lpstr>
    </vt:vector>
  </TitlesOfParts>
  <Company>Jewish Family and Children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&amp; Transformation Week One</dc:title>
  <dc:creator>markp</dc:creator>
  <cp:lastModifiedBy>Mark Purcell</cp:lastModifiedBy>
  <cp:revision>24</cp:revision>
  <cp:lastPrinted>2012-04-13T22:49:50Z</cp:lastPrinted>
  <dcterms:created xsi:type="dcterms:W3CDTF">2012-04-12T21:03:29Z</dcterms:created>
  <dcterms:modified xsi:type="dcterms:W3CDTF">2014-03-02T05:06:43Z</dcterms:modified>
</cp:coreProperties>
</file>