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9"/>
  </p:notesMasterIdLst>
  <p:sldIdLst>
    <p:sldId id="256" r:id="rId2"/>
    <p:sldId id="300" r:id="rId3"/>
    <p:sldId id="269" r:id="rId4"/>
    <p:sldId id="289" r:id="rId5"/>
    <p:sldId id="290" r:id="rId6"/>
    <p:sldId id="291" r:id="rId7"/>
    <p:sldId id="292" r:id="rId8"/>
    <p:sldId id="293" r:id="rId9"/>
    <p:sldId id="294" r:id="rId10"/>
    <p:sldId id="295" r:id="rId11"/>
    <p:sldId id="296" r:id="rId12"/>
    <p:sldId id="297" r:id="rId13"/>
    <p:sldId id="298" r:id="rId14"/>
    <p:sldId id="299" r:id="rId15"/>
    <p:sldId id="304" r:id="rId16"/>
    <p:sldId id="305" r:id="rId17"/>
    <p:sldId id="306" r:id="rId18"/>
    <p:sldId id="307" r:id="rId19"/>
    <p:sldId id="308" r:id="rId20"/>
    <p:sldId id="309" r:id="rId21"/>
    <p:sldId id="310" r:id="rId22"/>
    <p:sldId id="311" r:id="rId23"/>
    <p:sldId id="312" r:id="rId24"/>
    <p:sldId id="313" r:id="rId25"/>
    <p:sldId id="314" r:id="rId26"/>
    <p:sldId id="316" r:id="rId27"/>
    <p:sldId id="317" r:id="rId28"/>
    <p:sldId id="318" r:id="rId29"/>
    <p:sldId id="319" r:id="rId30"/>
    <p:sldId id="320" r:id="rId31"/>
    <p:sldId id="322" r:id="rId32"/>
    <p:sldId id="323" r:id="rId33"/>
    <p:sldId id="324" r:id="rId34"/>
    <p:sldId id="326" r:id="rId35"/>
    <p:sldId id="327" r:id="rId36"/>
    <p:sldId id="328" r:id="rId37"/>
    <p:sldId id="329" r:id="rId38"/>
    <p:sldId id="330" r:id="rId39"/>
    <p:sldId id="339" r:id="rId40"/>
    <p:sldId id="331" r:id="rId41"/>
    <p:sldId id="332" r:id="rId42"/>
    <p:sldId id="333" r:id="rId43"/>
    <p:sldId id="334" r:id="rId44"/>
    <p:sldId id="335" r:id="rId45"/>
    <p:sldId id="336" r:id="rId46"/>
    <p:sldId id="337" r:id="rId47"/>
    <p:sldId id="338"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9CD138-7594-4896-B744-3D8605B740F0}" type="datetimeFigureOut">
              <a:rPr lang="en-US" smtClean="0"/>
              <a:pPr/>
              <a:t>7/17/2011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157B2D-CDC1-4E75-8A75-7E65E715267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157B2D-CDC1-4E75-8A75-7E65E7152679}"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157B2D-CDC1-4E75-8A75-7E65E7152679}" type="slidenum">
              <a:rPr lang="en-US" smtClean="0"/>
              <a:pPr/>
              <a:t>40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157B2D-CDC1-4E75-8A75-7E65E7152679}" type="slidenum">
              <a:rPr lang="en-US" smtClean="0"/>
              <a:pPr/>
              <a:t>41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157B2D-CDC1-4E75-8A75-7E65E7152679}" type="slidenum">
              <a:rPr lang="en-US" smtClean="0"/>
              <a:pPr/>
              <a:t>42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157B2D-CDC1-4E75-8A75-7E65E7152679}" type="slidenum">
              <a:rPr lang="en-US" smtClean="0"/>
              <a:pPr/>
              <a:t>43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157B2D-CDC1-4E75-8A75-7E65E7152679}" type="slidenum">
              <a:rPr lang="en-US" smtClean="0"/>
              <a:pPr/>
              <a:t>44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157B2D-CDC1-4E75-8A75-7E65E7152679}" type="slidenum">
              <a:rPr lang="en-US" smtClean="0"/>
              <a:pPr/>
              <a:t>45</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157B2D-CDC1-4E75-8A75-7E65E7152679}" type="slidenum">
              <a:rPr lang="en-US" smtClean="0"/>
              <a:pPr/>
              <a:t>46</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157B2D-CDC1-4E75-8A75-7E65E7152679}" type="slidenum">
              <a:rPr lang="en-US" smtClean="0"/>
              <a:pPr/>
              <a:t>47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7C9B81F-C347-4BEF-BFDF-29C42F48304A}" type="datetimeFigureOut">
              <a:rPr lang="en-US" smtClean="0"/>
              <a:pPr/>
              <a:t>7/17/2011</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7/17/2011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7/17/2011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7/17/2011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7/17/2011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C9B81F-C347-4BEF-BFDF-29C42F48304A}" type="datetimeFigureOut">
              <a:rPr lang="en-US" smtClean="0"/>
              <a:pPr/>
              <a:t>7/17/2011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7C9B81F-C347-4BEF-BFDF-29C42F48304A}" type="datetimeFigureOut">
              <a:rPr lang="en-US" smtClean="0"/>
              <a:pPr/>
              <a:t>7/17/2011</a:t>
            </a:fld>
            <a:endParaRPr lang="en-US"/>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7C9B81F-C347-4BEF-BFDF-29C42F48304A}" type="datetimeFigureOut">
              <a:rPr lang="en-US" smtClean="0"/>
              <a:pPr/>
              <a:t>7/17/2011</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C9B81F-C347-4BEF-BFDF-29C42F48304A}" type="datetimeFigureOut">
              <a:rPr lang="en-US" smtClean="0"/>
              <a:pPr/>
              <a:t>7/17/2011</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C9B81F-C347-4BEF-BFDF-29C42F48304A}" type="datetimeFigureOut">
              <a:rPr lang="en-US" smtClean="0"/>
              <a:pPr/>
              <a:t>7/17/2011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7C9B81F-C347-4BEF-BFDF-29C42F48304A}" type="datetimeFigureOut">
              <a:rPr lang="en-US" smtClean="0"/>
              <a:pPr/>
              <a:t>7/17/2011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077200" y="6356350"/>
            <a:ext cx="609600" cy="365125"/>
          </a:xfrm>
        </p:spPr>
        <p:txBody>
          <a:bodyPr/>
          <a:lstStyle/>
          <a:p>
            <a:fld id="{042AED99-7FB4-404E-8A97-64753DCE42EC}" type="slidenum">
              <a:rPr kumimoji="0" lang="en-US" smtClean="0"/>
              <a:pPr/>
              <a:t>‹#›</a:t>
            </a:fld>
            <a:endParaRPr kumimoji="0"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C9B81F-C347-4BEF-BFDF-29C42F48304A}" type="datetimeFigureOut">
              <a:rPr lang="en-US" smtClean="0"/>
              <a:pPr/>
              <a:t>7/17/2011</a:t>
            </a:fld>
            <a:endParaRPr lang="en-US" dirty="0">
              <a:solidFill>
                <a:schemeClr val="tx2">
                  <a:shade val="90000"/>
                </a:scheme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l" eaLnBrk="1" latinLnBrk="0" hangingPunct="1"/>
            <a:endParaRPr kumimoji="0" lang="en-US" dirty="0">
              <a:solidFill>
                <a:schemeClr val="tx2">
                  <a:shade val="90000"/>
                </a:scheme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42AED99-7FB4-404E-8A97-64753DCE42EC}" type="slidenum">
              <a:rPr kumimoji="0" lang="en-US" smtClean="0"/>
              <a:pPr/>
              <a:t>‹#›</a:t>
            </a:fld>
            <a:endParaRPr kumimoji="0" lang="en-US" dirty="0">
              <a:solidFill>
                <a:schemeClr val="tx2">
                  <a:shade val="90000"/>
                </a:scheme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Vicarious Trauma: </a:t>
            </a:r>
            <a:br>
              <a:rPr lang="en-US" dirty="0" smtClean="0"/>
            </a:br>
            <a:r>
              <a:rPr lang="en-US" dirty="0" smtClean="0"/>
              <a:t>The Effects of Working with Victims of Trauma</a:t>
            </a:r>
            <a:endParaRPr lang="en-US" dirty="0"/>
          </a:p>
        </p:txBody>
      </p:sp>
      <p:sp>
        <p:nvSpPr>
          <p:cNvPr id="3" name="Subtitle 2"/>
          <p:cNvSpPr>
            <a:spLocks noGrp="1"/>
          </p:cNvSpPr>
          <p:nvPr>
            <p:ph type="subTitle" idx="1"/>
          </p:nvPr>
        </p:nvSpPr>
        <p:spPr/>
        <p:txBody>
          <a:bodyPr/>
          <a:lstStyle/>
          <a:p>
            <a:r>
              <a:rPr lang="en-US" dirty="0" smtClean="0"/>
              <a:t>Presented by Mark Purcell, </a:t>
            </a:r>
            <a:r>
              <a:rPr lang="en-US" dirty="0" err="1" smtClean="0"/>
              <a:t>PsyD</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762000"/>
            <a:ext cx="7772400" cy="1752600"/>
          </a:xfrm>
        </p:spPr>
        <p:txBody>
          <a:bodyPr/>
          <a:lstStyle/>
          <a:p>
            <a:r>
              <a:rPr lang="en-US" sz="3600" b="1">
                <a:solidFill>
                  <a:srgbClr val="6600CC"/>
                </a:solidFill>
              </a:rPr>
              <a:t>CONSTRUCTIVIST </a:t>
            </a:r>
            <a:br>
              <a:rPr lang="en-US" sz="3600" b="1">
                <a:solidFill>
                  <a:srgbClr val="6600CC"/>
                </a:solidFill>
              </a:rPr>
            </a:br>
            <a:r>
              <a:rPr lang="en-US" sz="3600" b="1">
                <a:solidFill>
                  <a:srgbClr val="6600CC"/>
                </a:solidFill>
              </a:rPr>
              <a:t>SELF-DEVELOPMENT THEORY</a:t>
            </a:r>
            <a:br>
              <a:rPr lang="en-US" sz="3600" b="1">
                <a:solidFill>
                  <a:srgbClr val="6600CC"/>
                </a:solidFill>
              </a:rPr>
            </a:br>
            <a:r>
              <a:rPr lang="en-US" sz="3600" b="1">
                <a:solidFill>
                  <a:srgbClr val="6600CC"/>
                </a:solidFill>
              </a:rPr>
              <a:t>                                 -Pearlman</a:t>
            </a:r>
          </a:p>
        </p:txBody>
      </p:sp>
      <p:sp>
        <p:nvSpPr>
          <p:cNvPr id="18435" name="Rectangle 3"/>
          <p:cNvSpPr>
            <a:spLocks noGrp="1" noChangeArrowheads="1"/>
          </p:cNvSpPr>
          <p:nvPr>
            <p:ph type="body" idx="1"/>
          </p:nvPr>
        </p:nvSpPr>
        <p:spPr>
          <a:xfrm>
            <a:off x="457200" y="2514600"/>
            <a:ext cx="8229600" cy="3657600"/>
          </a:xfrm>
        </p:spPr>
        <p:txBody>
          <a:bodyPr/>
          <a:lstStyle/>
          <a:p>
            <a:pPr>
              <a:lnSpc>
                <a:spcPct val="90000"/>
              </a:lnSpc>
            </a:pPr>
            <a:r>
              <a:rPr lang="en-US" sz="2800" b="1"/>
              <a:t>We construct our personal realities through the development of complex cognitive structures which are used to interpret events</a:t>
            </a:r>
          </a:p>
          <a:p>
            <a:pPr>
              <a:lnSpc>
                <a:spcPct val="90000"/>
              </a:lnSpc>
            </a:pPr>
            <a:r>
              <a:rPr lang="en-US" sz="2800" b="1"/>
              <a:t>These structures are called “schemas” </a:t>
            </a:r>
            <a:r>
              <a:rPr lang="en-US" sz="1400" b="1"/>
              <a:t>(Piaget)</a:t>
            </a:r>
            <a:endParaRPr lang="en-US" sz="2800" b="1"/>
          </a:p>
          <a:p>
            <a:pPr>
              <a:lnSpc>
                <a:spcPct val="90000"/>
              </a:lnSpc>
            </a:pPr>
            <a:r>
              <a:rPr lang="en-US" sz="2800" b="1"/>
              <a:t>Schemas evolve and become increasingly complex over the lifespan as individuals interact with their meaningful environments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additive="base">
                                        <p:cTn id="7" dur="500" fill="hold"/>
                                        <p:tgtEl>
                                          <p:spTgt spid="18434"/>
                                        </p:tgtEl>
                                        <p:attrNameLst>
                                          <p:attrName>ppt_x</p:attrName>
                                        </p:attrNameLst>
                                      </p:cBhvr>
                                      <p:tavLst>
                                        <p:tav tm="0">
                                          <p:val>
                                            <p:strVal val="0-#ppt_w/2"/>
                                          </p:val>
                                        </p:tav>
                                        <p:tav tm="100000">
                                          <p:val>
                                            <p:strVal val="#ppt_x"/>
                                          </p:val>
                                        </p:tav>
                                      </p:tavLst>
                                    </p:anim>
                                    <p:anim calcmode="lin" valueType="num">
                                      <p:cBhvr additive="base">
                                        <p:cTn id="8" dur="500" fill="hold"/>
                                        <p:tgtEl>
                                          <p:spTgt spid="1843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1000"/>
                                  </p:stCondLst>
                                  <p:childTnLst>
                                    <p:set>
                                      <p:cBhvr>
                                        <p:cTn id="11" dur="1" fill="hold">
                                          <p:stCondLst>
                                            <p:cond delay="0"/>
                                          </p:stCondLst>
                                        </p:cTn>
                                        <p:tgtEl>
                                          <p:spTgt spid="18435">
                                            <p:txEl>
                                              <p:pRg st="0" end="0"/>
                                            </p:txEl>
                                          </p:spTgt>
                                        </p:tgtEl>
                                        <p:attrNameLst>
                                          <p:attrName>style.visibility</p:attrName>
                                        </p:attrNameLst>
                                      </p:cBhvr>
                                      <p:to>
                                        <p:strVal val="visible"/>
                                      </p:to>
                                    </p:set>
                                    <p:anim calcmode="lin" valueType="num">
                                      <p:cBhvr additive="base">
                                        <p:cTn id="12" dur="500" fill="hold"/>
                                        <p:tgtEl>
                                          <p:spTgt spid="18435">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843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1000"/>
                                  </p:stCondLst>
                                  <p:childTnLst>
                                    <p:set>
                                      <p:cBhvr>
                                        <p:cTn id="16" dur="1" fill="hold">
                                          <p:stCondLst>
                                            <p:cond delay="0"/>
                                          </p:stCondLst>
                                        </p:cTn>
                                        <p:tgtEl>
                                          <p:spTgt spid="18435">
                                            <p:txEl>
                                              <p:pRg st="1" end="1"/>
                                            </p:txEl>
                                          </p:spTgt>
                                        </p:tgtEl>
                                        <p:attrNameLst>
                                          <p:attrName>style.visibility</p:attrName>
                                        </p:attrNameLst>
                                      </p:cBhvr>
                                      <p:to>
                                        <p:strVal val="visible"/>
                                      </p:to>
                                    </p:set>
                                    <p:anim calcmode="lin" valueType="num">
                                      <p:cBhvr additive="base">
                                        <p:cTn id="17" dur="500" fill="hold"/>
                                        <p:tgtEl>
                                          <p:spTgt spid="18435">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8435">
                                            <p:txEl>
                                              <p:pRg st="1" end="1"/>
                                            </p:txEl>
                                          </p:spTgt>
                                        </p:tgtEl>
                                        <p:attrNameLst>
                                          <p:attrName>ppt_y</p:attrName>
                                        </p:attrNameLst>
                                      </p:cBhvr>
                                      <p:tavLst>
                                        <p:tav tm="0">
                                          <p:val>
                                            <p:strVal val="#ppt_y"/>
                                          </p:val>
                                        </p:tav>
                                        <p:tav tm="100000">
                                          <p:val>
                                            <p:strVal val="#ppt_y"/>
                                          </p:val>
                                        </p:tav>
                                      </p:tavLst>
                                    </p:anim>
                                  </p:childTnLst>
                                </p:cTn>
                              </p:par>
                            </p:childTnLst>
                          </p:cTn>
                        </p:par>
                        <p:par>
                          <p:cTn id="19" fill="hold">
                            <p:stCondLst>
                              <p:cond delay="3500"/>
                            </p:stCondLst>
                            <p:childTnLst>
                              <p:par>
                                <p:cTn id="20" presetID="2" presetClass="entr" presetSubtype="8" fill="hold" grpId="0" nodeType="afterEffect">
                                  <p:stCondLst>
                                    <p:cond delay="1000"/>
                                  </p:stCondLst>
                                  <p:childTnLst>
                                    <p:set>
                                      <p:cBhvr>
                                        <p:cTn id="21" dur="1" fill="hold">
                                          <p:stCondLst>
                                            <p:cond delay="0"/>
                                          </p:stCondLst>
                                        </p:cTn>
                                        <p:tgtEl>
                                          <p:spTgt spid="18435">
                                            <p:txEl>
                                              <p:pRg st="2" end="2"/>
                                            </p:txEl>
                                          </p:spTgt>
                                        </p:tgtEl>
                                        <p:attrNameLst>
                                          <p:attrName>style.visibility</p:attrName>
                                        </p:attrNameLst>
                                      </p:cBhvr>
                                      <p:to>
                                        <p:strVal val="visible"/>
                                      </p:to>
                                    </p:set>
                                    <p:anim calcmode="lin" valueType="num">
                                      <p:cBhvr additive="base">
                                        <p:cTn id="22" dur="500" fill="hold"/>
                                        <p:tgtEl>
                                          <p:spTgt spid="18435">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843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P spid="18435" grpId="0" build="p" autoUpdateAnimBg="0" advAuto="100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p:txBody>
          <a:bodyPr/>
          <a:lstStyle/>
          <a:p>
            <a:r>
              <a:rPr lang="en-US" b="1"/>
              <a:t>Helpers may find a long-term alteration in their own cognitive schemas, beliefs, expectations and assumptions about self, others and the world at large.</a:t>
            </a:r>
          </a:p>
          <a:p>
            <a:pPr>
              <a:buFontTx/>
              <a:buNone/>
            </a:pPr>
            <a:endParaRPr lang="en-US" sz="1400" b="1"/>
          </a:p>
          <a:p>
            <a:pPr>
              <a:buFontTx/>
              <a:buNone/>
            </a:pPr>
            <a:r>
              <a:rPr lang="en-US" sz="1400" b="1"/>
              <a:t>	</a:t>
            </a:r>
            <a:r>
              <a:rPr lang="en-US" sz="1600" b="1"/>
              <a:t>Lisa McCann and Laurie Anne Pearlman, Vicarious Traumatization: A Framework for Understanding the Psychological Effects of Working with Victims, </a:t>
            </a:r>
            <a:r>
              <a:rPr lang="en-US" sz="1600" b="1" u="sng"/>
              <a:t>Journal of Traumatic Stress</a:t>
            </a:r>
            <a:r>
              <a:rPr lang="en-US" sz="1600" b="1"/>
              <a:t>, Vol.3, No.1, 1990, p. 131.</a:t>
            </a:r>
          </a:p>
          <a:p>
            <a:pPr>
              <a:buFontTx/>
              <a:buNone/>
            </a:pPr>
            <a:endParaRPr lang="en-US" b="1"/>
          </a:p>
        </p:txBody>
      </p:sp>
      <p:sp>
        <p:nvSpPr>
          <p:cNvPr id="19460" name="Rectangle 4"/>
          <p:cNvSpPr>
            <a:spLocks noGrp="1" noChangeArrowheads="1"/>
          </p:cNvSpPr>
          <p:nvPr>
            <p:ph type="title"/>
          </p:nvPr>
        </p:nvSpPr>
        <p:spPr>
          <a:xfrm>
            <a:off x="685800" y="768350"/>
            <a:ext cx="7772400" cy="660400"/>
          </a:xfrm>
          <a:noFill/>
          <a:ln/>
        </p:spPr>
        <p:txBody>
          <a:bodyPr/>
          <a:lstStyle/>
          <a:p>
            <a:r>
              <a:rPr lang="en-US" sz="4000" b="1">
                <a:solidFill>
                  <a:srgbClr val="6600CC"/>
                </a:solidFill>
              </a:rPr>
              <a:t>SCHEMAS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460"/>
                                        </p:tgtEl>
                                        <p:attrNameLst>
                                          <p:attrName>style.visibility</p:attrName>
                                        </p:attrNameLst>
                                      </p:cBhvr>
                                      <p:to>
                                        <p:strVal val="visible"/>
                                      </p:to>
                                    </p:set>
                                    <p:anim calcmode="lin" valueType="num">
                                      <p:cBhvr additive="base">
                                        <p:cTn id="7" dur="500" fill="hold"/>
                                        <p:tgtEl>
                                          <p:spTgt spid="19460"/>
                                        </p:tgtEl>
                                        <p:attrNameLst>
                                          <p:attrName>ppt_x</p:attrName>
                                        </p:attrNameLst>
                                      </p:cBhvr>
                                      <p:tavLst>
                                        <p:tav tm="0">
                                          <p:val>
                                            <p:strVal val="0-#ppt_w/2"/>
                                          </p:val>
                                        </p:tav>
                                        <p:tav tm="100000">
                                          <p:val>
                                            <p:strVal val="#ppt_x"/>
                                          </p:val>
                                        </p:tav>
                                      </p:tavLst>
                                    </p:anim>
                                    <p:anim calcmode="lin" valueType="num">
                                      <p:cBhvr additive="base">
                                        <p:cTn id="8" dur="500" fill="hold"/>
                                        <p:tgtEl>
                                          <p:spTgt spid="1946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1000"/>
                                  </p:stCondLst>
                                  <p:childTnLst>
                                    <p:set>
                                      <p:cBhvr>
                                        <p:cTn id="11" dur="1" fill="hold">
                                          <p:stCondLst>
                                            <p:cond delay="0"/>
                                          </p:stCondLst>
                                        </p:cTn>
                                        <p:tgtEl>
                                          <p:spTgt spid="19459">
                                            <p:txEl>
                                              <p:pRg st="0" end="0"/>
                                            </p:txEl>
                                          </p:spTgt>
                                        </p:tgtEl>
                                        <p:attrNameLst>
                                          <p:attrName>style.visibility</p:attrName>
                                        </p:attrNameLst>
                                      </p:cBhvr>
                                      <p:to>
                                        <p:strVal val="visible"/>
                                      </p:to>
                                    </p:set>
                                    <p:anim calcmode="lin" valueType="num">
                                      <p:cBhvr additive="base">
                                        <p:cTn id="12" dur="500" fill="hold"/>
                                        <p:tgtEl>
                                          <p:spTgt spid="19459">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9459">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1000"/>
                                  </p:stCondLst>
                                  <p:childTnLst>
                                    <p:set>
                                      <p:cBhvr>
                                        <p:cTn id="16" dur="1" fill="hold">
                                          <p:stCondLst>
                                            <p:cond delay="0"/>
                                          </p:stCondLst>
                                        </p:cTn>
                                        <p:tgtEl>
                                          <p:spTgt spid="19459">
                                            <p:txEl>
                                              <p:pRg st="2" end="2"/>
                                            </p:txEl>
                                          </p:spTgt>
                                        </p:tgtEl>
                                        <p:attrNameLst>
                                          <p:attrName>style.visibility</p:attrName>
                                        </p:attrNameLst>
                                      </p:cBhvr>
                                      <p:to>
                                        <p:strVal val="visible"/>
                                      </p:to>
                                    </p:set>
                                    <p:anim calcmode="lin" valueType="num">
                                      <p:cBhvr additive="base">
                                        <p:cTn id="17" dur="500" fill="hold"/>
                                        <p:tgtEl>
                                          <p:spTgt spid="19459">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945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advAuto="1000"/>
      <p:bldP spid="19460"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sz="3600" b="1">
                <a:solidFill>
                  <a:srgbClr val="6600CC"/>
                </a:solidFill>
              </a:rPr>
              <a:t>FRAME OF REFERENCE ABOUT THE SELF AND WORLD</a:t>
            </a:r>
          </a:p>
        </p:txBody>
      </p:sp>
      <p:sp>
        <p:nvSpPr>
          <p:cNvPr id="81923" name="Rectangle 3"/>
          <p:cNvSpPr>
            <a:spLocks noGrp="1" noChangeArrowheads="1"/>
          </p:cNvSpPr>
          <p:nvPr>
            <p:ph type="body" idx="1"/>
          </p:nvPr>
        </p:nvSpPr>
        <p:spPr>
          <a:xfrm>
            <a:off x="685800" y="2209800"/>
            <a:ext cx="7772400" cy="3657600"/>
          </a:xfrm>
        </p:spPr>
        <p:txBody>
          <a:bodyPr/>
          <a:lstStyle/>
          <a:p>
            <a:r>
              <a:rPr lang="en-US" b="1"/>
              <a:t>Helpers may question his or her identity, role and self-worth</a:t>
            </a:r>
            <a:br>
              <a:rPr lang="en-US" b="1"/>
            </a:br>
            <a:endParaRPr lang="en-US" b="1"/>
          </a:p>
          <a:p>
            <a:r>
              <a:rPr lang="en-US" b="1"/>
              <a:t>As helpers hear painful stories, the view of the world may change – values can be altered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22"/>
                                        </p:tgtEl>
                                        <p:attrNameLst>
                                          <p:attrName>style.visibility</p:attrName>
                                        </p:attrNameLst>
                                      </p:cBhvr>
                                      <p:to>
                                        <p:strVal val="visible"/>
                                      </p:to>
                                    </p:set>
                                    <p:anim calcmode="lin" valueType="num">
                                      <p:cBhvr additive="base">
                                        <p:cTn id="7" dur="500" fill="hold"/>
                                        <p:tgtEl>
                                          <p:spTgt spid="81922"/>
                                        </p:tgtEl>
                                        <p:attrNameLst>
                                          <p:attrName>ppt_x</p:attrName>
                                        </p:attrNameLst>
                                      </p:cBhvr>
                                      <p:tavLst>
                                        <p:tav tm="0">
                                          <p:val>
                                            <p:strVal val="0-#ppt_w/2"/>
                                          </p:val>
                                        </p:tav>
                                        <p:tav tm="100000">
                                          <p:val>
                                            <p:strVal val="#ppt_x"/>
                                          </p:val>
                                        </p:tav>
                                      </p:tavLst>
                                    </p:anim>
                                    <p:anim calcmode="lin" valueType="num">
                                      <p:cBhvr additive="base">
                                        <p:cTn id="8" dur="500" fill="hold"/>
                                        <p:tgtEl>
                                          <p:spTgt spid="8192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1000"/>
                                  </p:stCondLst>
                                  <p:childTnLst>
                                    <p:set>
                                      <p:cBhvr>
                                        <p:cTn id="11" dur="1" fill="hold">
                                          <p:stCondLst>
                                            <p:cond delay="0"/>
                                          </p:stCondLst>
                                        </p:cTn>
                                        <p:tgtEl>
                                          <p:spTgt spid="81923">
                                            <p:txEl>
                                              <p:pRg st="0" end="0"/>
                                            </p:txEl>
                                          </p:spTgt>
                                        </p:tgtEl>
                                        <p:attrNameLst>
                                          <p:attrName>style.visibility</p:attrName>
                                        </p:attrNameLst>
                                      </p:cBhvr>
                                      <p:to>
                                        <p:strVal val="visible"/>
                                      </p:to>
                                    </p:set>
                                    <p:anim calcmode="lin" valueType="num">
                                      <p:cBhvr additive="base">
                                        <p:cTn id="12" dur="500" fill="hold"/>
                                        <p:tgtEl>
                                          <p:spTgt spid="8192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81923">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1000"/>
                                  </p:stCondLst>
                                  <p:childTnLst>
                                    <p:set>
                                      <p:cBhvr>
                                        <p:cTn id="16" dur="1" fill="hold">
                                          <p:stCondLst>
                                            <p:cond delay="0"/>
                                          </p:stCondLst>
                                        </p:cTn>
                                        <p:tgtEl>
                                          <p:spTgt spid="81923">
                                            <p:txEl>
                                              <p:pRg st="1" end="1"/>
                                            </p:txEl>
                                          </p:spTgt>
                                        </p:tgtEl>
                                        <p:attrNameLst>
                                          <p:attrName>style.visibility</p:attrName>
                                        </p:attrNameLst>
                                      </p:cBhvr>
                                      <p:to>
                                        <p:strVal val="visible"/>
                                      </p:to>
                                    </p:set>
                                    <p:anim calcmode="lin" valueType="num">
                                      <p:cBhvr additive="base">
                                        <p:cTn id="17" dur="500" fill="hold"/>
                                        <p:tgtEl>
                                          <p:spTgt spid="81923">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8192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autoUpdateAnimBg="0"/>
      <p:bldP spid="81923" grpId="0" build="p" autoUpdateAnimBg="0" advAuto="100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685800" y="990600"/>
            <a:ext cx="7772400" cy="692150"/>
          </a:xfrm>
        </p:spPr>
        <p:txBody>
          <a:bodyPr/>
          <a:lstStyle/>
          <a:p>
            <a:r>
              <a:rPr lang="en-US" sz="4000" b="1">
                <a:solidFill>
                  <a:srgbClr val="6600CC"/>
                </a:solidFill>
              </a:rPr>
              <a:t>TRUST</a:t>
            </a:r>
          </a:p>
        </p:txBody>
      </p:sp>
      <p:sp>
        <p:nvSpPr>
          <p:cNvPr id="82947" name="Rectangle 3"/>
          <p:cNvSpPr>
            <a:spLocks noGrp="1" noChangeArrowheads="1"/>
          </p:cNvSpPr>
          <p:nvPr>
            <p:ph type="body" idx="1"/>
          </p:nvPr>
        </p:nvSpPr>
        <p:spPr>
          <a:xfrm>
            <a:off x="457200" y="3962400"/>
            <a:ext cx="8153400" cy="2286000"/>
          </a:xfrm>
        </p:spPr>
        <p:txBody>
          <a:bodyPr/>
          <a:lstStyle/>
          <a:p>
            <a:pPr algn="ctr">
              <a:buFontTx/>
              <a:buNone/>
            </a:pPr>
            <a:r>
              <a:rPr lang="en-US" sz="4000" b="1">
                <a:solidFill>
                  <a:srgbClr val="6600CC"/>
                </a:solidFill>
              </a:rPr>
              <a:t>SAFETY</a:t>
            </a:r>
          </a:p>
          <a:p>
            <a:r>
              <a:rPr lang="en-US" sz="2800" b="1"/>
              <a:t>Enhanced awareness of the fragility of life</a:t>
            </a:r>
          </a:p>
          <a:p>
            <a:r>
              <a:rPr lang="en-US" sz="2800" b="1"/>
              <a:t>Increased thoughts of our own vulnerability</a:t>
            </a:r>
          </a:p>
        </p:txBody>
      </p:sp>
      <p:sp>
        <p:nvSpPr>
          <p:cNvPr id="82948" name="Text Box 4"/>
          <p:cNvSpPr txBox="1">
            <a:spLocks noChangeArrowheads="1"/>
          </p:cNvSpPr>
          <p:nvPr/>
        </p:nvSpPr>
        <p:spPr bwMode="auto">
          <a:xfrm>
            <a:off x="457200" y="1676400"/>
            <a:ext cx="7924800" cy="2227263"/>
          </a:xfrm>
          <a:prstGeom prst="rect">
            <a:avLst/>
          </a:prstGeom>
          <a:noFill/>
          <a:ln w="9525">
            <a:noFill/>
            <a:miter lim="800000"/>
            <a:headEnd/>
            <a:tailEnd/>
          </a:ln>
          <a:effectLst/>
        </p:spPr>
        <p:txBody>
          <a:bodyPr>
            <a:spAutoFit/>
          </a:bodyPr>
          <a:lstStyle/>
          <a:p>
            <a:pPr marL="344488" indent="-344488">
              <a:spcBef>
                <a:spcPct val="20000"/>
              </a:spcBef>
              <a:buSzPct val="90000"/>
              <a:buFontTx/>
              <a:buBlip>
                <a:blip r:embed="rId2"/>
              </a:buBlip>
            </a:pPr>
            <a:r>
              <a:rPr lang="en-US" sz="2800" b="1">
                <a:latin typeface="Tahoma" pitchFamily="34" charset="0"/>
              </a:rPr>
              <a:t> Helpers’ exposure to hearing stories of cruelty, deception, betrayal, etc… can create cynicism, suspicion towards others – and to expect the worst in others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2946"/>
                                        </p:tgtEl>
                                        <p:attrNameLst>
                                          <p:attrName>style.visibility</p:attrName>
                                        </p:attrNameLst>
                                      </p:cBhvr>
                                      <p:to>
                                        <p:strVal val="visible"/>
                                      </p:to>
                                    </p:set>
                                    <p:anim calcmode="lin" valueType="num">
                                      <p:cBhvr additive="base">
                                        <p:cTn id="7" dur="500" fill="hold"/>
                                        <p:tgtEl>
                                          <p:spTgt spid="82946"/>
                                        </p:tgtEl>
                                        <p:attrNameLst>
                                          <p:attrName>ppt_x</p:attrName>
                                        </p:attrNameLst>
                                      </p:cBhvr>
                                      <p:tavLst>
                                        <p:tav tm="0">
                                          <p:val>
                                            <p:strVal val="0-#ppt_w/2"/>
                                          </p:val>
                                        </p:tav>
                                        <p:tav tm="100000">
                                          <p:val>
                                            <p:strVal val="#ppt_x"/>
                                          </p:val>
                                        </p:tav>
                                      </p:tavLst>
                                    </p:anim>
                                    <p:anim calcmode="lin" valueType="num">
                                      <p:cBhvr additive="base">
                                        <p:cTn id="8" dur="500" fill="hold"/>
                                        <p:tgtEl>
                                          <p:spTgt spid="8294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1000"/>
                                  </p:stCondLst>
                                  <p:childTnLst>
                                    <p:set>
                                      <p:cBhvr>
                                        <p:cTn id="11" dur="1" fill="hold">
                                          <p:stCondLst>
                                            <p:cond delay="0"/>
                                          </p:stCondLst>
                                        </p:cTn>
                                        <p:tgtEl>
                                          <p:spTgt spid="82948"/>
                                        </p:tgtEl>
                                        <p:attrNameLst>
                                          <p:attrName>style.visibility</p:attrName>
                                        </p:attrNameLst>
                                      </p:cBhvr>
                                      <p:to>
                                        <p:strVal val="visible"/>
                                      </p:to>
                                    </p:set>
                                    <p:anim calcmode="lin" valueType="num">
                                      <p:cBhvr additive="base">
                                        <p:cTn id="12" dur="500" fill="hold"/>
                                        <p:tgtEl>
                                          <p:spTgt spid="82948"/>
                                        </p:tgtEl>
                                        <p:attrNameLst>
                                          <p:attrName>ppt_x</p:attrName>
                                        </p:attrNameLst>
                                      </p:cBhvr>
                                      <p:tavLst>
                                        <p:tav tm="0">
                                          <p:val>
                                            <p:strVal val="0-#ppt_w/2"/>
                                          </p:val>
                                        </p:tav>
                                        <p:tav tm="100000">
                                          <p:val>
                                            <p:strVal val="#ppt_x"/>
                                          </p:val>
                                        </p:tav>
                                      </p:tavLst>
                                    </p:anim>
                                    <p:anim calcmode="lin" valueType="num">
                                      <p:cBhvr additive="base">
                                        <p:cTn id="13" dur="500" fill="hold"/>
                                        <p:tgtEl>
                                          <p:spTgt spid="82948"/>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1000"/>
                                  </p:stCondLst>
                                  <p:childTnLst>
                                    <p:set>
                                      <p:cBhvr>
                                        <p:cTn id="16" dur="1" fill="hold">
                                          <p:stCondLst>
                                            <p:cond delay="0"/>
                                          </p:stCondLst>
                                        </p:cTn>
                                        <p:tgtEl>
                                          <p:spTgt spid="82947">
                                            <p:txEl>
                                              <p:pRg st="0" end="0"/>
                                            </p:txEl>
                                          </p:spTgt>
                                        </p:tgtEl>
                                        <p:attrNameLst>
                                          <p:attrName>style.visibility</p:attrName>
                                        </p:attrNameLst>
                                      </p:cBhvr>
                                      <p:to>
                                        <p:strVal val="visible"/>
                                      </p:to>
                                    </p:set>
                                    <p:anim calcmode="lin" valueType="num">
                                      <p:cBhvr additive="base">
                                        <p:cTn id="17" dur="500" fill="hold"/>
                                        <p:tgtEl>
                                          <p:spTgt spid="82947">
                                            <p:txEl>
                                              <p:pRg st="0" end="0"/>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82947">
                                            <p:txEl>
                                              <p:pRg st="0" end="0"/>
                                            </p:txEl>
                                          </p:spTgt>
                                        </p:tgtEl>
                                        <p:attrNameLst>
                                          <p:attrName>ppt_y</p:attrName>
                                        </p:attrNameLst>
                                      </p:cBhvr>
                                      <p:tavLst>
                                        <p:tav tm="0">
                                          <p:val>
                                            <p:strVal val="#ppt_y"/>
                                          </p:val>
                                        </p:tav>
                                        <p:tav tm="100000">
                                          <p:val>
                                            <p:strVal val="#ppt_y"/>
                                          </p:val>
                                        </p:tav>
                                      </p:tavLst>
                                    </p:anim>
                                  </p:childTnLst>
                                </p:cTn>
                              </p:par>
                            </p:childTnLst>
                          </p:cTn>
                        </p:par>
                        <p:par>
                          <p:cTn id="19" fill="hold">
                            <p:stCondLst>
                              <p:cond delay="3500"/>
                            </p:stCondLst>
                            <p:childTnLst>
                              <p:par>
                                <p:cTn id="20" presetID="2" presetClass="entr" presetSubtype="8" fill="hold" grpId="0" nodeType="afterEffect">
                                  <p:stCondLst>
                                    <p:cond delay="1000"/>
                                  </p:stCondLst>
                                  <p:childTnLst>
                                    <p:set>
                                      <p:cBhvr>
                                        <p:cTn id="21" dur="1" fill="hold">
                                          <p:stCondLst>
                                            <p:cond delay="0"/>
                                          </p:stCondLst>
                                        </p:cTn>
                                        <p:tgtEl>
                                          <p:spTgt spid="82947">
                                            <p:txEl>
                                              <p:pRg st="1" end="1"/>
                                            </p:txEl>
                                          </p:spTgt>
                                        </p:tgtEl>
                                        <p:attrNameLst>
                                          <p:attrName>style.visibility</p:attrName>
                                        </p:attrNameLst>
                                      </p:cBhvr>
                                      <p:to>
                                        <p:strVal val="visible"/>
                                      </p:to>
                                    </p:set>
                                    <p:anim calcmode="lin" valueType="num">
                                      <p:cBhvr additive="base">
                                        <p:cTn id="22" dur="500" fill="hold"/>
                                        <p:tgtEl>
                                          <p:spTgt spid="82947">
                                            <p:txEl>
                                              <p:pRg st="1" end="1"/>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82947">
                                            <p:txEl>
                                              <p:pRg st="1" end="1"/>
                                            </p:txEl>
                                          </p:spTgt>
                                        </p:tgtEl>
                                        <p:attrNameLst>
                                          <p:attrName>ppt_y</p:attrName>
                                        </p:attrNameLst>
                                      </p:cBhvr>
                                      <p:tavLst>
                                        <p:tav tm="0">
                                          <p:val>
                                            <p:strVal val="#ppt_y"/>
                                          </p:val>
                                        </p:tav>
                                        <p:tav tm="100000">
                                          <p:val>
                                            <p:strVal val="#ppt_y"/>
                                          </p:val>
                                        </p:tav>
                                      </p:tavLst>
                                    </p:anim>
                                  </p:childTnLst>
                                </p:cTn>
                              </p:par>
                            </p:childTnLst>
                          </p:cTn>
                        </p:par>
                        <p:par>
                          <p:cTn id="24" fill="hold">
                            <p:stCondLst>
                              <p:cond delay="5000"/>
                            </p:stCondLst>
                            <p:childTnLst>
                              <p:par>
                                <p:cTn id="25" presetID="2" presetClass="entr" presetSubtype="8" fill="hold" grpId="0" nodeType="afterEffect">
                                  <p:stCondLst>
                                    <p:cond delay="1000"/>
                                  </p:stCondLst>
                                  <p:childTnLst>
                                    <p:set>
                                      <p:cBhvr>
                                        <p:cTn id="26" dur="1" fill="hold">
                                          <p:stCondLst>
                                            <p:cond delay="0"/>
                                          </p:stCondLst>
                                        </p:cTn>
                                        <p:tgtEl>
                                          <p:spTgt spid="82947">
                                            <p:txEl>
                                              <p:pRg st="2" end="2"/>
                                            </p:txEl>
                                          </p:spTgt>
                                        </p:tgtEl>
                                        <p:attrNameLst>
                                          <p:attrName>style.visibility</p:attrName>
                                        </p:attrNameLst>
                                      </p:cBhvr>
                                      <p:to>
                                        <p:strVal val="visible"/>
                                      </p:to>
                                    </p:set>
                                    <p:anim calcmode="lin" valueType="num">
                                      <p:cBhvr additive="base">
                                        <p:cTn id="27" dur="500" fill="hold"/>
                                        <p:tgtEl>
                                          <p:spTgt spid="82947">
                                            <p:txEl>
                                              <p:pRg st="2" end="2"/>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8294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6" grpId="0" autoUpdateAnimBg="0"/>
      <p:bldP spid="82947" grpId="0" build="p" autoUpdateAnimBg="0" advAuto="1000"/>
      <p:bldP spid="82948"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685800" y="768350"/>
            <a:ext cx="7772400" cy="755650"/>
          </a:xfrm>
        </p:spPr>
        <p:txBody>
          <a:bodyPr/>
          <a:lstStyle/>
          <a:p>
            <a:r>
              <a:rPr lang="en-US" sz="4000" b="1">
                <a:solidFill>
                  <a:srgbClr val="6600CC"/>
                </a:solidFill>
              </a:rPr>
              <a:t>POWER AND CONTROL</a:t>
            </a:r>
          </a:p>
        </p:txBody>
      </p:sp>
      <p:sp>
        <p:nvSpPr>
          <p:cNvPr id="83971" name="Rectangle 3"/>
          <p:cNvSpPr>
            <a:spLocks noGrp="1" noChangeArrowheads="1"/>
          </p:cNvSpPr>
          <p:nvPr>
            <p:ph type="body" idx="1"/>
          </p:nvPr>
        </p:nvSpPr>
        <p:spPr>
          <a:xfrm>
            <a:off x="685800" y="1828800"/>
            <a:ext cx="7772400" cy="4343400"/>
          </a:xfrm>
        </p:spPr>
        <p:txBody>
          <a:bodyPr/>
          <a:lstStyle/>
          <a:p>
            <a:pPr>
              <a:lnSpc>
                <a:spcPct val="90000"/>
              </a:lnSpc>
            </a:pPr>
            <a:r>
              <a:rPr lang="en-US" b="1"/>
              <a:t>Can be impacted by the helplessness and powerlessness that clients and families may talk about</a:t>
            </a:r>
            <a:br>
              <a:rPr lang="en-US" b="1"/>
            </a:br>
            <a:endParaRPr lang="en-US" b="1"/>
          </a:p>
          <a:p>
            <a:pPr>
              <a:lnSpc>
                <a:spcPct val="90000"/>
              </a:lnSpc>
            </a:pPr>
            <a:r>
              <a:rPr lang="en-US" b="1"/>
              <a:t>Helpers may find themselves seeking an increase in control in their personal/familial/colleagial relationships to combat this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3970"/>
                                        </p:tgtEl>
                                        <p:attrNameLst>
                                          <p:attrName>style.visibility</p:attrName>
                                        </p:attrNameLst>
                                      </p:cBhvr>
                                      <p:to>
                                        <p:strVal val="visible"/>
                                      </p:to>
                                    </p:set>
                                    <p:anim calcmode="lin" valueType="num">
                                      <p:cBhvr additive="base">
                                        <p:cTn id="7" dur="500" fill="hold"/>
                                        <p:tgtEl>
                                          <p:spTgt spid="83970"/>
                                        </p:tgtEl>
                                        <p:attrNameLst>
                                          <p:attrName>ppt_x</p:attrName>
                                        </p:attrNameLst>
                                      </p:cBhvr>
                                      <p:tavLst>
                                        <p:tav tm="0">
                                          <p:val>
                                            <p:strVal val="0-#ppt_w/2"/>
                                          </p:val>
                                        </p:tav>
                                        <p:tav tm="100000">
                                          <p:val>
                                            <p:strVal val="#ppt_x"/>
                                          </p:val>
                                        </p:tav>
                                      </p:tavLst>
                                    </p:anim>
                                    <p:anim calcmode="lin" valueType="num">
                                      <p:cBhvr additive="base">
                                        <p:cTn id="8" dur="500" fill="hold"/>
                                        <p:tgtEl>
                                          <p:spTgt spid="8397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1000"/>
                                  </p:stCondLst>
                                  <p:childTnLst>
                                    <p:set>
                                      <p:cBhvr>
                                        <p:cTn id="11" dur="1" fill="hold">
                                          <p:stCondLst>
                                            <p:cond delay="0"/>
                                          </p:stCondLst>
                                        </p:cTn>
                                        <p:tgtEl>
                                          <p:spTgt spid="83971">
                                            <p:txEl>
                                              <p:pRg st="0" end="0"/>
                                            </p:txEl>
                                          </p:spTgt>
                                        </p:tgtEl>
                                        <p:attrNameLst>
                                          <p:attrName>style.visibility</p:attrName>
                                        </p:attrNameLst>
                                      </p:cBhvr>
                                      <p:to>
                                        <p:strVal val="visible"/>
                                      </p:to>
                                    </p:set>
                                    <p:anim calcmode="lin" valueType="num">
                                      <p:cBhvr additive="base">
                                        <p:cTn id="12" dur="500" fill="hold"/>
                                        <p:tgtEl>
                                          <p:spTgt spid="83971">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83971">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1000"/>
                                  </p:stCondLst>
                                  <p:childTnLst>
                                    <p:set>
                                      <p:cBhvr>
                                        <p:cTn id="16" dur="1" fill="hold">
                                          <p:stCondLst>
                                            <p:cond delay="0"/>
                                          </p:stCondLst>
                                        </p:cTn>
                                        <p:tgtEl>
                                          <p:spTgt spid="83971">
                                            <p:txEl>
                                              <p:pRg st="1" end="1"/>
                                            </p:txEl>
                                          </p:spTgt>
                                        </p:tgtEl>
                                        <p:attrNameLst>
                                          <p:attrName>style.visibility</p:attrName>
                                        </p:attrNameLst>
                                      </p:cBhvr>
                                      <p:to>
                                        <p:strVal val="visible"/>
                                      </p:to>
                                    </p:set>
                                    <p:anim calcmode="lin" valueType="num">
                                      <p:cBhvr additive="base">
                                        <p:cTn id="17" dur="500" fill="hold"/>
                                        <p:tgtEl>
                                          <p:spTgt spid="83971">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8397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autoUpdateAnimBg="0"/>
      <p:bldP spid="83971" grpId="0" build="p" autoUpdateAnimBg="0" advAuto="100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685800" y="685800"/>
            <a:ext cx="7772400" cy="768350"/>
          </a:xfrm>
        </p:spPr>
        <p:txBody>
          <a:bodyPr/>
          <a:lstStyle/>
          <a:p>
            <a:r>
              <a:rPr lang="en-US" sz="4000" b="1">
                <a:solidFill>
                  <a:srgbClr val="6600CC"/>
                </a:solidFill>
              </a:rPr>
              <a:t>INDEPENDENCE</a:t>
            </a:r>
          </a:p>
        </p:txBody>
      </p:sp>
      <p:sp>
        <p:nvSpPr>
          <p:cNvPr id="84995" name="Rectangle 3"/>
          <p:cNvSpPr>
            <a:spLocks noGrp="1" noChangeArrowheads="1"/>
          </p:cNvSpPr>
          <p:nvPr>
            <p:ph type="body" idx="1"/>
          </p:nvPr>
        </p:nvSpPr>
        <p:spPr>
          <a:xfrm>
            <a:off x="685800" y="1371600"/>
            <a:ext cx="7772400" cy="4953000"/>
          </a:xfrm>
        </p:spPr>
        <p:txBody>
          <a:bodyPr/>
          <a:lstStyle/>
          <a:p>
            <a:pPr>
              <a:lnSpc>
                <a:spcPct val="90000"/>
              </a:lnSpc>
            </a:pPr>
            <a:r>
              <a:rPr lang="en-US" sz="2800" b="1"/>
              <a:t>Helpers may experience a loss of independence as a result of feeling personally vulnerable and out of control</a:t>
            </a:r>
            <a:br>
              <a:rPr lang="en-US" sz="2800" b="1"/>
            </a:br>
            <a:endParaRPr lang="en-US" sz="2800" b="1"/>
          </a:p>
          <a:p>
            <a:pPr algn="ctr">
              <a:lnSpc>
                <a:spcPct val="90000"/>
              </a:lnSpc>
              <a:buFontTx/>
              <a:buNone/>
            </a:pPr>
            <a:r>
              <a:rPr lang="en-US" sz="4000" b="1">
                <a:solidFill>
                  <a:srgbClr val="6600CC"/>
                </a:solidFill>
              </a:rPr>
              <a:t>SELF-ESTEEM</a:t>
            </a:r>
          </a:p>
          <a:p>
            <a:pPr>
              <a:lnSpc>
                <a:spcPct val="90000"/>
              </a:lnSpc>
            </a:pPr>
            <a:r>
              <a:rPr lang="en-US" sz="2800" b="1"/>
              <a:t>May question self-worth (what good am I if I cannot help others?)</a:t>
            </a:r>
          </a:p>
          <a:p>
            <a:pPr>
              <a:lnSpc>
                <a:spcPct val="90000"/>
              </a:lnSpc>
            </a:pPr>
            <a:r>
              <a:rPr lang="en-US" sz="2800" b="1"/>
              <a:t>Loss of faith in humanity; shattering of belief systems</a:t>
            </a:r>
          </a:p>
          <a:p>
            <a:pPr>
              <a:lnSpc>
                <a:spcPct val="90000"/>
              </a:lnSpc>
            </a:pPr>
            <a:r>
              <a:rPr lang="en-US" sz="2800" b="1"/>
              <a:t>Views may become more cynical and pessimistic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4994"/>
                                        </p:tgtEl>
                                        <p:attrNameLst>
                                          <p:attrName>style.visibility</p:attrName>
                                        </p:attrNameLst>
                                      </p:cBhvr>
                                      <p:to>
                                        <p:strVal val="visible"/>
                                      </p:to>
                                    </p:set>
                                    <p:anim calcmode="lin" valueType="num">
                                      <p:cBhvr additive="base">
                                        <p:cTn id="7" dur="500" fill="hold"/>
                                        <p:tgtEl>
                                          <p:spTgt spid="84994"/>
                                        </p:tgtEl>
                                        <p:attrNameLst>
                                          <p:attrName>ppt_x</p:attrName>
                                        </p:attrNameLst>
                                      </p:cBhvr>
                                      <p:tavLst>
                                        <p:tav tm="0">
                                          <p:val>
                                            <p:strVal val="0-#ppt_w/2"/>
                                          </p:val>
                                        </p:tav>
                                        <p:tav tm="100000">
                                          <p:val>
                                            <p:strVal val="#ppt_x"/>
                                          </p:val>
                                        </p:tav>
                                      </p:tavLst>
                                    </p:anim>
                                    <p:anim calcmode="lin" valueType="num">
                                      <p:cBhvr additive="base">
                                        <p:cTn id="8" dur="500" fill="hold"/>
                                        <p:tgtEl>
                                          <p:spTgt spid="8499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1000"/>
                                  </p:stCondLst>
                                  <p:childTnLst>
                                    <p:set>
                                      <p:cBhvr>
                                        <p:cTn id="11" dur="1" fill="hold">
                                          <p:stCondLst>
                                            <p:cond delay="0"/>
                                          </p:stCondLst>
                                        </p:cTn>
                                        <p:tgtEl>
                                          <p:spTgt spid="84995">
                                            <p:txEl>
                                              <p:pRg st="0" end="0"/>
                                            </p:txEl>
                                          </p:spTgt>
                                        </p:tgtEl>
                                        <p:attrNameLst>
                                          <p:attrName>style.visibility</p:attrName>
                                        </p:attrNameLst>
                                      </p:cBhvr>
                                      <p:to>
                                        <p:strVal val="visible"/>
                                      </p:to>
                                    </p:set>
                                    <p:anim calcmode="lin" valueType="num">
                                      <p:cBhvr additive="base">
                                        <p:cTn id="12" dur="500" fill="hold"/>
                                        <p:tgtEl>
                                          <p:spTgt spid="84995">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8499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1000"/>
                                  </p:stCondLst>
                                  <p:childTnLst>
                                    <p:set>
                                      <p:cBhvr>
                                        <p:cTn id="16" dur="1" fill="hold">
                                          <p:stCondLst>
                                            <p:cond delay="0"/>
                                          </p:stCondLst>
                                        </p:cTn>
                                        <p:tgtEl>
                                          <p:spTgt spid="84995">
                                            <p:txEl>
                                              <p:pRg st="1" end="1"/>
                                            </p:txEl>
                                          </p:spTgt>
                                        </p:tgtEl>
                                        <p:attrNameLst>
                                          <p:attrName>style.visibility</p:attrName>
                                        </p:attrNameLst>
                                      </p:cBhvr>
                                      <p:to>
                                        <p:strVal val="visible"/>
                                      </p:to>
                                    </p:set>
                                    <p:anim calcmode="lin" valueType="num">
                                      <p:cBhvr additive="base">
                                        <p:cTn id="17" dur="500" fill="hold"/>
                                        <p:tgtEl>
                                          <p:spTgt spid="84995">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84995">
                                            <p:txEl>
                                              <p:pRg st="1" end="1"/>
                                            </p:txEl>
                                          </p:spTgt>
                                        </p:tgtEl>
                                        <p:attrNameLst>
                                          <p:attrName>ppt_y</p:attrName>
                                        </p:attrNameLst>
                                      </p:cBhvr>
                                      <p:tavLst>
                                        <p:tav tm="0">
                                          <p:val>
                                            <p:strVal val="#ppt_y"/>
                                          </p:val>
                                        </p:tav>
                                        <p:tav tm="100000">
                                          <p:val>
                                            <p:strVal val="#ppt_y"/>
                                          </p:val>
                                        </p:tav>
                                      </p:tavLst>
                                    </p:anim>
                                  </p:childTnLst>
                                </p:cTn>
                              </p:par>
                            </p:childTnLst>
                          </p:cTn>
                        </p:par>
                        <p:par>
                          <p:cTn id="19" fill="hold">
                            <p:stCondLst>
                              <p:cond delay="3500"/>
                            </p:stCondLst>
                            <p:childTnLst>
                              <p:par>
                                <p:cTn id="20" presetID="2" presetClass="entr" presetSubtype="8" fill="hold" grpId="0" nodeType="afterEffect">
                                  <p:stCondLst>
                                    <p:cond delay="1000"/>
                                  </p:stCondLst>
                                  <p:childTnLst>
                                    <p:set>
                                      <p:cBhvr>
                                        <p:cTn id="21" dur="1" fill="hold">
                                          <p:stCondLst>
                                            <p:cond delay="0"/>
                                          </p:stCondLst>
                                        </p:cTn>
                                        <p:tgtEl>
                                          <p:spTgt spid="84995">
                                            <p:txEl>
                                              <p:pRg st="2" end="2"/>
                                            </p:txEl>
                                          </p:spTgt>
                                        </p:tgtEl>
                                        <p:attrNameLst>
                                          <p:attrName>style.visibility</p:attrName>
                                        </p:attrNameLst>
                                      </p:cBhvr>
                                      <p:to>
                                        <p:strVal val="visible"/>
                                      </p:to>
                                    </p:set>
                                    <p:anim calcmode="lin" valueType="num">
                                      <p:cBhvr additive="base">
                                        <p:cTn id="22" dur="500" fill="hold"/>
                                        <p:tgtEl>
                                          <p:spTgt spid="84995">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84995">
                                            <p:txEl>
                                              <p:pRg st="2" end="2"/>
                                            </p:txEl>
                                          </p:spTgt>
                                        </p:tgtEl>
                                        <p:attrNameLst>
                                          <p:attrName>ppt_y</p:attrName>
                                        </p:attrNameLst>
                                      </p:cBhvr>
                                      <p:tavLst>
                                        <p:tav tm="0">
                                          <p:val>
                                            <p:strVal val="#ppt_y"/>
                                          </p:val>
                                        </p:tav>
                                        <p:tav tm="100000">
                                          <p:val>
                                            <p:strVal val="#ppt_y"/>
                                          </p:val>
                                        </p:tav>
                                      </p:tavLst>
                                    </p:anim>
                                  </p:childTnLst>
                                </p:cTn>
                              </p:par>
                            </p:childTnLst>
                          </p:cTn>
                        </p:par>
                        <p:par>
                          <p:cTn id="24" fill="hold">
                            <p:stCondLst>
                              <p:cond delay="5000"/>
                            </p:stCondLst>
                            <p:childTnLst>
                              <p:par>
                                <p:cTn id="25" presetID="2" presetClass="entr" presetSubtype="8" fill="hold" grpId="0" nodeType="afterEffect">
                                  <p:stCondLst>
                                    <p:cond delay="1000"/>
                                  </p:stCondLst>
                                  <p:childTnLst>
                                    <p:set>
                                      <p:cBhvr>
                                        <p:cTn id="26" dur="1" fill="hold">
                                          <p:stCondLst>
                                            <p:cond delay="0"/>
                                          </p:stCondLst>
                                        </p:cTn>
                                        <p:tgtEl>
                                          <p:spTgt spid="84995">
                                            <p:txEl>
                                              <p:pRg st="3" end="3"/>
                                            </p:txEl>
                                          </p:spTgt>
                                        </p:tgtEl>
                                        <p:attrNameLst>
                                          <p:attrName>style.visibility</p:attrName>
                                        </p:attrNameLst>
                                      </p:cBhvr>
                                      <p:to>
                                        <p:strVal val="visible"/>
                                      </p:to>
                                    </p:set>
                                    <p:anim calcmode="lin" valueType="num">
                                      <p:cBhvr additive="base">
                                        <p:cTn id="27" dur="500" fill="hold"/>
                                        <p:tgtEl>
                                          <p:spTgt spid="84995">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84995">
                                            <p:txEl>
                                              <p:pRg st="3" end="3"/>
                                            </p:txEl>
                                          </p:spTgt>
                                        </p:tgtEl>
                                        <p:attrNameLst>
                                          <p:attrName>ppt_y</p:attrName>
                                        </p:attrNameLst>
                                      </p:cBhvr>
                                      <p:tavLst>
                                        <p:tav tm="0">
                                          <p:val>
                                            <p:strVal val="#ppt_y"/>
                                          </p:val>
                                        </p:tav>
                                        <p:tav tm="100000">
                                          <p:val>
                                            <p:strVal val="#ppt_y"/>
                                          </p:val>
                                        </p:tav>
                                      </p:tavLst>
                                    </p:anim>
                                  </p:childTnLst>
                                </p:cTn>
                              </p:par>
                            </p:childTnLst>
                          </p:cTn>
                        </p:par>
                        <p:par>
                          <p:cTn id="29" fill="hold">
                            <p:stCondLst>
                              <p:cond delay="6500"/>
                            </p:stCondLst>
                            <p:childTnLst>
                              <p:par>
                                <p:cTn id="30" presetID="2" presetClass="entr" presetSubtype="8" fill="hold" grpId="0" nodeType="afterEffect">
                                  <p:stCondLst>
                                    <p:cond delay="1000"/>
                                  </p:stCondLst>
                                  <p:childTnLst>
                                    <p:set>
                                      <p:cBhvr>
                                        <p:cTn id="31" dur="1" fill="hold">
                                          <p:stCondLst>
                                            <p:cond delay="0"/>
                                          </p:stCondLst>
                                        </p:cTn>
                                        <p:tgtEl>
                                          <p:spTgt spid="84995">
                                            <p:txEl>
                                              <p:pRg st="4" end="4"/>
                                            </p:txEl>
                                          </p:spTgt>
                                        </p:tgtEl>
                                        <p:attrNameLst>
                                          <p:attrName>style.visibility</p:attrName>
                                        </p:attrNameLst>
                                      </p:cBhvr>
                                      <p:to>
                                        <p:strVal val="visible"/>
                                      </p:to>
                                    </p:set>
                                    <p:anim calcmode="lin" valueType="num">
                                      <p:cBhvr additive="base">
                                        <p:cTn id="32" dur="500" fill="hold"/>
                                        <p:tgtEl>
                                          <p:spTgt spid="84995">
                                            <p:txEl>
                                              <p:pRg st="4" end="4"/>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8499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4" grpId="0" autoUpdateAnimBg="0"/>
      <p:bldP spid="84995" grpId="0" build="p" autoUpdateAnimBg="0" advAuto="100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685800" y="533400"/>
            <a:ext cx="7772400" cy="920750"/>
          </a:xfrm>
        </p:spPr>
        <p:txBody>
          <a:bodyPr/>
          <a:lstStyle/>
          <a:p>
            <a:r>
              <a:rPr lang="en-US" sz="4000" b="1">
                <a:solidFill>
                  <a:srgbClr val="6600CC"/>
                </a:solidFill>
              </a:rPr>
              <a:t>INTIMACY</a:t>
            </a:r>
          </a:p>
        </p:txBody>
      </p:sp>
      <p:sp>
        <p:nvSpPr>
          <p:cNvPr id="86019" name="Rectangle 3"/>
          <p:cNvSpPr>
            <a:spLocks noGrp="1" noChangeArrowheads="1"/>
          </p:cNvSpPr>
          <p:nvPr>
            <p:ph type="body" idx="1"/>
          </p:nvPr>
        </p:nvSpPr>
        <p:spPr>
          <a:xfrm>
            <a:off x="685800" y="1371600"/>
            <a:ext cx="7772400" cy="4876800"/>
          </a:xfrm>
        </p:spPr>
        <p:txBody>
          <a:bodyPr/>
          <a:lstStyle/>
          <a:p>
            <a:pPr>
              <a:lnSpc>
                <a:spcPct val="90000"/>
              </a:lnSpc>
              <a:spcBef>
                <a:spcPct val="0"/>
              </a:spcBef>
            </a:pPr>
            <a:r>
              <a:rPr lang="en-US" sz="2800" b="1"/>
              <a:t>May become emotionally unavailable to self and others as a result of feeling too emotionally invested in clients</a:t>
            </a:r>
            <a:br>
              <a:rPr lang="en-US" sz="2800" b="1"/>
            </a:br>
            <a:endParaRPr lang="en-US" sz="2800" b="1"/>
          </a:p>
          <a:p>
            <a:pPr>
              <a:lnSpc>
                <a:spcPct val="90000"/>
              </a:lnSpc>
              <a:spcBef>
                <a:spcPct val="0"/>
              </a:spcBef>
            </a:pPr>
            <a:r>
              <a:rPr lang="en-US" sz="2800" b="1"/>
              <a:t>Alienation and isolation from others</a:t>
            </a:r>
            <a:br>
              <a:rPr lang="en-US" sz="2800" b="1"/>
            </a:br>
            <a:endParaRPr lang="en-US" sz="2800" b="1"/>
          </a:p>
          <a:p>
            <a:pPr>
              <a:lnSpc>
                <a:spcPct val="90000"/>
              </a:lnSpc>
              <a:spcBef>
                <a:spcPct val="0"/>
              </a:spcBef>
            </a:pPr>
            <a:r>
              <a:rPr lang="en-US" sz="2800" b="1"/>
              <a:t>May be reinforced by others who view “helping work” as</a:t>
            </a:r>
          </a:p>
          <a:p>
            <a:pPr lvl="1">
              <a:lnSpc>
                <a:spcPct val="90000"/>
              </a:lnSpc>
            </a:pPr>
            <a:r>
              <a:rPr lang="en-US" sz="2400" b="1"/>
              <a:t>Sad</a:t>
            </a:r>
          </a:p>
          <a:p>
            <a:pPr lvl="1">
              <a:lnSpc>
                <a:spcPct val="90000"/>
              </a:lnSpc>
            </a:pPr>
            <a:r>
              <a:rPr lang="en-US" sz="2400" b="1"/>
              <a:t>Horrific</a:t>
            </a:r>
          </a:p>
          <a:p>
            <a:pPr lvl="1">
              <a:lnSpc>
                <a:spcPct val="90000"/>
              </a:lnSpc>
            </a:pPr>
            <a:r>
              <a:rPr lang="en-US" sz="2400" b="1"/>
              <a:t>“Better you than me”</a:t>
            </a:r>
          </a:p>
          <a:p>
            <a:pPr lvl="1">
              <a:lnSpc>
                <a:spcPct val="90000"/>
              </a:lnSpc>
            </a:pPr>
            <a:r>
              <a:rPr lang="en-US" sz="2400" b="1"/>
              <a:t>Triggers to their anger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6018"/>
                                        </p:tgtEl>
                                        <p:attrNameLst>
                                          <p:attrName>style.visibility</p:attrName>
                                        </p:attrNameLst>
                                      </p:cBhvr>
                                      <p:to>
                                        <p:strVal val="visible"/>
                                      </p:to>
                                    </p:set>
                                    <p:anim calcmode="lin" valueType="num">
                                      <p:cBhvr additive="base">
                                        <p:cTn id="7" dur="500" fill="hold"/>
                                        <p:tgtEl>
                                          <p:spTgt spid="86018"/>
                                        </p:tgtEl>
                                        <p:attrNameLst>
                                          <p:attrName>ppt_x</p:attrName>
                                        </p:attrNameLst>
                                      </p:cBhvr>
                                      <p:tavLst>
                                        <p:tav tm="0">
                                          <p:val>
                                            <p:strVal val="0-#ppt_w/2"/>
                                          </p:val>
                                        </p:tav>
                                        <p:tav tm="100000">
                                          <p:val>
                                            <p:strVal val="#ppt_x"/>
                                          </p:val>
                                        </p:tav>
                                      </p:tavLst>
                                    </p:anim>
                                    <p:anim calcmode="lin" valueType="num">
                                      <p:cBhvr additive="base">
                                        <p:cTn id="8" dur="500" fill="hold"/>
                                        <p:tgtEl>
                                          <p:spTgt spid="8601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1000"/>
                                  </p:stCondLst>
                                  <p:childTnLst>
                                    <p:set>
                                      <p:cBhvr>
                                        <p:cTn id="11" dur="1" fill="hold">
                                          <p:stCondLst>
                                            <p:cond delay="0"/>
                                          </p:stCondLst>
                                        </p:cTn>
                                        <p:tgtEl>
                                          <p:spTgt spid="86019">
                                            <p:txEl>
                                              <p:pRg st="0" end="0"/>
                                            </p:txEl>
                                          </p:spTgt>
                                        </p:tgtEl>
                                        <p:attrNameLst>
                                          <p:attrName>style.visibility</p:attrName>
                                        </p:attrNameLst>
                                      </p:cBhvr>
                                      <p:to>
                                        <p:strVal val="visible"/>
                                      </p:to>
                                    </p:set>
                                    <p:anim calcmode="lin" valueType="num">
                                      <p:cBhvr additive="base">
                                        <p:cTn id="12" dur="500" fill="hold"/>
                                        <p:tgtEl>
                                          <p:spTgt spid="86019">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86019">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1000"/>
                                  </p:stCondLst>
                                  <p:childTnLst>
                                    <p:set>
                                      <p:cBhvr>
                                        <p:cTn id="16" dur="1" fill="hold">
                                          <p:stCondLst>
                                            <p:cond delay="0"/>
                                          </p:stCondLst>
                                        </p:cTn>
                                        <p:tgtEl>
                                          <p:spTgt spid="86019">
                                            <p:txEl>
                                              <p:pRg st="1" end="1"/>
                                            </p:txEl>
                                          </p:spTgt>
                                        </p:tgtEl>
                                        <p:attrNameLst>
                                          <p:attrName>style.visibility</p:attrName>
                                        </p:attrNameLst>
                                      </p:cBhvr>
                                      <p:to>
                                        <p:strVal val="visible"/>
                                      </p:to>
                                    </p:set>
                                    <p:anim calcmode="lin" valueType="num">
                                      <p:cBhvr additive="base">
                                        <p:cTn id="17" dur="500" fill="hold"/>
                                        <p:tgtEl>
                                          <p:spTgt spid="86019">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6019">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500"/>
                            </p:stCondLst>
                            <p:childTnLst>
                              <p:par>
                                <p:cTn id="20" presetID="2" presetClass="entr" presetSubtype="4" fill="hold" grpId="0" nodeType="afterEffect">
                                  <p:stCondLst>
                                    <p:cond delay="1000"/>
                                  </p:stCondLst>
                                  <p:childTnLst>
                                    <p:set>
                                      <p:cBhvr>
                                        <p:cTn id="21" dur="1" fill="hold">
                                          <p:stCondLst>
                                            <p:cond delay="0"/>
                                          </p:stCondLst>
                                        </p:cTn>
                                        <p:tgtEl>
                                          <p:spTgt spid="86019">
                                            <p:txEl>
                                              <p:pRg st="2" end="2"/>
                                            </p:txEl>
                                          </p:spTgt>
                                        </p:tgtEl>
                                        <p:attrNameLst>
                                          <p:attrName>style.visibility</p:attrName>
                                        </p:attrNameLst>
                                      </p:cBhvr>
                                      <p:to>
                                        <p:strVal val="visible"/>
                                      </p:to>
                                    </p:set>
                                    <p:anim calcmode="lin" valueType="num">
                                      <p:cBhvr additive="base">
                                        <p:cTn id="22" dur="500" fill="hold"/>
                                        <p:tgtEl>
                                          <p:spTgt spid="86019">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86019">
                                            <p:txEl>
                                              <p:pRg st="2" end="2"/>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1000"/>
                                  </p:stCondLst>
                                  <p:childTnLst>
                                    <p:set>
                                      <p:cBhvr>
                                        <p:cTn id="25" dur="1" fill="hold">
                                          <p:stCondLst>
                                            <p:cond delay="0"/>
                                          </p:stCondLst>
                                        </p:cTn>
                                        <p:tgtEl>
                                          <p:spTgt spid="86019">
                                            <p:txEl>
                                              <p:pRg st="3" end="3"/>
                                            </p:txEl>
                                          </p:spTgt>
                                        </p:tgtEl>
                                        <p:attrNameLst>
                                          <p:attrName>style.visibility</p:attrName>
                                        </p:attrNameLst>
                                      </p:cBhvr>
                                      <p:to>
                                        <p:strVal val="visible"/>
                                      </p:to>
                                    </p:set>
                                    <p:anim calcmode="lin" valueType="num">
                                      <p:cBhvr additive="base">
                                        <p:cTn id="26" dur="500" fill="hold"/>
                                        <p:tgtEl>
                                          <p:spTgt spid="86019">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86019">
                                            <p:txEl>
                                              <p:pRg st="3" end="3"/>
                                            </p:txEl>
                                          </p:spTgt>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1000"/>
                                  </p:stCondLst>
                                  <p:childTnLst>
                                    <p:set>
                                      <p:cBhvr>
                                        <p:cTn id="29" dur="1" fill="hold">
                                          <p:stCondLst>
                                            <p:cond delay="0"/>
                                          </p:stCondLst>
                                        </p:cTn>
                                        <p:tgtEl>
                                          <p:spTgt spid="86019">
                                            <p:txEl>
                                              <p:pRg st="4" end="4"/>
                                            </p:txEl>
                                          </p:spTgt>
                                        </p:tgtEl>
                                        <p:attrNameLst>
                                          <p:attrName>style.visibility</p:attrName>
                                        </p:attrNameLst>
                                      </p:cBhvr>
                                      <p:to>
                                        <p:strVal val="visible"/>
                                      </p:to>
                                    </p:set>
                                    <p:anim calcmode="lin" valueType="num">
                                      <p:cBhvr additive="base">
                                        <p:cTn id="30" dur="500" fill="hold"/>
                                        <p:tgtEl>
                                          <p:spTgt spid="86019">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86019">
                                            <p:txEl>
                                              <p:pRg st="4" end="4"/>
                                            </p:txEl>
                                          </p:spTgt>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1000"/>
                                  </p:stCondLst>
                                  <p:childTnLst>
                                    <p:set>
                                      <p:cBhvr>
                                        <p:cTn id="33" dur="1" fill="hold">
                                          <p:stCondLst>
                                            <p:cond delay="0"/>
                                          </p:stCondLst>
                                        </p:cTn>
                                        <p:tgtEl>
                                          <p:spTgt spid="86019">
                                            <p:txEl>
                                              <p:pRg st="5" end="5"/>
                                            </p:txEl>
                                          </p:spTgt>
                                        </p:tgtEl>
                                        <p:attrNameLst>
                                          <p:attrName>style.visibility</p:attrName>
                                        </p:attrNameLst>
                                      </p:cBhvr>
                                      <p:to>
                                        <p:strVal val="visible"/>
                                      </p:to>
                                    </p:set>
                                    <p:anim calcmode="lin" valueType="num">
                                      <p:cBhvr additive="base">
                                        <p:cTn id="34" dur="500" fill="hold"/>
                                        <p:tgtEl>
                                          <p:spTgt spid="86019">
                                            <p:txEl>
                                              <p:pRg st="5" end="5"/>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86019">
                                            <p:txEl>
                                              <p:pRg st="5" end="5"/>
                                            </p:txEl>
                                          </p:spTgt>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1000"/>
                                  </p:stCondLst>
                                  <p:childTnLst>
                                    <p:set>
                                      <p:cBhvr>
                                        <p:cTn id="37" dur="1" fill="hold">
                                          <p:stCondLst>
                                            <p:cond delay="0"/>
                                          </p:stCondLst>
                                        </p:cTn>
                                        <p:tgtEl>
                                          <p:spTgt spid="86019">
                                            <p:txEl>
                                              <p:pRg st="6" end="6"/>
                                            </p:txEl>
                                          </p:spTgt>
                                        </p:tgtEl>
                                        <p:attrNameLst>
                                          <p:attrName>style.visibility</p:attrName>
                                        </p:attrNameLst>
                                      </p:cBhvr>
                                      <p:to>
                                        <p:strVal val="visible"/>
                                      </p:to>
                                    </p:set>
                                    <p:anim calcmode="lin" valueType="num">
                                      <p:cBhvr additive="base">
                                        <p:cTn id="38" dur="500" fill="hold"/>
                                        <p:tgtEl>
                                          <p:spTgt spid="86019">
                                            <p:txEl>
                                              <p:pRg st="6" end="6"/>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8601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8" grpId="0" autoUpdateAnimBg="0"/>
      <p:bldP spid="86019" grpId="0" build="p" autoUpdateAnimBg="0" advAuto="100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sz="4000" b="1">
                <a:solidFill>
                  <a:srgbClr val="6600CC"/>
                </a:solidFill>
              </a:rPr>
              <a:t>ACUTE STRESS REACTIONS</a:t>
            </a:r>
          </a:p>
        </p:txBody>
      </p:sp>
      <p:sp>
        <p:nvSpPr>
          <p:cNvPr id="68611" name="Rectangle 3"/>
          <p:cNvSpPr>
            <a:spLocks noGrp="1" noChangeArrowheads="1"/>
          </p:cNvSpPr>
          <p:nvPr>
            <p:ph type="body" idx="1"/>
          </p:nvPr>
        </p:nvSpPr>
        <p:spPr/>
        <p:txBody>
          <a:bodyPr/>
          <a:lstStyle/>
          <a:p>
            <a:pPr>
              <a:lnSpc>
                <a:spcPct val="90000"/>
              </a:lnSpc>
            </a:pPr>
            <a:r>
              <a:rPr lang="en-US" sz="2800" b="1"/>
              <a:t>Can occur as a result of vicarious traumatization</a:t>
            </a:r>
          </a:p>
          <a:p>
            <a:pPr>
              <a:lnSpc>
                <a:spcPct val="90000"/>
              </a:lnSpc>
            </a:pPr>
            <a:r>
              <a:rPr lang="en-US" sz="2800" b="1"/>
              <a:t>Alterations in sensory experiences</a:t>
            </a:r>
          </a:p>
          <a:p>
            <a:pPr>
              <a:lnSpc>
                <a:spcPct val="90000"/>
              </a:lnSpc>
            </a:pPr>
            <a:r>
              <a:rPr lang="en-US" sz="2800" b="1"/>
              <a:t>Physiologic activation</a:t>
            </a:r>
          </a:p>
          <a:p>
            <a:pPr>
              <a:lnSpc>
                <a:spcPct val="90000"/>
              </a:lnSpc>
            </a:pPr>
            <a:r>
              <a:rPr lang="en-US" sz="2800" b="1"/>
              <a:t>Inability to modulate affects</a:t>
            </a:r>
          </a:p>
          <a:p>
            <a:pPr lvl="1">
              <a:lnSpc>
                <a:spcPct val="90000"/>
              </a:lnSpc>
            </a:pPr>
            <a:r>
              <a:rPr lang="en-US" sz="2400" b="1"/>
              <a:t>Substance abuse</a:t>
            </a:r>
          </a:p>
          <a:p>
            <a:pPr lvl="1">
              <a:lnSpc>
                <a:spcPct val="90000"/>
              </a:lnSpc>
            </a:pPr>
            <a:r>
              <a:rPr lang="en-US" sz="2400" b="1"/>
              <a:t>Overeating</a:t>
            </a:r>
          </a:p>
          <a:p>
            <a:pPr lvl="1">
              <a:lnSpc>
                <a:spcPct val="90000"/>
              </a:lnSpc>
            </a:pPr>
            <a:r>
              <a:rPr lang="en-US" sz="2400" b="1"/>
              <a:t>Bingeing</a:t>
            </a:r>
          </a:p>
          <a:p>
            <a:pPr lvl="1">
              <a:lnSpc>
                <a:spcPct val="90000"/>
              </a:lnSpc>
            </a:pPr>
            <a:r>
              <a:rPr lang="en-US" sz="2400" b="1"/>
              <a:t>Hypersensitivity to emotionally charged stimuli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8610"/>
                                        </p:tgtEl>
                                        <p:attrNameLst>
                                          <p:attrName>style.visibility</p:attrName>
                                        </p:attrNameLst>
                                      </p:cBhvr>
                                      <p:to>
                                        <p:strVal val="visible"/>
                                      </p:to>
                                    </p:set>
                                    <p:anim calcmode="lin" valueType="num">
                                      <p:cBhvr additive="base">
                                        <p:cTn id="7" dur="500" fill="hold"/>
                                        <p:tgtEl>
                                          <p:spTgt spid="68610"/>
                                        </p:tgtEl>
                                        <p:attrNameLst>
                                          <p:attrName>ppt_x</p:attrName>
                                        </p:attrNameLst>
                                      </p:cBhvr>
                                      <p:tavLst>
                                        <p:tav tm="0">
                                          <p:val>
                                            <p:strVal val="0-#ppt_w/2"/>
                                          </p:val>
                                        </p:tav>
                                        <p:tav tm="100000">
                                          <p:val>
                                            <p:strVal val="#ppt_x"/>
                                          </p:val>
                                        </p:tav>
                                      </p:tavLst>
                                    </p:anim>
                                    <p:anim calcmode="lin" valueType="num">
                                      <p:cBhvr additive="base">
                                        <p:cTn id="8" dur="500" fill="hold"/>
                                        <p:tgtEl>
                                          <p:spTgt spid="6861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1000"/>
                                  </p:stCondLst>
                                  <p:childTnLst>
                                    <p:set>
                                      <p:cBhvr>
                                        <p:cTn id="11" dur="1" fill="hold">
                                          <p:stCondLst>
                                            <p:cond delay="0"/>
                                          </p:stCondLst>
                                        </p:cTn>
                                        <p:tgtEl>
                                          <p:spTgt spid="68611">
                                            <p:txEl>
                                              <p:pRg st="0" end="0"/>
                                            </p:txEl>
                                          </p:spTgt>
                                        </p:tgtEl>
                                        <p:attrNameLst>
                                          <p:attrName>style.visibility</p:attrName>
                                        </p:attrNameLst>
                                      </p:cBhvr>
                                      <p:to>
                                        <p:strVal val="visible"/>
                                      </p:to>
                                    </p:set>
                                    <p:anim calcmode="lin" valueType="num">
                                      <p:cBhvr additive="base">
                                        <p:cTn id="12" dur="500" fill="hold"/>
                                        <p:tgtEl>
                                          <p:spTgt spid="68611">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68611">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1000"/>
                                  </p:stCondLst>
                                  <p:childTnLst>
                                    <p:set>
                                      <p:cBhvr>
                                        <p:cTn id="16" dur="1" fill="hold">
                                          <p:stCondLst>
                                            <p:cond delay="0"/>
                                          </p:stCondLst>
                                        </p:cTn>
                                        <p:tgtEl>
                                          <p:spTgt spid="68611">
                                            <p:txEl>
                                              <p:pRg st="1" end="1"/>
                                            </p:txEl>
                                          </p:spTgt>
                                        </p:tgtEl>
                                        <p:attrNameLst>
                                          <p:attrName>style.visibility</p:attrName>
                                        </p:attrNameLst>
                                      </p:cBhvr>
                                      <p:to>
                                        <p:strVal val="visible"/>
                                      </p:to>
                                    </p:set>
                                    <p:anim calcmode="lin" valueType="num">
                                      <p:cBhvr additive="base">
                                        <p:cTn id="17" dur="500" fill="hold"/>
                                        <p:tgtEl>
                                          <p:spTgt spid="68611">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8611">
                                            <p:txEl>
                                              <p:pRg st="1" end="1"/>
                                            </p:txEl>
                                          </p:spTgt>
                                        </p:tgtEl>
                                        <p:attrNameLst>
                                          <p:attrName>ppt_y</p:attrName>
                                        </p:attrNameLst>
                                      </p:cBhvr>
                                      <p:tavLst>
                                        <p:tav tm="0">
                                          <p:val>
                                            <p:strVal val="#ppt_y"/>
                                          </p:val>
                                        </p:tav>
                                        <p:tav tm="100000">
                                          <p:val>
                                            <p:strVal val="#ppt_y"/>
                                          </p:val>
                                        </p:tav>
                                      </p:tavLst>
                                    </p:anim>
                                  </p:childTnLst>
                                </p:cTn>
                              </p:par>
                            </p:childTnLst>
                          </p:cTn>
                        </p:par>
                        <p:par>
                          <p:cTn id="19" fill="hold">
                            <p:stCondLst>
                              <p:cond delay="3500"/>
                            </p:stCondLst>
                            <p:childTnLst>
                              <p:par>
                                <p:cTn id="20" presetID="2" presetClass="entr" presetSubtype="8" fill="hold" grpId="0" nodeType="afterEffect">
                                  <p:stCondLst>
                                    <p:cond delay="1000"/>
                                  </p:stCondLst>
                                  <p:childTnLst>
                                    <p:set>
                                      <p:cBhvr>
                                        <p:cTn id="21" dur="1" fill="hold">
                                          <p:stCondLst>
                                            <p:cond delay="0"/>
                                          </p:stCondLst>
                                        </p:cTn>
                                        <p:tgtEl>
                                          <p:spTgt spid="68611">
                                            <p:txEl>
                                              <p:pRg st="2" end="2"/>
                                            </p:txEl>
                                          </p:spTgt>
                                        </p:tgtEl>
                                        <p:attrNameLst>
                                          <p:attrName>style.visibility</p:attrName>
                                        </p:attrNameLst>
                                      </p:cBhvr>
                                      <p:to>
                                        <p:strVal val="visible"/>
                                      </p:to>
                                    </p:set>
                                    <p:anim calcmode="lin" valueType="num">
                                      <p:cBhvr additive="base">
                                        <p:cTn id="22" dur="500" fill="hold"/>
                                        <p:tgtEl>
                                          <p:spTgt spid="68611">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68611">
                                            <p:txEl>
                                              <p:pRg st="2" end="2"/>
                                            </p:txEl>
                                          </p:spTgt>
                                        </p:tgtEl>
                                        <p:attrNameLst>
                                          <p:attrName>ppt_y</p:attrName>
                                        </p:attrNameLst>
                                      </p:cBhvr>
                                      <p:tavLst>
                                        <p:tav tm="0">
                                          <p:val>
                                            <p:strVal val="#ppt_y"/>
                                          </p:val>
                                        </p:tav>
                                        <p:tav tm="100000">
                                          <p:val>
                                            <p:strVal val="#ppt_y"/>
                                          </p:val>
                                        </p:tav>
                                      </p:tavLst>
                                    </p:anim>
                                  </p:childTnLst>
                                </p:cTn>
                              </p:par>
                            </p:childTnLst>
                          </p:cTn>
                        </p:par>
                        <p:par>
                          <p:cTn id="24" fill="hold">
                            <p:stCondLst>
                              <p:cond delay="5000"/>
                            </p:stCondLst>
                            <p:childTnLst>
                              <p:par>
                                <p:cTn id="25" presetID="2" presetClass="entr" presetSubtype="8" fill="hold" grpId="0" nodeType="afterEffect">
                                  <p:stCondLst>
                                    <p:cond delay="1000"/>
                                  </p:stCondLst>
                                  <p:childTnLst>
                                    <p:set>
                                      <p:cBhvr>
                                        <p:cTn id="26" dur="1" fill="hold">
                                          <p:stCondLst>
                                            <p:cond delay="0"/>
                                          </p:stCondLst>
                                        </p:cTn>
                                        <p:tgtEl>
                                          <p:spTgt spid="68611">
                                            <p:txEl>
                                              <p:pRg st="3" end="3"/>
                                            </p:txEl>
                                          </p:spTgt>
                                        </p:tgtEl>
                                        <p:attrNameLst>
                                          <p:attrName>style.visibility</p:attrName>
                                        </p:attrNameLst>
                                      </p:cBhvr>
                                      <p:to>
                                        <p:strVal val="visible"/>
                                      </p:to>
                                    </p:set>
                                    <p:anim calcmode="lin" valueType="num">
                                      <p:cBhvr additive="base">
                                        <p:cTn id="27" dur="500" fill="hold"/>
                                        <p:tgtEl>
                                          <p:spTgt spid="68611">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68611">
                                            <p:txEl>
                                              <p:pRg st="3" end="3"/>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1000"/>
                                  </p:stCondLst>
                                  <p:childTnLst>
                                    <p:set>
                                      <p:cBhvr>
                                        <p:cTn id="30" dur="1" fill="hold">
                                          <p:stCondLst>
                                            <p:cond delay="0"/>
                                          </p:stCondLst>
                                        </p:cTn>
                                        <p:tgtEl>
                                          <p:spTgt spid="68611">
                                            <p:txEl>
                                              <p:pRg st="4" end="4"/>
                                            </p:txEl>
                                          </p:spTgt>
                                        </p:tgtEl>
                                        <p:attrNameLst>
                                          <p:attrName>style.visibility</p:attrName>
                                        </p:attrNameLst>
                                      </p:cBhvr>
                                      <p:to>
                                        <p:strVal val="visible"/>
                                      </p:to>
                                    </p:set>
                                    <p:anim calcmode="lin" valueType="num">
                                      <p:cBhvr additive="base">
                                        <p:cTn id="31" dur="500" fill="hold"/>
                                        <p:tgtEl>
                                          <p:spTgt spid="6861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8611">
                                            <p:txEl>
                                              <p:pRg st="4" end="4"/>
                                            </p:txEl>
                                          </p:spTgt>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1000"/>
                                  </p:stCondLst>
                                  <p:childTnLst>
                                    <p:set>
                                      <p:cBhvr>
                                        <p:cTn id="34" dur="1" fill="hold">
                                          <p:stCondLst>
                                            <p:cond delay="0"/>
                                          </p:stCondLst>
                                        </p:cTn>
                                        <p:tgtEl>
                                          <p:spTgt spid="68611">
                                            <p:txEl>
                                              <p:pRg st="5" end="5"/>
                                            </p:txEl>
                                          </p:spTgt>
                                        </p:tgtEl>
                                        <p:attrNameLst>
                                          <p:attrName>style.visibility</p:attrName>
                                        </p:attrNameLst>
                                      </p:cBhvr>
                                      <p:to>
                                        <p:strVal val="visible"/>
                                      </p:to>
                                    </p:set>
                                    <p:anim calcmode="lin" valueType="num">
                                      <p:cBhvr additive="base">
                                        <p:cTn id="35" dur="500" fill="hold"/>
                                        <p:tgtEl>
                                          <p:spTgt spid="68611">
                                            <p:txEl>
                                              <p:pRg st="5" end="5"/>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68611">
                                            <p:txEl>
                                              <p:pRg st="5" end="5"/>
                                            </p:txEl>
                                          </p:spTgt>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1000"/>
                                  </p:stCondLst>
                                  <p:childTnLst>
                                    <p:set>
                                      <p:cBhvr>
                                        <p:cTn id="38" dur="1" fill="hold">
                                          <p:stCondLst>
                                            <p:cond delay="0"/>
                                          </p:stCondLst>
                                        </p:cTn>
                                        <p:tgtEl>
                                          <p:spTgt spid="68611">
                                            <p:txEl>
                                              <p:pRg st="6" end="6"/>
                                            </p:txEl>
                                          </p:spTgt>
                                        </p:tgtEl>
                                        <p:attrNameLst>
                                          <p:attrName>style.visibility</p:attrName>
                                        </p:attrNameLst>
                                      </p:cBhvr>
                                      <p:to>
                                        <p:strVal val="visible"/>
                                      </p:to>
                                    </p:set>
                                    <p:anim calcmode="lin" valueType="num">
                                      <p:cBhvr additive="base">
                                        <p:cTn id="39" dur="500" fill="hold"/>
                                        <p:tgtEl>
                                          <p:spTgt spid="68611">
                                            <p:txEl>
                                              <p:pRg st="6" end="6"/>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68611">
                                            <p:txEl>
                                              <p:pRg st="6" end="6"/>
                                            </p:txEl>
                                          </p:spTgt>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1000"/>
                                  </p:stCondLst>
                                  <p:childTnLst>
                                    <p:set>
                                      <p:cBhvr>
                                        <p:cTn id="42" dur="1" fill="hold">
                                          <p:stCondLst>
                                            <p:cond delay="0"/>
                                          </p:stCondLst>
                                        </p:cTn>
                                        <p:tgtEl>
                                          <p:spTgt spid="68611">
                                            <p:txEl>
                                              <p:pRg st="7" end="7"/>
                                            </p:txEl>
                                          </p:spTgt>
                                        </p:tgtEl>
                                        <p:attrNameLst>
                                          <p:attrName>style.visibility</p:attrName>
                                        </p:attrNameLst>
                                      </p:cBhvr>
                                      <p:to>
                                        <p:strVal val="visible"/>
                                      </p:to>
                                    </p:set>
                                    <p:anim calcmode="lin" valueType="num">
                                      <p:cBhvr additive="base">
                                        <p:cTn id="43" dur="500" fill="hold"/>
                                        <p:tgtEl>
                                          <p:spTgt spid="68611">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68611">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autoUpdateAnimBg="0"/>
      <p:bldP spid="68611" grpId="0" build="p" autoUpdateAnimBg="0" advAuto="100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533400" y="1143000"/>
            <a:ext cx="7772400" cy="4876800"/>
          </a:xfrm>
        </p:spPr>
        <p:txBody>
          <a:bodyPr/>
          <a:lstStyle/>
          <a:p>
            <a:pPr>
              <a:lnSpc>
                <a:spcPct val="90000"/>
              </a:lnSpc>
            </a:pPr>
            <a:r>
              <a:rPr lang="en-US" b="1"/>
              <a:t>VT can result in physiological symptoms that resemble post traumatic stress reactions</a:t>
            </a:r>
          </a:p>
          <a:p>
            <a:pPr lvl="1">
              <a:lnSpc>
                <a:spcPct val="90000"/>
              </a:lnSpc>
            </a:pPr>
            <a:r>
              <a:rPr lang="en-US" b="1"/>
              <a:t>Intrusive Symptoms</a:t>
            </a:r>
          </a:p>
          <a:p>
            <a:pPr lvl="2">
              <a:lnSpc>
                <a:spcPct val="90000"/>
              </a:lnSpc>
            </a:pPr>
            <a:r>
              <a:rPr lang="en-US" b="1"/>
              <a:t>Flashbacks</a:t>
            </a:r>
          </a:p>
          <a:p>
            <a:pPr lvl="2">
              <a:lnSpc>
                <a:spcPct val="90000"/>
              </a:lnSpc>
            </a:pPr>
            <a:r>
              <a:rPr lang="en-US" b="1"/>
              <a:t>Nightmares</a:t>
            </a:r>
          </a:p>
          <a:p>
            <a:pPr lvl="2">
              <a:lnSpc>
                <a:spcPct val="90000"/>
              </a:lnSpc>
            </a:pPr>
            <a:r>
              <a:rPr lang="en-US" b="1"/>
              <a:t>Obsessive thoughts</a:t>
            </a:r>
          </a:p>
          <a:p>
            <a:pPr lvl="1">
              <a:lnSpc>
                <a:spcPct val="90000"/>
              </a:lnSpc>
            </a:pPr>
            <a:r>
              <a:rPr lang="en-US" b="1"/>
              <a:t>Constrictive Symptoms</a:t>
            </a:r>
          </a:p>
          <a:p>
            <a:pPr lvl="2">
              <a:lnSpc>
                <a:spcPct val="90000"/>
              </a:lnSpc>
            </a:pPr>
            <a:r>
              <a:rPr lang="en-US" b="1"/>
              <a:t>Numbing</a:t>
            </a:r>
          </a:p>
          <a:p>
            <a:pPr lvl="2">
              <a:lnSpc>
                <a:spcPct val="90000"/>
              </a:lnSpc>
            </a:pPr>
            <a:r>
              <a:rPr lang="en-US" b="1"/>
              <a:t>Dissociation</a:t>
            </a:r>
          </a:p>
          <a:p>
            <a:pPr>
              <a:lnSpc>
                <a:spcPct val="90000"/>
              </a:lnSpc>
              <a:buFontTx/>
              <a:buNone/>
            </a:pPr>
            <a:r>
              <a:rPr lang="en-US" sz="2800" b="1"/>
              <a:t>	</a:t>
            </a:r>
            <a:r>
              <a:rPr lang="en-US" sz="1600" b="1"/>
              <a:t>(Beaton &amp; Murphy, 1995)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anim calcmode="lin" valueType="num">
                                      <p:cBhvr additive="base">
                                        <p:cTn id="11" dur="500" fill="hold"/>
                                        <p:tgtEl>
                                          <p:spTgt spid="1126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1267">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anim calcmode="lin" valueType="num">
                                      <p:cBhvr additive="base">
                                        <p:cTn id="15" dur="500" fill="hold"/>
                                        <p:tgtEl>
                                          <p:spTgt spid="11267">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1267">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1267">
                                            <p:txEl>
                                              <p:pRg st="3" end="3"/>
                                            </p:txEl>
                                          </p:spTgt>
                                        </p:tgtEl>
                                        <p:attrNameLst>
                                          <p:attrName>style.visibility</p:attrName>
                                        </p:attrNameLst>
                                      </p:cBhvr>
                                      <p:to>
                                        <p:strVal val="visible"/>
                                      </p:to>
                                    </p:set>
                                    <p:anim calcmode="lin" valueType="num">
                                      <p:cBhvr additive="base">
                                        <p:cTn id="19" dur="500" fill="hold"/>
                                        <p:tgtEl>
                                          <p:spTgt spid="1126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267">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1267">
                                            <p:txEl>
                                              <p:pRg st="4" end="4"/>
                                            </p:txEl>
                                          </p:spTgt>
                                        </p:tgtEl>
                                        <p:attrNameLst>
                                          <p:attrName>style.visibility</p:attrName>
                                        </p:attrNameLst>
                                      </p:cBhvr>
                                      <p:to>
                                        <p:strVal val="visible"/>
                                      </p:to>
                                    </p:set>
                                    <p:anim calcmode="lin" valueType="num">
                                      <p:cBhvr additive="base">
                                        <p:cTn id="23" dur="500" fill="hold"/>
                                        <p:tgtEl>
                                          <p:spTgt spid="11267">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1267">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1267">
                                            <p:txEl>
                                              <p:pRg st="5" end="5"/>
                                            </p:txEl>
                                          </p:spTgt>
                                        </p:tgtEl>
                                        <p:attrNameLst>
                                          <p:attrName>style.visibility</p:attrName>
                                        </p:attrNameLst>
                                      </p:cBhvr>
                                      <p:to>
                                        <p:strVal val="visible"/>
                                      </p:to>
                                    </p:set>
                                    <p:anim calcmode="lin" valueType="num">
                                      <p:cBhvr additive="base">
                                        <p:cTn id="27" dur="500" fill="hold"/>
                                        <p:tgtEl>
                                          <p:spTgt spid="11267">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1267">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11267">
                                            <p:txEl>
                                              <p:pRg st="6" end="6"/>
                                            </p:txEl>
                                          </p:spTgt>
                                        </p:tgtEl>
                                        <p:attrNameLst>
                                          <p:attrName>style.visibility</p:attrName>
                                        </p:attrNameLst>
                                      </p:cBhvr>
                                      <p:to>
                                        <p:strVal val="visible"/>
                                      </p:to>
                                    </p:set>
                                    <p:anim calcmode="lin" valueType="num">
                                      <p:cBhvr additive="base">
                                        <p:cTn id="31" dur="500" fill="hold"/>
                                        <p:tgtEl>
                                          <p:spTgt spid="11267">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1267">
                                            <p:txEl>
                                              <p:pRg st="6" end="6"/>
                                            </p:txEl>
                                          </p:spTgt>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11267">
                                            <p:txEl>
                                              <p:pRg st="7" end="7"/>
                                            </p:txEl>
                                          </p:spTgt>
                                        </p:tgtEl>
                                        <p:attrNameLst>
                                          <p:attrName>style.visibility</p:attrName>
                                        </p:attrNameLst>
                                      </p:cBhvr>
                                      <p:to>
                                        <p:strVal val="visible"/>
                                      </p:to>
                                    </p:set>
                                    <p:anim calcmode="lin" valueType="num">
                                      <p:cBhvr additive="base">
                                        <p:cTn id="35" dur="500" fill="hold"/>
                                        <p:tgtEl>
                                          <p:spTgt spid="11267">
                                            <p:txEl>
                                              <p:pRg st="7" end="7"/>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1267">
                                            <p:txEl>
                                              <p:pRg st="7" end="7"/>
                                            </p:txEl>
                                          </p:spTgt>
                                        </p:tgtEl>
                                        <p:attrNameLst>
                                          <p:attrName>ppt_y</p:attrName>
                                        </p:attrNameLst>
                                      </p:cBhvr>
                                      <p:tavLst>
                                        <p:tav tm="0">
                                          <p:val>
                                            <p:strVal val="#ppt_y"/>
                                          </p:val>
                                        </p:tav>
                                        <p:tav tm="100000">
                                          <p:val>
                                            <p:strVal val="#ppt_y"/>
                                          </p:val>
                                        </p:tav>
                                      </p:tavLst>
                                    </p:anim>
                                  </p:childTnLst>
                                </p:cTn>
                              </p:par>
                            </p:childTnLst>
                          </p:cTn>
                        </p:par>
                        <p:par>
                          <p:cTn id="37" fill="hold">
                            <p:stCondLst>
                              <p:cond delay="500"/>
                            </p:stCondLst>
                            <p:childTnLst>
                              <p:par>
                                <p:cTn id="38" presetID="2" presetClass="entr" presetSubtype="8" fill="hold" grpId="0" nodeType="afterEffect">
                                  <p:stCondLst>
                                    <p:cond delay="0"/>
                                  </p:stCondLst>
                                  <p:childTnLst>
                                    <p:set>
                                      <p:cBhvr>
                                        <p:cTn id="39" dur="1" fill="hold">
                                          <p:stCondLst>
                                            <p:cond delay="0"/>
                                          </p:stCondLst>
                                        </p:cTn>
                                        <p:tgtEl>
                                          <p:spTgt spid="11267">
                                            <p:txEl>
                                              <p:pRg st="8" end="8"/>
                                            </p:txEl>
                                          </p:spTgt>
                                        </p:tgtEl>
                                        <p:attrNameLst>
                                          <p:attrName>style.visibility</p:attrName>
                                        </p:attrNameLst>
                                      </p:cBhvr>
                                      <p:to>
                                        <p:strVal val="visible"/>
                                      </p:to>
                                    </p:set>
                                    <p:anim calcmode="lin" valueType="num">
                                      <p:cBhvr additive="base">
                                        <p:cTn id="40" dur="500" fill="hold"/>
                                        <p:tgtEl>
                                          <p:spTgt spid="11267">
                                            <p:txEl>
                                              <p:pRg st="8" end="8"/>
                                            </p:txEl>
                                          </p:spTgt>
                                        </p:tgtEl>
                                        <p:attrNameLst>
                                          <p:attrName>ppt_x</p:attrName>
                                        </p:attrNameLst>
                                      </p:cBhvr>
                                      <p:tavLst>
                                        <p:tav tm="0">
                                          <p:val>
                                            <p:strVal val="0-#ppt_w/2"/>
                                          </p:val>
                                        </p:tav>
                                        <p:tav tm="100000">
                                          <p:val>
                                            <p:strVal val="#ppt_x"/>
                                          </p:val>
                                        </p:tav>
                                      </p:tavLst>
                                    </p:anim>
                                    <p:anim calcmode="lin" valueType="num">
                                      <p:cBhvr additive="base">
                                        <p:cTn id="41" dur="500" fill="hold"/>
                                        <p:tgtEl>
                                          <p:spTgt spid="11267">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advAuto="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609600"/>
            <a:ext cx="7772400" cy="1301750"/>
          </a:xfrm>
        </p:spPr>
        <p:txBody>
          <a:bodyPr/>
          <a:lstStyle/>
          <a:p>
            <a:r>
              <a:rPr lang="en-US" sz="4000" b="1" dirty="0">
                <a:solidFill>
                  <a:srgbClr val="6600CC"/>
                </a:solidFill>
              </a:rPr>
              <a:t>EFFECTS OF TRAUMA WORK </a:t>
            </a:r>
            <a:br>
              <a:rPr lang="en-US" sz="4000" b="1" dirty="0">
                <a:solidFill>
                  <a:srgbClr val="6600CC"/>
                </a:solidFill>
              </a:rPr>
            </a:br>
            <a:r>
              <a:rPr lang="en-US" sz="4000" b="1" dirty="0">
                <a:solidFill>
                  <a:srgbClr val="6600CC"/>
                </a:solidFill>
              </a:rPr>
              <a:t>ON </a:t>
            </a:r>
            <a:r>
              <a:rPr lang="en-US" sz="4000" b="1" dirty="0" smtClean="0">
                <a:solidFill>
                  <a:srgbClr val="6600CC"/>
                </a:solidFill>
              </a:rPr>
              <a:t>HELPING PROFESSIONAL</a:t>
            </a:r>
            <a:endParaRPr lang="en-US" sz="4000" b="1" dirty="0">
              <a:solidFill>
                <a:srgbClr val="6600CC"/>
              </a:solidFill>
            </a:endParaRPr>
          </a:p>
        </p:txBody>
      </p:sp>
      <p:sp>
        <p:nvSpPr>
          <p:cNvPr id="37891" name="Rectangle 3"/>
          <p:cNvSpPr>
            <a:spLocks noGrp="1" noChangeArrowheads="1"/>
          </p:cNvSpPr>
          <p:nvPr>
            <p:ph type="body" idx="1"/>
          </p:nvPr>
        </p:nvSpPr>
        <p:spPr/>
        <p:txBody>
          <a:bodyPr/>
          <a:lstStyle/>
          <a:p>
            <a:pPr>
              <a:lnSpc>
                <a:spcPct val="90000"/>
              </a:lnSpc>
            </a:pPr>
            <a:r>
              <a:rPr lang="en-US" sz="2800" b="1"/>
              <a:t>Pervasive</a:t>
            </a:r>
          </a:p>
          <a:p>
            <a:pPr lvl="1">
              <a:lnSpc>
                <a:spcPct val="90000"/>
              </a:lnSpc>
            </a:pPr>
            <a:r>
              <a:rPr lang="en-US" sz="2400" b="1"/>
              <a:t>Affects all realms of person’s life</a:t>
            </a:r>
          </a:p>
          <a:p>
            <a:pPr>
              <a:lnSpc>
                <a:spcPct val="90000"/>
              </a:lnSpc>
            </a:pPr>
            <a:r>
              <a:rPr lang="en-US" sz="2800" b="1"/>
              <a:t>Cumulative</a:t>
            </a:r>
          </a:p>
          <a:p>
            <a:pPr lvl="1">
              <a:lnSpc>
                <a:spcPct val="90000"/>
              </a:lnSpc>
            </a:pPr>
            <a:r>
              <a:rPr lang="en-US" sz="2400" b="1"/>
              <a:t>Each client can reinforce gradual change of schemas</a:t>
            </a:r>
          </a:p>
          <a:p>
            <a:pPr>
              <a:lnSpc>
                <a:spcPct val="90000"/>
              </a:lnSpc>
            </a:pPr>
            <a:r>
              <a:rPr lang="en-US" sz="2800" b="1"/>
              <a:t>Permanent</a:t>
            </a:r>
          </a:p>
          <a:p>
            <a:pPr lvl="1">
              <a:lnSpc>
                <a:spcPct val="90000"/>
              </a:lnSpc>
            </a:pPr>
            <a:r>
              <a:rPr lang="en-US" sz="2400" b="1"/>
              <a:t>Even if worked through, experiences leave scars</a:t>
            </a:r>
          </a:p>
          <a:p>
            <a:pPr lvl="1">
              <a:lnSpc>
                <a:spcPct val="90000"/>
              </a:lnSpc>
              <a:buFontTx/>
              <a:buNone/>
            </a:pPr>
            <a:r>
              <a:rPr lang="en-US" sz="1600" b="1"/>
              <a:t>	(McDermott, Fellbaum &amp; Associates.  Wounded Helpers &amp; Healers: Shattered and Eroded Assumptions of Vicarious Traumatization.  Presentation, March 26, 1993, London)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7890"/>
                                        </p:tgtEl>
                                        <p:attrNameLst>
                                          <p:attrName>style.visibility</p:attrName>
                                        </p:attrNameLst>
                                      </p:cBhvr>
                                      <p:to>
                                        <p:strVal val="visible"/>
                                      </p:to>
                                    </p:set>
                                    <p:anim calcmode="lin" valueType="num">
                                      <p:cBhvr additive="base">
                                        <p:cTn id="7" dur="500" fill="hold"/>
                                        <p:tgtEl>
                                          <p:spTgt spid="37890"/>
                                        </p:tgtEl>
                                        <p:attrNameLst>
                                          <p:attrName>ppt_x</p:attrName>
                                        </p:attrNameLst>
                                      </p:cBhvr>
                                      <p:tavLst>
                                        <p:tav tm="0">
                                          <p:val>
                                            <p:strVal val="0-#ppt_w/2"/>
                                          </p:val>
                                        </p:tav>
                                        <p:tav tm="100000">
                                          <p:val>
                                            <p:strVal val="#ppt_x"/>
                                          </p:val>
                                        </p:tav>
                                      </p:tavLst>
                                    </p:anim>
                                    <p:anim calcmode="lin" valueType="num">
                                      <p:cBhvr additive="base">
                                        <p:cTn id="8" dur="500" fill="hold"/>
                                        <p:tgtEl>
                                          <p:spTgt spid="3789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1000"/>
                                  </p:stCondLst>
                                  <p:childTnLst>
                                    <p:set>
                                      <p:cBhvr>
                                        <p:cTn id="11" dur="1" fill="hold">
                                          <p:stCondLst>
                                            <p:cond delay="0"/>
                                          </p:stCondLst>
                                        </p:cTn>
                                        <p:tgtEl>
                                          <p:spTgt spid="37891">
                                            <p:txEl>
                                              <p:pRg st="0" end="0"/>
                                            </p:txEl>
                                          </p:spTgt>
                                        </p:tgtEl>
                                        <p:attrNameLst>
                                          <p:attrName>style.visibility</p:attrName>
                                        </p:attrNameLst>
                                      </p:cBhvr>
                                      <p:to>
                                        <p:strVal val="visible"/>
                                      </p:to>
                                    </p:set>
                                    <p:anim calcmode="lin" valueType="num">
                                      <p:cBhvr additive="base">
                                        <p:cTn id="12" dur="500" fill="hold"/>
                                        <p:tgtEl>
                                          <p:spTgt spid="37891">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7891">
                                            <p:txEl>
                                              <p:pRg st="0" end="0"/>
                                            </p:txEl>
                                          </p:spTgt>
                                        </p:tgtEl>
                                        <p:attrNameLst>
                                          <p:attrName>ppt_y</p:attrName>
                                        </p:attrNameLst>
                                      </p:cBhvr>
                                      <p:tavLst>
                                        <p:tav tm="0">
                                          <p:val>
                                            <p:strVal val="#ppt_y"/>
                                          </p:val>
                                        </p:tav>
                                        <p:tav tm="100000">
                                          <p:val>
                                            <p:strVal val="#ppt_y"/>
                                          </p:val>
                                        </p:tav>
                                      </p:tavLst>
                                    </p:anim>
                                  </p:childTnLst>
                                </p:cTn>
                              </p:par>
                              <p:par>
                                <p:cTn id="14" presetID="2" presetClass="entr" presetSubtype="8" fill="hold" grpId="0" nodeType="withEffect">
                                  <p:stCondLst>
                                    <p:cond delay="1000"/>
                                  </p:stCondLst>
                                  <p:childTnLst>
                                    <p:set>
                                      <p:cBhvr>
                                        <p:cTn id="15" dur="1" fill="hold">
                                          <p:stCondLst>
                                            <p:cond delay="0"/>
                                          </p:stCondLst>
                                        </p:cTn>
                                        <p:tgtEl>
                                          <p:spTgt spid="37891">
                                            <p:txEl>
                                              <p:pRg st="1" end="1"/>
                                            </p:txEl>
                                          </p:spTgt>
                                        </p:tgtEl>
                                        <p:attrNameLst>
                                          <p:attrName>style.visibility</p:attrName>
                                        </p:attrNameLst>
                                      </p:cBhvr>
                                      <p:to>
                                        <p:strVal val="visible"/>
                                      </p:to>
                                    </p:set>
                                    <p:anim calcmode="lin" valueType="num">
                                      <p:cBhvr additive="base">
                                        <p:cTn id="16" dur="500" fill="hold"/>
                                        <p:tgtEl>
                                          <p:spTgt spid="37891">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37891">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2000"/>
                            </p:stCondLst>
                            <p:childTnLst>
                              <p:par>
                                <p:cTn id="19" presetID="2" presetClass="entr" presetSubtype="8" fill="hold" grpId="0" nodeType="afterEffect">
                                  <p:stCondLst>
                                    <p:cond delay="1000"/>
                                  </p:stCondLst>
                                  <p:childTnLst>
                                    <p:set>
                                      <p:cBhvr>
                                        <p:cTn id="20" dur="1" fill="hold">
                                          <p:stCondLst>
                                            <p:cond delay="0"/>
                                          </p:stCondLst>
                                        </p:cTn>
                                        <p:tgtEl>
                                          <p:spTgt spid="37891">
                                            <p:txEl>
                                              <p:pRg st="2" end="2"/>
                                            </p:txEl>
                                          </p:spTgt>
                                        </p:tgtEl>
                                        <p:attrNameLst>
                                          <p:attrName>style.visibility</p:attrName>
                                        </p:attrNameLst>
                                      </p:cBhvr>
                                      <p:to>
                                        <p:strVal val="visible"/>
                                      </p:to>
                                    </p:set>
                                    <p:anim calcmode="lin" valueType="num">
                                      <p:cBhvr additive="base">
                                        <p:cTn id="21" dur="500" fill="hold"/>
                                        <p:tgtEl>
                                          <p:spTgt spid="37891">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7891">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1000"/>
                                  </p:stCondLst>
                                  <p:childTnLst>
                                    <p:set>
                                      <p:cBhvr>
                                        <p:cTn id="24" dur="1" fill="hold">
                                          <p:stCondLst>
                                            <p:cond delay="0"/>
                                          </p:stCondLst>
                                        </p:cTn>
                                        <p:tgtEl>
                                          <p:spTgt spid="37891">
                                            <p:txEl>
                                              <p:pRg st="3" end="3"/>
                                            </p:txEl>
                                          </p:spTgt>
                                        </p:tgtEl>
                                        <p:attrNameLst>
                                          <p:attrName>style.visibility</p:attrName>
                                        </p:attrNameLst>
                                      </p:cBhvr>
                                      <p:to>
                                        <p:strVal val="visible"/>
                                      </p:to>
                                    </p:set>
                                    <p:anim calcmode="lin" valueType="num">
                                      <p:cBhvr additive="base">
                                        <p:cTn id="25" dur="500" fill="hold"/>
                                        <p:tgtEl>
                                          <p:spTgt spid="3789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7891">
                                            <p:txEl>
                                              <p:pRg st="3" end="3"/>
                                            </p:txEl>
                                          </p:spTgt>
                                        </p:tgtEl>
                                        <p:attrNameLst>
                                          <p:attrName>ppt_y</p:attrName>
                                        </p:attrNameLst>
                                      </p:cBhvr>
                                      <p:tavLst>
                                        <p:tav tm="0">
                                          <p:val>
                                            <p:strVal val="#ppt_y"/>
                                          </p:val>
                                        </p:tav>
                                        <p:tav tm="100000">
                                          <p:val>
                                            <p:strVal val="#ppt_y"/>
                                          </p:val>
                                        </p:tav>
                                      </p:tavLst>
                                    </p:anim>
                                  </p:childTnLst>
                                </p:cTn>
                              </p:par>
                            </p:childTnLst>
                          </p:cTn>
                        </p:par>
                        <p:par>
                          <p:cTn id="27" fill="hold">
                            <p:stCondLst>
                              <p:cond delay="3500"/>
                            </p:stCondLst>
                            <p:childTnLst>
                              <p:par>
                                <p:cTn id="28" presetID="2" presetClass="entr" presetSubtype="8" fill="hold" grpId="0" nodeType="afterEffect">
                                  <p:stCondLst>
                                    <p:cond delay="1000"/>
                                  </p:stCondLst>
                                  <p:childTnLst>
                                    <p:set>
                                      <p:cBhvr>
                                        <p:cTn id="29" dur="1" fill="hold">
                                          <p:stCondLst>
                                            <p:cond delay="0"/>
                                          </p:stCondLst>
                                        </p:cTn>
                                        <p:tgtEl>
                                          <p:spTgt spid="37891">
                                            <p:txEl>
                                              <p:pRg st="4" end="4"/>
                                            </p:txEl>
                                          </p:spTgt>
                                        </p:tgtEl>
                                        <p:attrNameLst>
                                          <p:attrName>style.visibility</p:attrName>
                                        </p:attrNameLst>
                                      </p:cBhvr>
                                      <p:to>
                                        <p:strVal val="visible"/>
                                      </p:to>
                                    </p:set>
                                    <p:anim calcmode="lin" valueType="num">
                                      <p:cBhvr additive="base">
                                        <p:cTn id="30" dur="500" fill="hold"/>
                                        <p:tgtEl>
                                          <p:spTgt spid="37891">
                                            <p:txEl>
                                              <p:pRg st="4" end="4"/>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37891">
                                            <p:txEl>
                                              <p:pRg st="4" end="4"/>
                                            </p:txEl>
                                          </p:spTgt>
                                        </p:tgtEl>
                                        <p:attrNameLst>
                                          <p:attrName>ppt_y</p:attrName>
                                        </p:attrNameLst>
                                      </p:cBhvr>
                                      <p:tavLst>
                                        <p:tav tm="0">
                                          <p:val>
                                            <p:strVal val="#ppt_y"/>
                                          </p:val>
                                        </p:tav>
                                        <p:tav tm="100000">
                                          <p:val>
                                            <p:strVal val="#ppt_y"/>
                                          </p:val>
                                        </p:tav>
                                      </p:tavLst>
                                    </p:anim>
                                  </p:childTnLst>
                                </p:cTn>
                              </p:par>
                              <p:par>
                                <p:cTn id="32" presetID="2" presetClass="entr" presetSubtype="8" fill="hold" grpId="0" nodeType="withEffect">
                                  <p:stCondLst>
                                    <p:cond delay="1000"/>
                                  </p:stCondLst>
                                  <p:childTnLst>
                                    <p:set>
                                      <p:cBhvr>
                                        <p:cTn id="33" dur="1" fill="hold">
                                          <p:stCondLst>
                                            <p:cond delay="0"/>
                                          </p:stCondLst>
                                        </p:cTn>
                                        <p:tgtEl>
                                          <p:spTgt spid="37891">
                                            <p:txEl>
                                              <p:pRg st="5" end="5"/>
                                            </p:txEl>
                                          </p:spTgt>
                                        </p:tgtEl>
                                        <p:attrNameLst>
                                          <p:attrName>style.visibility</p:attrName>
                                        </p:attrNameLst>
                                      </p:cBhvr>
                                      <p:to>
                                        <p:strVal val="visible"/>
                                      </p:to>
                                    </p:set>
                                    <p:anim calcmode="lin" valueType="num">
                                      <p:cBhvr additive="base">
                                        <p:cTn id="34" dur="500" fill="hold"/>
                                        <p:tgtEl>
                                          <p:spTgt spid="37891">
                                            <p:txEl>
                                              <p:pRg st="5" end="5"/>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37891">
                                            <p:txEl>
                                              <p:pRg st="5" end="5"/>
                                            </p:txEl>
                                          </p:spTgt>
                                        </p:tgtEl>
                                        <p:attrNameLst>
                                          <p:attrName>ppt_y</p:attrName>
                                        </p:attrNameLst>
                                      </p:cBhvr>
                                      <p:tavLst>
                                        <p:tav tm="0">
                                          <p:val>
                                            <p:strVal val="#ppt_y"/>
                                          </p:val>
                                        </p:tav>
                                        <p:tav tm="100000">
                                          <p:val>
                                            <p:strVal val="#ppt_y"/>
                                          </p:val>
                                        </p:tav>
                                      </p:tavLst>
                                    </p:anim>
                                  </p:childTnLst>
                                </p:cTn>
                              </p:par>
                              <p:par>
                                <p:cTn id="36" presetID="2" presetClass="entr" presetSubtype="8" fill="hold" grpId="0" nodeType="withEffect">
                                  <p:stCondLst>
                                    <p:cond delay="1000"/>
                                  </p:stCondLst>
                                  <p:childTnLst>
                                    <p:set>
                                      <p:cBhvr>
                                        <p:cTn id="37" dur="1" fill="hold">
                                          <p:stCondLst>
                                            <p:cond delay="0"/>
                                          </p:stCondLst>
                                        </p:cTn>
                                        <p:tgtEl>
                                          <p:spTgt spid="37891">
                                            <p:txEl>
                                              <p:pRg st="6" end="6"/>
                                            </p:txEl>
                                          </p:spTgt>
                                        </p:tgtEl>
                                        <p:attrNameLst>
                                          <p:attrName>style.visibility</p:attrName>
                                        </p:attrNameLst>
                                      </p:cBhvr>
                                      <p:to>
                                        <p:strVal val="visible"/>
                                      </p:to>
                                    </p:set>
                                    <p:anim calcmode="lin" valueType="num">
                                      <p:cBhvr additive="base">
                                        <p:cTn id="38" dur="500" fill="hold"/>
                                        <p:tgtEl>
                                          <p:spTgt spid="37891">
                                            <p:txEl>
                                              <p:pRg st="6" end="6"/>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3789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autoUpdateAnimBg="0"/>
      <p:bldP spid="37891" grpId="0" build="p" autoUpdateAnimBg="0" advAuto="100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609600" y="914400"/>
            <a:ext cx="7772400" cy="762000"/>
          </a:xfrm>
        </p:spPr>
        <p:txBody>
          <a:bodyPr/>
          <a:lstStyle/>
          <a:p>
            <a:r>
              <a:rPr lang="en-US" sz="4000" b="1" dirty="0">
                <a:solidFill>
                  <a:schemeClr val="accent1"/>
                </a:solidFill>
              </a:rPr>
              <a:t>OBJECTIVES:</a:t>
            </a:r>
          </a:p>
        </p:txBody>
      </p:sp>
      <p:sp>
        <p:nvSpPr>
          <p:cNvPr id="1027" name="Rectangle 3"/>
          <p:cNvSpPr>
            <a:spLocks noGrp="1" noChangeArrowheads="1"/>
          </p:cNvSpPr>
          <p:nvPr>
            <p:ph type="body" idx="1"/>
          </p:nvPr>
        </p:nvSpPr>
        <p:spPr>
          <a:xfrm>
            <a:off x="609600" y="1676400"/>
            <a:ext cx="8001000" cy="4648200"/>
          </a:xfrm>
        </p:spPr>
        <p:txBody>
          <a:bodyPr>
            <a:normAutofit fontScale="92500" lnSpcReduction="10000"/>
          </a:bodyPr>
          <a:lstStyle/>
          <a:p>
            <a:pPr>
              <a:lnSpc>
                <a:spcPct val="90000"/>
              </a:lnSpc>
            </a:pPr>
            <a:r>
              <a:rPr lang="en-US" sz="2800" b="1" dirty="0" smtClean="0"/>
              <a:t>Provide </a:t>
            </a:r>
            <a:r>
              <a:rPr lang="en-US" sz="2800" b="1" dirty="0"/>
              <a:t>definitions and brief history of Vicarious </a:t>
            </a:r>
            <a:r>
              <a:rPr lang="en-US" sz="2800" b="1" dirty="0" err="1"/>
              <a:t>Traumatization</a:t>
            </a:r>
            <a:r>
              <a:rPr lang="en-US" sz="2800" b="1" dirty="0"/>
              <a:t/>
            </a:r>
            <a:br>
              <a:rPr lang="en-US" sz="2800" b="1" dirty="0"/>
            </a:br>
            <a:endParaRPr lang="en-US" sz="2800" b="1" dirty="0"/>
          </a:p>
          <a:p>
            <a:pPr>
              <a:lnSpc>
                <a:spcPct val="90000"/>
              </a:lnSpc>
            </a:pPr>
            <a:r>
              <a:rPr lang="en-US" sz="2800" b="1" dirty="0"/>
              <a:t>To understand how we are “transformed” and “impacted” in our work</a:t>
            </a:r>
            <a:br>
              <a:rPr lang="en-US" sz="2800" b="1" dirty="0"/>
            </a:br>
            <a:endParaRPr lang="en-US" sz="2800" b="1" dirty="0"/>
          </a:p>
          <a:p>
            <a:pPr>
              <a:lnSpc>
                <a:spcPct val="90000"/>
              </a:lnSpc>
            </a:pPr>
            <a:r>
              <a:rPr lang="en-US" sz="2800" b="1" dirty="0"/>
              <a:t>To identify effects on helpers</a:t>
            </a:r>
            <a:br>
              <a:rPr lang="en-US" sz="2800" b="1" dirty="0"/>
            </a:br>
            <a:endParaRPr lang="en-US" sz="2800" b="1" dirty="0"/>
          </a:p>
          <a:p>
            <a:pPr>
              <a:lnSpc>
                <a:spcPct val="90000"/>
              </a:lnSpc>
            </a:pPr>
            <a:r>
              <a:rPr lang="en-US" sz="2800" b="1" dirty="0"/>
              <a:t>To begin to plan individual, team and organizational strategies to reduce the risk of vicarious </a:t>
            </a:r>
            <a:r>
              <a:rPr lang="en-US" sz="2800" b="1" dirty="0" err="1" smtClean="0"/>
              <a:t>traumatization</a:t>
            </a:r>
            <a:endParaRPr lang="en-US" sz="2800" b="1" dirty="0" smtClean="0"/>
          </a:p>
          <a:p>
            <a:pPr>
              <a:lnSpc>
                <a:spcPct val="90000"/>
              </a:lnSpc>
            </a:pPr>
            <a:r>
              <a:rPr lang="en-US" sz="2800" b="1" dirty="0" smtClean="0"/>
              <a:t>Describe Symptoms of PTSD and </a:t>
            </a:r>
            <a:r>
              <a:rPr lang="en-US" sz="2800" b="1" smtClean="0"/>
              <a:t>Complex </a:t>
            </a:r>
            <a:r>
              <a:rPr lang="en-US" sz="2800" b="1" smtClean="0"/>
              <a:t>Trauma</a:t>
            </a:r>
            <a:endParaRPr lang="en-US" sz="2800" b="1" smtClean="0"/>
          </a:p>
          <a:p>
            <a:pPr>
              <a:lnSpc>
                <a:spcPct val="90000"/>
              </a:lnSpc>
            </a:pP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0-#ppt_w/2"/>
                                          </p:val>
                                        </p:tav>
                                        <p:tav tm="100000">
                                          <p:val>
                                            <p:strVal val="#ppt_x"/>
                                          </p:val>
                                        </p:tav>
                                      </p:tavLst>
                                    </p:anim>
                                    <p:anim calcmode="lin" valueType="num">
                                      <p:cBhvr additive="base">
                                        <p:cTn id="8" dur="500" fill="hold"/>
                                        <p:tgtEl>
                                          <p:spTgt spid="102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1000"/>
                                  </p:stCondLst>
                                  <p:childTnLst>
                                    <p:set>
                                      <p:cBhvr>
                                        <p:cTn id="11" dur="1" fill="hold">
                                          <p:stCondLst>
                                            <p:cond delay="0"/>
                                          </p:stCondLst>
                                        </p:cTn>
                                        <p:tgtEl>
                                          <p:spTgt spid="1027">
                                            <p:txEl>
                                              <p:pRg st="0" end="0"/>
                                            </p:txEl>
                                          </p:spTgt>
                                        </p:tgtEl>
                                        <p:attrNameLst>
                                          <p:attrName>style.visibility</p:attrName>
                                        </p:attrNameLst>
                                      </p:cBhvr>
                                      <p:to>
                                        <p:strVal val="visible"/>
                                      </p:to>
                                    </p:set>
                                    <p:anim calcmode="lin" valueType="num">
                                      <p:cBhvr additive="base">
                                        <p:cTn id="12" dur="500" fill="hold"/>
                                        <p:tgtEl>
                                          <p:spTgt spid="1027">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027">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1000"/>
                                  </p:stCondLst>
                                  <p:childTnLst>
                                    <p:set>
                                      <p:cBhvr>
                                        <p:cTn id="16" dur="1" fill="hold">
                                          <p:stCondLst>
                                            <p:cond delay="0"/>
                                          </p:stCondLst>
                                        </p:cTn>
                                        <p:tgtEl>
                                          <p:spTgt spid="1027">
                                            <p:txEl>
                                              <p:pRg st="1" end="1"/>
                                            </p:txEl>
                                          </p:spTgt>
                                        </p:tgtEl>
                                        <p:attrNameLst>
                                          <p:attrName>style.visibility</p:attrName>
                                        </p:attrNameLst>
                                      </p:cBhvr>
                                      <p:to>
                                        <p:strVal val="visible"/>
                                      </p:to>
                                    </p:set>
                                    <p:anim calcmode="lin" valueType="num">
                                      <p:cBhvr additive="base">
                                        <p:cTn id="17" dur="500" fill="hold"/>
                                        <p:tgtEl>
                                          <p:spTgt spid="1027">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027">
                                            <p:txEl>
                                              <p:pRg st="1" end="1"/>
                                            </p:txEl>
                                          </p:spTgt>
                                        </p:tgtEl>
                                        <p:attrNameLst>
                                          <p:attrName>ppt_y</p:attrName>
                                        </p:attrNameLst>
                                      </p:cBhvr>
                                      <p:tavLst>
                                        <p:tav tm="0">
                                          <p:val>
                                            <p:strVal val="#ppt_y"/>
                                          </p:val>
                                        </p:tav>
                                        <p:tav tm="100000">
                                          <p:val>
                                            <p:strVal val="#ppt_y"/>
                                          </p:val>
                                        </p:tav>
                                      </p:tavLst>
                                    </p:anim>
                                  </p:childTnLst>
                                </p:cTn>
                              </p:par>
                            </p:childTnLst>
                          </p:cTn>
                        </p:par>
                        <p:par>
                          <p:cTn id="19" fill="hold">
                            <p:stCondLst>
                              <p:cond delay="3500"/>
                            </p:stCondLst>
                            <p:childTnLst>
                              <p:par>
                                <p:cTn id="20" presetID="2" presetClass="entr" presetSubtype="8" fill="hold" grpId="0" nodeType="afterEffect">
                                  <p:stCondLst>
                                    <p:cond delay="1000"/>
                                  </p:stCondLst>
                                  <p:childTnLst>
                                    <p:set>
                                      <p:cBhvr>
                                        <p:cTn id="21" dur="1" fill="hold">
                                          <p:stCondLst>
                                            <p:cond delay="0"/>
                                          </p:stCondLst>
                                        </p:cTn>
                                        <p:tgtEl>
                                          <p:spTgt spid="1027">
                                            <p:txEl>
                                              <p:pRg st="2" end="2"/>
                                            </p:txEl>
                                          </p:spTgt>
                                        </p:tgtEl>
                                        <p:attrNameLst>
                                          <p:attrName>style.visibility</p:attrName>
                                        </p:attrNameLst>
                                      </p:cBhvr>
                                      <p:to>
                                        <p:strVal val="visible"/>
                                      </p:to>
                                    </p:set>
                                    <p:anim calcmode="lin" valueType="num">
                                      <p:cBhvr additive="base">
                                        <p:cTn id="22" dur="500" fill="hold"/>
                                        <p:tgtEl>
                                          <p:spTgt spid="1027">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027">
                                            <p:txEl>
                                              <p:pRg st="2" end="2"/>
                                            </p:txEl>
                                          </p:spTgt>
                                        </p:tgtEl>
                                        <p:attrNameLst>
                                          <p:attrName>ppt_y</p:attrName>
                                        </p:attrNameLst>
                                      </p:cBhvr>
                                      <p:tavLst>
                                        <p:tav tm="0">
                                          <p:val>
                                            <p:strVal val="#ppt_y"/>
                                          </p:val>
                                        </p:tav>
                                        <p:tav tm="100000">
                                          <p:val>
                                            <p:strVal val="#ppt_y"/>
                                          </p:val>
                                        </p:tav>
                                      </p:tavLst>
                                    </p:anim>
                                  </p:childTnLst>
                                </p:cTn>
                              </p:par>
                            </p:childTnLst>
                          </p:cTn>
                        </p:par>
                        <p:par>
                          <p:cTn id="24" fill="hold">
                            <p:stCondLst>
                              <p:cond delay="5000"/>
                            </p:stCondLst>
                            <p:childTnLst>
                              <p:par>
                                <p:cTn id="25" presetID="2" presetClass="entr" presetSubtype="8" fill="hold" grpId="0" nodeType="afterEffect">
                                  <p:stCondLst>
                                    <p:cond delay="1000"/>
                                  </p:stCondLst>
                                  <p:childTnLst>
                                    <p:set>
                                      <p:cBhvr>
                                        <p:cTn id="26" dur="1" fill="hold">
                                          <p:stCondLst>
                                            <p:cond delay="0"/>
                                          </p:stCondLst>
                                        </p:cTn>
                                        <p:tgtEl>
                                          <p:spTgt spid="1027">
                                            <p:txEl>
                                              <p:pRg st="3" end="3"/>
                                            </p:txEl>
                                          </p:spTgt>
                                        </p:tgtEl>
                                        <p:attrNameLst>
                                          <p:attrName>style.visibility</p:attrName>
                                        </p:attrNameLst>
                                      </p:cBhvr>
                                      <p:to>
                                        <p:strVal val="visible"/>
                                      </p:to>
                                    </p:set>
                                    <p:anim calcmode="lin" valueType="num">
                                      <p:cBhvr additive="base">
                                        <p:cTn id="27" dur="500" fill="hold"/>
                                        <p:tgtEl>
                                          <p:spTgt spid="1027">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027">
                                            <p:txEl>
                                              <p:pRg st="3" end="3"/>
                                            </p:txEl>
                                          </p:spTgt>
                                        </p:tgtEl>
                                        <p:attrNameLst>
                                          <p:attrName>ppt_y</p:attrName>
                                        </p:attrNameLst>
                                      </p:cBhvr>
                                      <p:tavLst>
                                        <p:tav tm="0">
                                          <p:val>
                                            <p:strVal val="#ppt_y"/>
                                          </p:val>
                                        </p:tav>
                                        <p:tav tm="100000">
                                          <p:val>
                                            <p:strVal val="#ppt_y"/>
                                          </p:val>
                                        </p:tav>
                                      </p:tavLst>
                                    </p:anim>
                                  </p:childTnLst>
                                </p:cTn>
                              </p:par>
                            </p:childTnLst>
                          </p:cTn>
                        </p:par>
                        <p:par>
                          <p:cTn id="29" fill="hold">
                            <p:stCondLst>
                              <p:cond delay="6500"/>
                            </p:stCondLst>
                            <p:childTnLst>
                              <p:par>
                                <p:cTn id="30" presetID="2" presetClass="entr" presetSubtype="8" fill="hold" grpId="0" nodeType="afterEffect">
                                  <p:stCondLst>
                                    <p:cond delay="1000"/>
                                  </p:stCondLst>
                                  <p:childTnLst>
                                    <p:set>
                                      <p:cBhvr>
                                        <p:cTn id="31" dur="1" fill="hold">
                                          <p:stCondLst>
                                            <p:cond delay="0"/>
                                          </p:stCondLst>
                                        </p:cTn>
                                        <p:tgtEl>
                                          <p:spTgt spid="1027">
                                            <p:txEl>
                                              <p:pRg st="4" end="4"/>
                                            </p:txEl>
                                          </p:spTgt>
                                        </p:tgtEl>
                                        <p:attrNameLst>
                                          <p:attrName>style.visibility</p:attrName>
                                        </p:attrNameLst>
                                      </p:cBhvr>
                                      <p:to>
                                        <p:strVal val="visible"/>
                                      </p:to>
                                    </p:set>
                                    <p:anim calcmode="lin" valueType="num">
                                      <p:cBhvr additive="base">
                                        <p:cTn id="32" dur="500" fill="hold"/>
                                        <p:tgtEl>
                                          <p:spTgt spid="1027">
                                            <p:txEl>
                                              <p:pRg st="4" end="4"/>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102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autoUpdateAnimBg="0"/>
      <p:bldP spid="1027" grpId="0" build="p" autoUpdateAnimBg="0" advAuto="100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685800" y="1295400"/>
            <a:ext cx="7772400" cy="4724400"/>
          </a:xfrm>
        </p:spPr>
        <p:txBody>
          <a:bodyPr/>
          <a:lstStyle/>
          <a:p>
            <a:pPr>
              <a:lnSpc>
                <a:spcPct val="90000"/>
              </a:lnSpc>
            </a:pPr>
            <a:r>
              <a:rPr lang="en-US" sz="2800" b="1"/>
              <a:t>The “stories” we hear do affect us</a:t>
            </a:r>
          </a:p>
          <a:p>
            <a:pPr>
              <a:lnSpc>
                <a:spcPct val="90000"/>
              </a:lnSpc>
            </a:pPr>
            <a:r>
              <a:rPr lang="en-US" sz="2800" b="1"/>
              <a:t>In our work we bear witness to daily pain, despair, victimization as well as the rewards of our work</a:t>
            </a:r>
          </a:p>
          <a:p>
            <a:pPr>
              <a:lnSpc>
                <a:spcPct val="90000"/>
              </a:lnSpc>
            </a:pPr>
            <a:r>
              <a:rPr lang="en-US" sz="2800" b="1"/>
              <a:t>We listen</a:t>
            </a:r>
            <a:br>
              <a:rPr lang="en-US" sz="2800" b="1"/>
            </a:br>
            <a:r>
              <a:rPr lang="en-US" sz="2800" b="1"/>
              <a:t>	support</a:t>
            </a:r>
            <a:br>
              <a:rPr lang="en-US" sz="2800" b="1"/>
            </a:br>
            <a:r>
              <a:rPr lang="en-US" sz="2800" b="1"/>
              <a:t>	engage</a:t>
            </a:r>
            <a:br>
              <a:rPr lang="en-US" sz="2800" b="1"/>
            </a:br>
            <a:r>
              <a:rPr lang="en-US" sz="2800" b="1"/>
              <a:t>	validate feelings and experiences</a:t>
            </a:r>
          </a:p>
          <a:p>
            <a:pPr>
              <a:lnSpc>
                <a:spcPct val="90000"/>
              </a:lnSpc>
            </a:pPr>
            <a:r>
              <a:rPr lang="en-US" sz="2800" b="1"/>
              <a:t>As pain is released, we absorb it</a:t>
            </a:r>
          </a:p>
          <a:p>
            <a:pPr>
              <a:lnSpc>
                <a:spcPct val="90000"/>
              </a:lnSpc>
            </a:pPr>
            <a:r>
              <a:rPr lang="en-US" sz="2800" b="1"/>
              <a:t>At the end of the day, we have gathered numerous accounts of hurt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8" fill="hold" grpId="0" nodeType="afterEffect">
                                  <p:stCondLst>
                                    <p:cond delay="1000"/>
                                  </p:stCondLst>
                                  <p:childTnLst>
                                    <p:set>
                                      <p:cBhvr>
                                        <p:cTn id="11" dur="1" fill="hold">
                                          <p:stCondLst>
                                            <p:cond delay="0"/>
                                          </p:stCondLst>
                                        </p:cTn>
                                        <p:tgtEl>
                                          <p:spTgt spid="8195">
                                            <p:txEl>
                                              <p:pRg st="1" end="1"/>
                                            </p:txEl>
                                          </p:spTgt>
                                        </p:tgtEl>
                                        <p:attrNameLst>
                                          <p:attrName>style.visibility</p:attrName>
                                        </p:attrNameLst>
                                      </p:cBhvr>
                                      <p:to>
                                        <p:strVal val="visible"/>
                                      </p:to>
                                    </p:set>
                                    <p:anim calcmode="lin" valueType="num">
                                      <p:cBhvr additive="base">
                                        <p:cTn id="12" dur="500" fill="hold"/>
                                        <p:tgtEl>
                                          <p:spTgt spid="8195">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8195">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3000"/>
                            </p:stCondLst>
                            <p:childTnLst>
                              <p:par>
                                <p:cTn id="15" presetID="2" presetClass="entr" presetSubtype="8" fill="hold" grpId="0" nodeType="afterEffect">
                                  <p:stCondLst>
                                    <p:cond delay="1000"/>
                                  </p:stCondLst>
                                  <p:childTnLst>
                                    <p:set>
                                      <p:cBhvr>
                                        <p:cTn id="16" dur="1" fill="hold">
                                          <p:stCondLst>
                                            <p:cond delay="0"/>
                                          </p:stCondLst>
                                        </p:cTn>
                                        <p:tgtEl>
                                          <p:spTgt spid="8195">
                                            <p:txEl>
                                              <p:pRg st="2" end="2"/>
                                            </p:txEl>
                                          </p:spTgt>
                                        </p:tgtEl>
                                        <p:attrNameLst>
                                          <p:attrName>style.visibility</p:attrName>
                                        </p:attrNameLst>
                                      </p:cBhvr>
                                      <p:to>
                                        <p:strVal val="visible"/>
                                      </p:to>
                                    </p:set>
                                    <p:anim calcmode="lin" valueType="num">
                                      <p:cBhvr additive="base">
                                        <p:cTn id="17" dur="500" fill="hold"/>
                                        <p:tgtEl>
                                          <p:spTgt spid="8195">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8195">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4500"/>
                            </p:stCondLst>
                            <p:childTnLst>
                              <p:par>
                                <p:cTn id="20" presetID="2" presetClass="entr" presetSubtype="8" fill="hold" grpId="0" nodeType="afterEffect">
                                  <p:stCondLst>
                                    <p:cond delay="1000"/>
                                  </p:stCondLst>
                                  <p:childTnLst>
                                    <p:set>
                                      <p:cBhvr>
                                        <p:cTn id="21" dur="1" fill="hold">
                                          <p:stCondLst>
                                            <p:cond delay="0"/>
                                          </p:stCondLst>
                                        </p:cTn>
                                        <p:tgtEl>
                                          <p:spTgt spid="8195">
                                            <p:txEl>
                                              <p:pRg st="3" end="3"/>
                                            </p:txEl>
                                          </p:spTgt>
                                        </p:tgtEl>
                                        <p:attrNameLst>
                                          <p:attrName>style.visibility</p:attrName>
                                        </p:attrNameLst>
                                      </p:cBhvr>
                                      <p:to>
                                        <p:strVal val="visible"/>
                                      </p:to>
                                    </p:set>
                                    <p:anim calcmode="lin" valueType="num">
                                      <p:cBhvr additive="base">
                                        <p:cTn id="22" dur="500" fill="hold"/>
                                        <p:tgtEl>
                                          <p:spTgt spid="8195">
                                            <p:txEl>
                                              <p:pRg st="3" end="3"/>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8195">
                                            <p:txEl>
                                              <p:pRg st="3" end="3"/>
                                            </p:txEl>
                                          </p:spTgt>
                                        </p:tgtEl>
                                        <p:attrNameLst>
                                          <p:attrName>ppt_y</p:attrName>
                                        </p:attrNameLst>
                                      </p:cBhvr>
                                      <p:tavLst>
                                        <p:tav tm="0">
                                          <p:val>
                                            <p:strVal val="#ppt_y"/>
                                          </p:val>
                                        </p:tav>
                                        <p:tav tm="100000">
                                          <p:val>
                                            <p:strVal val="#ppt_y"/>
                                          </p:val>
                                        </p:tav>
                                      </p:tavLst>
                                    </p:anim>
                                  </p:childTnLst>
                                </p:cTn>
                              </p:par>
                            </p:childTnLst>
                          </p:cTn>
                        </p:par>
                        <p:par>
                          <p:cTn id="24" fill="hold">
                            <p:stCondLst>
                              <p:cond delay="6000"/>
                            </p:stCondLst>
                            <p:childTnLst>
                              <p:par>
                                <p:cTn id="25" presetID="2" presetClass="entr" presetSubtype="8" fill="hold" grpId="0" nodeType="afterEffect">
                                  <p:stCondLst>
                                    <p:cond delay="1000"/>
                                  </p:stCondLst>
                                  <p:childTnLst>
                                    <p:set>
                                      <p:cBhvr>
                                        <p:cTn id="26" dur="1" fill="hold">
                                          <p:stCondLst>
                                            <p:cond delay="0"/>
                                          </p:stCondLst>
                                        </p:cTn>
                                        <p:tgtEl>
                                          <p:spTgt spid="8195">
                                            <p:txEl>
                                              <p:pRg st="4" end="4"/>
                                            </p:txEl>
                                          </p:spTgt>
                                        </p:tgtEl>
                                        <p:attrNameLst>
                                          <p:attrName>style.visibility</p:attrName>
                                        </p:attrNameLst>
                                      </p:cBhvr>
                                      <p:to>
                                        <p:strVal val="visible"/>
                                      </p:to>
                                    </p:set>
                                    <p:anim calcmode="lin" valueType="num">
                                      <p:cBhvr additive="base">
                                        <p:cTn id="27" dur="500" fill="hold"/>
                                        <p:tgtEl>
                                          <p:spTgt spid="8195">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819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advAuto="100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768350"/>
            <a:ext cx="7772400" cy="660400"/>
          </a:xfrm>
        </p:spPr>
        <p:txBody>
          <a:bodyPr/>
          <a:lstStyle/>
          <a:p>
            <a:r>
              <a:rPr lang="en-US" sz="4000" b="1">
                <a:solidFill>
                  <a:srgbClr val="6600CC"/>
                </a:solidFill>
              </a:rPr>
              <a:t>WHAT MAY WE FEEL?</a:t>
            </a:r>
          </a:p>
        </p:txBody>
      </p:sp>
      <p:sp>
        <p:nvSpPr>
          <p:cNvPr id="9219" name="Rectangle 3"/>
          <p:cNvSpPr>
            <a:spLocks noGrp="1" noChangeArrowheads="1"/>
          </p:cNvSpPr>
          <p:nvPr>
            <p:ph type="body" idx="1"/>
          </p:nvPr>
        </p:nvSpPr>
        <p:spPr>
          <a:xfrm>
            <a:off x="685800" y="1981200"/>
            <a:ext cx="3124200" cy="3657600"/>
          </a:xfrm>
        </p:spPr>
        <p:txBody>
          <a:bodyPr/>
          <a:lstStyle/>
          <a:p>
            <a:r>
              <a:rPr lang="en-US" b="1"/>
              <a:t>Sad		</a:t>
            </a:r>
          </a:p>
          <a:p>
            <a:r>
              <a:rPr lang="en-US" b="1"/>
              <a:t>Angry</a:t>
            </a:r>
          </a:p>
          <a:p>
            <a:r>
              <a:rPr lang="en-US" b="1"/>
              <a:t>Joy</a:t>
            </a:r>
          </a:p>
          <a:p>
            <a:r>
              <a:rPr lang="en-US" b="1"/>
              <a:t>Horror</a:t>
            </a:r>
          </a:p>
          <a:p>
            <a:r>
              <a:rPr lang="en-US" b="1"/>
              <a:t>Vulnerable</a:t>
            </a:r>
          </a:p>
          <a:p>
            <a:r>
              <a:rPr lang="en-US" b="1"/>
              <a:t>Satisfaction</a:t>
            </a:r>
          </a:p>
        </p:txBody>
      </p:sp>
      <p:sp>
        <p:nvSpPr>
          <p:cNvPr id="9223" name="Rectangle 7"/>
          <p:cNvSpPr>
            <a:spLocks noChangeArrowheads="1"/>
          </p:cNvSpPr>
          <p:nvPr/>
        </p:nvSpPr>
        <p:spPr bwMode="auto">
          <a:xfrm>
            <a:off x="4572000" y="1981200"/>
            <a:ext cx="3200400" cy="3500438"/>
          </a:xfrm>
          <a:prstGeom prst="rect">
            <a:avLst/>
          </a:prstGeom>
          <a:noFill/>
          <a:ln w="9525">
            <a:noFill/>
            <a:miter lim="800000"/>
            <a:headEnd/>
            <a:tailEnd/>
          </a:ln>
          <a:effectLst/>
        </p:spPr>
        <p:txBody>
          <a:bodyPr>
            <a:spAutoFit/>
          </a:bodyPr>
          <a:lstStyle/>
          <a:p>
            <a:pPr>
              <a:spcBef>
                <a:spcPct val="20000"/>
              </a:spcBef>
              <a:buSzPct val="90000"/>
              <a:buFontTx/>
              <a:buBlip>
                <a:blip r:embed="rId2"/>
              </a:buBlip>
            </a:pPr>
            <a:r>
              <a:rPr lang="en-US" b="1">
                <a:latin typeface="Tahoma" pitchFamily="34" charset="0"/>
              </a:rPr>
              <a:t> Frustration	</a:t>
            </a:r>
          </a:p>
          <a:p>
            <a:pPr>
              <a:spcBef>
                <a:spcPct val="20000"/>
              </a:spcBef>
              <a:buSzPct val="90000"/>
              <a:buFontTx/>
              <a:buBlip>
                <a:blip r:embed="rId2"/>
              </a:buBlip>
            </a:pPr>
            <a:r>
              <a:rPr lang="en-US" b="1">
                <a:latin typeface="Tahoma" pitchFamily="34" charset="0"/>
              </a:rPr>
              <a:t> Creative</a:t>
            </a:r>
          </a:p>
          <a:p>
            <a:pPr>
              <a:spcBef>
                <a:spcPct val="20000"/>
              </a:spcBef>
              <a:buSzPct val="90000"/>
              <a:buFontTx/>
              <a:buBlip>
                <a:blip r:embed="rId2"/>
              </a:buBlip>
            </a:pPr>
            <a:r>
              <a:rPr lang="en-US" b="1">
                <a:latin typeface="Tahoma" pitchFamily="34" charset="0"/>
              </a:rPr>
              <a:t>  Isolated</a:t>
            </a:r>
          </a:p>
          <a:p>
            <a:pPr>
              <a:spcBef>
                <a:spcPct val="20000"/>
              </a:spcBef>
              <a:buSzPct val="90000"/>
              <a:buFontTx/>
              <a:buBlip>
                <a:blip r:embed="rId2"/>
              </a:buBlip>
            </a:pPr>
            <a:r>
              <a:rPr lang="en-US" b="1">
                <a:latin typeface="Tahoma" pitchFamily="34" charset="0"/>
              </a:rPr>
              <a:t> Appreciated</a:t>
            </a:r>
          </a:p>
          <a:p>
            <a:pPr>
              <a:spcBef>
                <a:spcPct val="20000"/>
              </a:spcBef>
              <a:buSzPct val="90000"/>
              <a:buFontTx/>
              <a:buBlip>
                <a:blip r:embed="rId2"/>
              </a:buBlip>
            </a:pPr>
            <a:r>
              <a:rPr lang="en-US" b="1">
                <a:latin typeface="Tahoma" pitchFamily="34" charset="0"/>
              </a:rPr>
              <a:t> Anxious</a:t>
            </a:r>
          </a:p>
          <a:p>
            <a:pPr>
              <a:spcBef>
                <a:spcPct val="20000"/>
              </a:spcBef>
              <a:buSzPct val="90000"/>
              <a:buFontTx/>
              <a:buBlip>
                <a:blip r:embed="rId2"/>
              </a:buBlip>
            </a:pPr>
            <a:r>
              <a:rPr lang="en-US" b="1">
                <a:latin typeface="Tahoma" pitchFamily="34" charset="0"/>
              </a:rPr>
              <a:t> Rewarded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0-#ppt_w/2"/>
                                          </p:val>
                                        </p:tav>
                                        <p:tav tm="100000">
                                          <p:val>
                                            <p:strVal val="#ppt_x"/>
                                          </p:val>
                                        </p:tav>
                                      </p:tavLst>
                                    </p:anim>
                                    <p:anim calcmode="lin" valueType="num">
                                      <p:cBhvr additive="base">
                                        <p:cTn id="8" dur="500" fill="hold"/>
                                        <p:tgtEl>
                                          <p:spTgt spid="921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 calcmode="lin" valueType="num">
                                      <p:cBhvr additive="base">
                                        <p:cTn id="12" dur="500" fill="hold"/>
                                        <p:tgtEl>
                                          <p:spTgt spid="9219">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9219">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9219">
                                            <p:txEl>
                                              <p:pRg st="1" end="1"/>
                                            </p:txEl>
                                          </p:spTgt>
                                        </p:tgtEl>
                                        <p:attrNameLst>
                                          <p:attrName>style.visibility</p:attrName>
                                        </p:attrNameLst>
                                      </p:cBhvr>
                                      <p:to>
                                        <p:strVal val="visible"/>
                                      </p:to>
                                    </p:set>
                                    <p:anim calcmode="lin" valueType="num">
                                      <p:cBhvr additive="base">
                                        <p:cTn id="17" dur="500" fill="hold"/>
                                        <p:tgtEl>
                                          <p:spTgt spid="9219">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9219">
                                            <p:txEl>
                                              <p:pRg st="1" end="1"/>
                                            </p:txEl>
                                          </p:spTgt>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9219">
                                            <p:txEl>
                                              <p:pRg st="2" end="2"/>
                                            </p:txEl>
                                          </p:spTgt>
                                        </p:tgtEl>
                                        <p:attrNameLst>
                                          <p:attrName>style.visibility</p:attrName>
                                        </p:attrNameLst>
                                      </p:cBhvr>
                                      <p:to>
                                        <p:strVal val="visible"/>
                                      </p:to>
                                    </p:set>
                                    <p:anim calcmode="lin" valueType="num">
                                      <p:cBhvr additive="base">
                                        <p:cTn id="22" dur="500" fill="hold"/>
                                        <p:tgtEl>
                                          <p:spTgt spid="9219">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9219">
                                            <p:txEl>
                                              <p:pRg st="2" end="2"/>
                                            </p:txEl>
                                          </p:spTgt>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8" fill="hold" grpId="0" nodeType="afterEffect">
                                  <p:stCondLst>
                                    <p:cond delay="0"/>
                                  </p:stCondLst>
                                  <p:childTnLst>
                                    <p:set>
                                      <p:cBhvr>
                                        <p:cTn id="26" dur="1" fill="hold">
                                          <p:stCondLst>
                                            <p:cond delay="0"/>
                                          </p:stCondLst>
                                        </p:cTn>
                                        <p:tgtEl>
                                          <p:spTgt spid="9219">
                                            <p:txEl>
                                              <p:pRg st="3" end="3"/>
                                            </p:txEl>
                                          </p:spTgt>
                                        </p:tgtEl>
                                        <p:attrNameLst>
                                          <p:attrName>style.visibility</p:attrName>
                                        </p:attrNameLst>
                                      </p:cBhvr>
                                      <p:to>
                                        <p:strVal val="visible"/>
                                      </p:to>
                                    </p:set>
                                    <p:anim calcmode="lin" valueType="num">
                                      <p:cBhvr additive="base">
                                        <p:cTn id="27" dur="500" fill="hold"/>
                                        <p:tgtEl>
                                          <p:spTgt spid="9219">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9219">
                                            <p:txEl>
                                              <p:pRg st="3" end="3"/>
                                            </p:txEl>
                                          </p:spTgt>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8" fill="hold" grpId="0" nodeType="afterEffect">
                                  <p:stCondLst>
                                    <p:cond delay="0"/>
                                  </p:stCondLst>
                                  <p:childTnLst>
                                    <p:set>
                                      <p:cBhvr>
                                        <p:cTn id="31" dur="1" fill="hold">
                                          <p:stCondLst>
                                            <p:cond delay="0"/>
                                          </p:stCondLst>
                                        </p:cTn>
                                        <p:tgtEl>
                                          <p:spTgt spid="9219">
                                            <p:txEl>
                                              <p:pRg st="4" end="4"/>
                                            </p:txEl>
                                          </p:spTgt>
                                        </p:tgtEl>
                                        <p:attrNameLst>
                                          <p:attrName>style.visibility</p:attrName>
                                        </p:attrNameLst>
                                      </p:cBhvr>
                                      <p:to>
                                        <p:strVal val="visible"/>
                                      </p:to>
                                    </p:set>
                                    <p:anim calcmode="lin" valueType="num">
                                      <p:cBhvr additive="base">
                                        <p:cTn id="32" dur="500" fill="hold"/>
                                        <p:tgtEl>
                                          <p:spTgt spid="9219">
                                            <p:txEl>
                                              <p:pRg st="4" end="4"/>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9219">
                                            <p:txEl>
                                              <p:pRg st="4" end="4"/>
                                            </p:txEl>
                                          </p:spTgt>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2" presetClass="entr" presetSubtype="8" fill="hold" grpId="0" nodeType="afterEffect">
                                  <p:stCondLst>
                                    <p:cond delay="0"/>
                                  </p:stCondLst>
                                  <p:childTnLst>
                                    <p:set>
                                      <p:cBhvr>
                                        <p:cTn id="36" dur="1" fill="hold">
                                          <p:stCondLst>
                                            <p:cond delay="0"/>
                                          </p:stCondLst>
                                        </p:cTn>
                                        <p:tgtEl>
                                          <p:spTgt spid="9219">
                                            <p:txEl>
                                              <p:pRg st="5" end="5"/>
                                            </p:txEl>
                                          </p:spTgt>
                                        </p:tgtEl>
                                        <p:attrNameLst>
                                          <p:attrName>style.visibility</p:attrName>
                                        </p:attrNameLst>
                                      </p:cBhvr>
                                      <p:to>
                                        <p:strVal val="visible"/>
                                      </p:to>
                                    </p:set>
                                    <p:anim calcmode="lin" valueType="num">
                                      <p:cBhvr additive="base">
                                        <p:cTn id="37" dur="500" fill="hold"/>
                                        <p:tgtEl>
                                          <p:spTgt spid="9219">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9219">
                                            <p:txEl>
                                              <p:pRg st="5" end="5"/>
                                            </p:txEl>
                                          </p:spTgt>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 presetClass="entr" presetSubtype="2" fill="hold" grpId="0" nodeType="afterEffect">
                                  <p:stCondLst>
                                    <p:cond delay="0"/>
                                  </p:stCondLst>
                                  <p:childTnLst>
                                    <p:set>
                                      <p:cBhvr>
                                        <p:cTn id="41" dur="1" fill="hold">
                                          <p:stCondLst>
                                            <p:cond delay="0"/>
                                          </p:stCondLst>
                                        </p:cTn>
                                        <p:tgtEl>
                                          <p:spTgt spid="9223">
                                            <p:txEl>
                                              <p:pRg st="0" end="0"/>
                                            </p:txEl>
                                          </p:spTgt>
                                        </p:tgtEl>
                                        <p:attrNameLst>
                                          <p:attrName>style.visibility</p:attrName>
                                        </p:attrNameLst>
                                      </p:cBhvr>
                                      <p:to>
                                        <p:strVal val="visible"/>
                                      </p:to>
                                    </p:set>
                                    <p:anim calcmode="lin" valueType="num">
                                      <p:cBhvr additive="base">
                                        <p:cTn id="42" dur="500" fill="hold"/>
                                        <p:tgtEl>
                                          <p:spTgt spid="9223">
                                            <p:txEl>
                                              <p:pRg st="0" end="0"/>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9223">
                                            <p:txEl>
                                              <p:pRg st="0" end="0"/>
                                            </p:txEl>
                                          </p:spTgt>
                                        </p:tgtEl>
                                        <p:attrNameLst>
                                          <p:attrName>ppt_y</p:attrName>
                                        </p:attrNameLst>
                                      </p:cBhvr>
                                      <p:tavLst>
                                        <p:tav tm="0">
                                          <p:val>
                                            <p:strVal val="#ppt_y"/>
                                          </p:val>
                                        </p:tav>
                                        <p:tav tm="100000">
                                          <p:val>
                                            <p:strVal val="#ppt_y"/>
                                          </p:val>
                                        </p:tav>
                                      </p:tavLst>
                                    </p:anim>
                                  </p:childTnLst>
                                </p:cTn>
                              </p:par>
                            </p:childTnLst>
                          </p:cTn>
                        </p:par>
                        <p:par>
                          <p:cTn id="44" fill="hold">
                            <p:stCondLst>
                              <p:cond delay="4000"/>
                            </p:stCondLst>
                            <p:childTnLst>
                              <p:par>
                                <p:cTn id="45" presetID="2" presetClass="entr" presetSubtype="2" fill="hold" grpId="0" nodeType="afterEffect">
                                  <p:stCondLst>
                                    <p:cond delay="0"/>
                                  </p:stCondLst>
                                  <p:childTnLst>
                                    <p:set>
                                      <p:cBhvr>
                                        <p:cTn id="46" dur="1" fill="hold">
                                          <p:stCondLst>
                                            <p:cond delay="0"/>
                                          </p:stCondLst>
                                        </p:cTn>
                                        <p:tgtEl>
                                          <p:spTgt spid="9223">
                                            <p:txEl>
                                              <p:pRg st="1" end="1"/>
                                            </p:txEl>
                                          </p:spTgt>
                                        </p:tgtEl>
                                        <p:attrNameLst>
                                          <p:attrName>style.visibility</p:attrName>
                                        </p:attrNameLst>
                                      </p:cBhvr>
                                      <p:to>
                                        <p:strVal val="visible"/>
                                      </p:to>
                                    </p:set>
                                    <p:anim calcmode="lin" valueType="num">
                                      <p:cBhvr additive="base">
                                        <p:cTn id="47" dur="500" fill="hold"/>
                                        <p:tgtEl>
                                          <p:spTgt spid="9223">
                                            <p:txEl>
                                              <p:pRg st="1" end="1"/>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9223">
                                            <p:txEl>
                                              <p:pRg st="1" end="1"/>
                                            </p:txEl>
                                          </p:spTgt>
                                        </p:tgtEl>
                                        <p:attrNameLst>
                                          <p:attrName>ppt_y</p:attrName>
                                        </p:attrNameLst>
                                      </p:cBhvr>
                                      <p:tavLst>
                                        <p:tav tm="0">
                                          <p:val>
                                            <p:strVal val="#ppt_y"/>
                                          </p:val>
                                        </p:tav>
                                        <p:tav tm="100000">
                                          <p:val>
                                            <p:strVal val="#ppt_y"/>
                                          </p:val>
                                        </p:tav>
                                      </p:tavLst>
                                    </p:anim>
                                  </p:childTnLst>
                                </p:cTn>
                              </p:par>
                            </p:childTnLst>
                          </p:cTn>
                        </p:par>
                        <p:par>
                          <p:cTn id="49" fill="hold">
                            <p:stCondLst>
                              <p:cond delay="4500"/>
                            </p:stCondLst>
                            <p:childTnLst>
                              <p:par>
                                <p:cTn id="50" presetID="2" presetClass="entr" presetSubtype="2" fill="hold" grpId="0" nodeType="afterEffect">
                                  <p:stCondLst>
                                    <p:cond delay="0"/>
                                  </p:stCondLst>
                                  <p:childTnLst>
                                    <p:set>
                                      <p:cBhvr>
                                        <p:cTn id="51" dur="1" fill="hold">
                                          <p:stCondLst>
                                            <p:cond delay="0"/>
                                          </p:stCondLst>
                                        </p:cTn>
                                        <p:tgtEl>
                                          <p:spTgt spid="9223">
                                            <p:txEl>
                                              <p:pRg st="2" end="2"/>
                                            </p:txEl>
                                          </p:spTgt>
                                        </p:tgtEl>
                                        <p:attrNameLst>
                                          <p:attrName>style.visibility</p:attrName>
                                        </p:attrNameLst>
                                      </p:cBhvr>
                                      <p:to>
                                        <p:strVal val="visible"/>
                                      </p:to>
                                    </p:set>
                                    <p:anim calcmode="lin" valueType="num">
                                      <p:cBhvr additive="base">
                                        <p:cTn id="52" dur="500" fill="hold"/>
                                        <p:tgtEl>
                                          <p:spTgt spid="9223">
                                            <p:txEl>
                                              <p:pRg st="2" end="2"/>
                                            </p:txEl>
                                          </p:spTgt>
                                        </p:tgtEl>
                                        <p:attrNameLst>
                                          <p:attrName>ppt_x</p:attrName>
                                        </p:attrNameLst>
                                      </p:cBhvr>
                                      <p:tavLst>
                                        <p:tav tm="0">
                                          <p:val>
                                            <p:strVal val="1+#ppt_w/2"/>
                                          </p:val>
                                        </p:tav>
                                        <p:tav tm="100000">
                                          <p:val>
                                            <p:strVal val="#ppt_x"/>
                                          </p:val>
                                        </p:tav>
                                      </p:tavLst>
                                    </p:anim>
                                    <p:anim calcmode="lin" valueType="num">
                                      <p:cBhvr additive="base">
                                        <p:cTn id="53" dur="500" fill="hold"/>
                                        <p:tgtEl>
                                          <p:spTgt spid="9223">
                                            <p:txEl>
                                              <p:pRg st="2" end="2"/>
                                            </p:txEl>
                                          </p:spTgt>
                                        </p:tgtEl>
                                        <p:attrNameLst>
                                          <p:attrName>ppt_y</p:attrName>
                                        </p:attrNameLst>
                                      </p:cBhvr>
                                      <p:tavLst>
                                        <p:tav tm="0">
                                          <p:val>
                                            <p:strVal val="#ppt_y"/>
                                          </p:val>
                                        </p:tav>
                                        <p:tav tm="100000">
                                          <p:val>
                                            <p:strVal val="#ppt_y"/>
                                          </p:val>
                                        </p:tav>
                                      </p:tavLst>
                                    </p:anim>
                                  </p:childTnLst>
                                </p:cTn>
                              </p:par>
                            </p:childTnLst>
                          </p:cTn>
                        </p:par>
                        <p:par>
                          <p:cTn id="54" fill="hold">
                            <p:stCondLst>
                              <p:cond delay="5000"/>
                            </p:stCondLst>
                            <p:childTnLst>
                              <p:par>
                                <p:cTn id="55" presetID="2" presetClass="entr" presetSubtype="2" fill="hold" grpId="0" nodeType="afterEffect">
                                  <p:stCondLst>
                                    <p:cond delay="0"/>
                                  </p:stCondLst>
                                  <p:childTnLst>
                                    <p:set>
                                      <p:cBhvr>
                                        <p:cTn id="56" dur="1" fill="hold">
                                          <p:stCondLst>
                                            <p:cond delay="0"/>
                                          </p:stCondLst>
                                        </p:cTn>
                                        <p:tgtEl>
                                          <p:spTgt spid="9223">
                                            <p:txEl>
                                              <p:pRg st="3" end="3"/>
                                            </p:txEl>
                                          </p:spTgt>
                                        </p:tgtEl>
                                        <p:attrNameLst>
                                          <p:attrName>style.visibility</p:attrName>
                                        </p:attrNameLst>
                                      </p:cBhvr>
                                      <p:to>
                                        <p:strVal val="visible"/>
                                      </p:to>
                                    </p:set>
                                    <p:anim calcmode="lin" valueType="num">
                                      <p:cBhvr additive="base">
                                        <p:cTn id="57" dur="500" fill="hold"/>
                                        <p:tgtEl>
                                          <p:spTgt spid="9223">
                                            <p:txEl>
                                              <p:pRg st="3" end="3"/>
                                            </p:txEl>
                                          </p:spTgt>
                                        </p:tgtEl>
                                        <p:attrNameLst>
                                          <p:attrName>ppt_x</p:attrName>
                                        </p:attrNameLst>
                                      </p:cBhvr>
                                      <p:tavLst>
                                        <p:tav tm="0">
                                          <p:val>
                                            <p:strVal val="1+#ppt_w/2"/>
                                          </p:val>
                                        </p:tav>
                                        <p:tav tm="100000">
                                          <p:val>
                                            <p:strVal val="#ppt_x"/>
                                          </p:val>
                                        </p:tav>
                                      </p:tavLst>
                                    </p:anim>
                                    <p:anim calcmode="lin" valueType="num">
                                      <p:cBhvr additive="base">
                                        <p:cTn id="58" dur="500" fill="hold"/>
                                        <p:tgtEl>
                                          <p:spTgt spid="9223">
                                            <p:txEl>
                                              <p:pRg st="3" end="3"/>
                                            </p:txEl>
                                          </p:spTgt>
                                        </p:tgtEl>
                                        <p:attrNameLst>
                                          <p:attrName>ppt_y</p:attrName>
                                        </p:attrNameLst>
                                      </p:cBhvr>
                                      <p:tavLst>
                                        <p:tav tm="0">
                                          <p:val>
                                            <p:strVal val="#ppt_y"/>
                                          </p:val>
                                        </p:tav>
                                        <p:tav tm="100000">
                                          <p:val>
                                            <p:strVal val="#ppt_y"/>
                                          </p:val>
                                        </p:tav>
                                      </p:tavLst>
                                    </p:anim>
                                  </p:childTnLst>
                                </p:cTn>
                              </p:par>
                            </p:childTnLst>
                          </p:cTn>
                        </p:par>
                        <p:par>
                          <p:cTn id="59" fill="hold">
                            <p:stCondLst>
                              <p:cond delay="5500"/>
                            </p:stCondLst>
                            <p:childTnLst>
                              <p:par>
                                <p:cTn id="60" presetID="2" presetClass="entr" presetSubtype="2" fill="hold" grpId="0" nodeType="afterEffect">
                                  <p:stCondLst>
                                    <p:cond delay="0"/>
                                  </p:stCondLst>
                                  <p:childTnLst>
                                    <p:set>
                                      <p:cBhvr>
                                        <p:cTn id="61" dur="1" fill="hold">
                                          <p:stCondLst>
                                            <p:cond delay="0"/>
                                          </p:stCondLst>
                                        </p:cTn>
                                        <p:tgtEl>
                                          <p:spTgt spid="9223">
                                            <p:txEl>
                                              <p:pRg st="4" end="4"/>
                                            </p:txEl>
                                          </p:spTgt>
                                        </p:tgtEl>
                                        <p:attrNameLst>
                                          <p:attrName>style.visibility</p:attrName>
                                        </p:attrNameLst>
                                      </p:cBhvr>
                                      <p:to>
                                        <p:strVal val="visible"/>
                                      </p:to>
                                    </p:set>
                                    <p:anim calcmode="lin" valueType="num">
                                      <p:cBhvr additive="base">
                                        <p:cTn id="62" dur="500" fill="hold"/>
                                        <p:tgtEl>
                                          <p:spTgt spid="9223">
                                            <p:txEl>
                                              <p:pRg st="4" end="4"/>
                                            </p:txEl>
                                          </p:spTgt>
                                        </p:tgtEl>
                                        <p:attrNameLst>
                                          <p:attrName>ppt_x</p:attrName>
                                        </p:attrNameLst>
                                      </p:cBhvr>
                                      <p:tavLst>
                                        <p:tav tm="0">
                                          <p:val>
                                            <p:strVal val="1+#ppt_w/2"/>
                                          </p:val>
                                        </p:tav>
                                        <p:tav tm="100000">
                                          <p:val>
                                            <p:strVal val="#ppt_x"/>
                                          </p:val>
                                        </p:tav>
                                      </p:tavLst>
                                    </p:anim>
                                    <p:anim calcmode="lin" valueType="num">
                                      <p:cBhvr additive="base">
                                        <p:cTn id="63" dur="500" fill="hold"/>
                                        <p:tgtEl>
                                          <p:spTgt spid="9223">
                                            <p:txEl>
                                              <p:pRg st="4" end="4"/>
                                            </p:txEl>
                                          </p:spTgt>
                                        </p:tgtEl>
                                        <p:attrNameLst>
                                          <p:attrName>ppt_y</p:attrName>
                                        </p:attrNameLst>
                                      </p:cBhvr>
                                      <p:tavLst>
                                        <p:tav tm="0">
                                          <p:val>
                                            <p:strVal val="#ppt_y"/>
                                          </p:val>
                                        </p:tav>
                                        <p:tav tm="100000">
                                          <p:val>
                                            <p:strVal val="#ppt_y"/>
                                          </p:val>
                                        </p:tav>
                                      </p:tavLst>
                                    </p:anim>
                                  </p:childTnLst>
                                </p:cTn>
                              </p:par>
                            </p:childTnLst>
                          </p:cTn>
                        </p:par>
                        <p:par>
                          <p:cTn id="64" fill="hold">
                            <p:stCondLst>
                              <p:cond delay="6000"/>
                            </p:stCondLst>
                            <p:childTnLst>
                              <p:par>
                                <p:cTn id="65" presetID="2" presetClass="entr" presetSubtype="2" fill="hold" grpId="0" nodeType="afterEffect">
                                  <p:stCondLst>
                                    <p:cond delay="0"/>
                                  </p:stCondLst>
                                  <p:childTnLst>
                                    <p:set>
                                      <p:cBhvr>
                                        <p:cTn id="66" dur="1" fill="hold">
                                          <p:stCondLst>
                                            <p:cond delay="0"/>
                                          </p:stCondLst>
                                        </p:cTn>
                                        <p:tgtEl>
                                          <p:spTgt spid="9223">
                                            <p:txEl>
                                              <p:pRg st="5" end="5"/>
                                            </p:txEl>
                                          </p:spTgt>
                                        </p:tgtEl>
                                        <p:attrNameLst>
                                          <p:attrName>style.visibility</p:attrName>
                                        </p:attrNameLst>
                                      </p:cBhvr>
                                      <p:to>
                                        <p:strVal val="visible"/>
                                      </p:to>
                                    </p:set>
                                    <p:anim calcmode="lin" valueType="num">
                                      <p:cBhvr additive="base">
                                        <p:cTn id="67" dur="500" fill="hold"/>
                                        <p:tgtEl>
                                          <p:spTgt spid="9223">
                                            <p:txEl>
                                              <p:pRg st="5" end="5"/>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922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9219" grpId="0" build="p" autoUpdateAnimBg="0" advAuto="0"/>
      <p:bldP spid="9223" grpId="0" build="p" autoUpdateAnimBg="0" advAuto="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838200"/>
            <a:ext cx="7772400" cy="920750"/>
          </a:xfrm>
        </p:spPr>
        <p:txBody>
          <a:bodyPr/>
          <a:lstStyle/>
          <a:p>
            <a:r>
              <a:rPr lang="en-US" sz="4000" b="1">
                <a:solidFill>
                  <a:srgbClr val="6600CC"/>
                </a:solidFill>
              </a:rPr>
              <a:t>MANAGING OUR WORK</a:t>
            </a:r>
          </a:p>
        </p:txBody>
      </p:sp>
      <p:sp>
        <p:nvSpPr>
          <p:cNvPr id="24579" name="Rectangle 3"/>
          <p:cNvSpPr>
            <a:spLocks noGrp="1" noChangeArrowheads="1"/>
          </p:cNvSpPr>
          <p:nvPr>
            <p:ph type="body" idx="1"/>
          </p:nvPr>
        </p:nvSpPr>
        <p:spPr>
          <a:xfrm>
            <a:off x="457200" y="1981200"/>
            <a:ext cx="8153400" cy="4114800"/>
          </a:xfrm>
        </p:spPr>
        <p:txBody>
          <a:bodyPr/>
          <a:lstStyle/>
          <a:p>
            <a:r>
              <a:rPr lang="en-US" sz="2800" b="1"/>
              <a:t>Acknowledge that the work will affect you</a:t>
            </a:r>
          </a:p>
          <a:p>
            <a:r>
              <a:rPr lang="en-US" sz="2800" b="1"/>
              <a:t>Create and maintain a healthy balance to minimize the effects of vicarious traumatization</a:t>
            </a:r>
          </a:p>
          <a:p>
            <a:r>
              <a:rPr lang="en-US" sz="2800" b="1"/>
              <a:t>Recognize the potential for trauma and VT in our lives</a:t>
            </a:r>
          </a:p>
          <a:p>
            <a:r>
              <a:rPr lang="en-US" sz="2800" b="1"/>
              <a:t>Be attentive and mindful of your “unique warning signs”</a:t>
            </a:r>
          </a:p>
          <a:p>
            <a:endParaRPr lang="en-US" sz="28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additive="base">
                                        <p:cTn id="7" dur="500" fill="hold"/>
                                        <p:tgtEl>
                                          <p:spTgt spid="24578"/>
                                        </p:tgtEl>
                                        <p:attrNameLst>
                                          <p:attrName>ppt_x</p:attrName>
                                        </p:attrNameLst>
                                      </p:cBhvr>
                                      <p:tavLst>
                                        <p:tav tm="0">
                                          <p:val>
                                            <p:strVal val="0-#ppt_w/2"/>
                                          </p:val>
                                        </p:tav>
                                        <p:tav tm="100000">
                                          <p:val>
                                            <p:strVal val="#ppt_x"/>
                                          </p:val>
                                        </p:tav>
                                      </p:tavLst>
                                    </p:anim>
                                    <p:anim calcmode="lin" valueType="num">
                                      <p:cBhvr additive="base">
                                        <p:cTn id="8" dur="500" fill="hold"/>
                                        <p:tgtEl>
                                          <p:spTgt spid="2457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1000"/>
                                  </p:stCondLst>
                                  <p:childTnLst>
                                    <p:set>
                                      <p:cBhvr>
                                        <p:cTn id="11" dur="1" fill="hold">
                                          <p:stCondLst>
                                            <p:cond delay="0"/>
                                          </p:stCondLst>
                                        </p:cTn>
                                        <p:tgtEl>
                                          <p:spTgt spid="24579">
                                            <p:txEl>
                                              <p:pRg st="0" end="0"/>
                                            </p:txEl>
                                          </p:spTgt>
                                        </p:tgtEl>
                                        <p:attrNameLst>
                                          <p:attrName>style.visibility</p:attrName>
                                        </p:attrNameLst>
                                      </p:cBhvr>
                                      <p:to>
                                        <p:strVal val="visible"/>
                                      </p:to>
                                    </p:set>
                                    <p:anim calcmode="lin" valueType="num">
                                      <p:cBhvr additive="base">
                                        <p:cTn id="12" dur="500" fill="hold"/>
                                        <p:tgtEl>
                                          <p:spTgt spid="24579">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4579">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1000"/>
                                  </p:stCondLst>
                                  <p:childTnLst>
                                    <p:set>
                                      <p:cBhvr>
                                        <p:cTn id="16" dur="1" fill="hold">
                                          <p:stCondLst>
                                            <p:cond delay="0"/>
                                          </p:stCondLst>
                                        </p:cTn>
                                        <p:tgtEl>
                                          <p:spTgt spid="24579">
                                            <p:txEl>
                                              <p:pRg st="1" end="1"/>
                                            </p:txEl>
                                          </p:spTgt>
                                        </p:tgtEl>
                                        <p:attrNameLst>
                                          <p:attrName>style.visibility</p:attrName>
                                        </p:attrNameLst>
                                      </p:cBhvr>
                                      <p:to>
                                        <p:strVal val="visible"/>
                                      </p:to>
                                    </p:set>
                                    <p:anim calcmode="lin" valueType="num">
                                      <p:cBhvr additive="base">
                                        <p:cTn id="17" dur="500" fill="hold"/>
                                        <p:tgtEl>
                                          <p:spTgt spid="24579">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4579">
                                            <p:txEl>
                                              <p:pRg st="1" end="1"/>
                                            </p:txEl>
                                          </p:spTgt>
                                        </p:tgtEl>
                                        <p:attrNameLst>
                                          <p:attrName>ppt_y</p:attrName>
                                        </p:attrNameLst>
                                      </p:cBhvr>
                                      <p:tavLst>
                                        <p:tav tm="0">
                                          <p:val>
                                            <p:strVal val="#ppt_y"/>
                                          </p:val>
                                        </p:tav>
                                        <p:tav tm="100000">
                                          <p:val>
                                            <p:strVal val="#ppt_y"/>
                                          </p:val>
                                        </p:tav>
                                      </p:tavLst>
                                    </p:anim>
                                  </p:childTnLst>
                                </p:cTn>
                              </p:par>
                            </p:childTnLst>
                          </p:cTn>
                        </p:par>
                        <p:par>
                          <p:cTn id="19" fill="hold">
                            <p:stCondLst>
                              <p:cond delay="3500"/>
                            </p:stCondLst>
                            <p:childTnLst>
                              <p:par>
                                <p:cTn id="20" presetID="2" presetClass="entr" presetSubtype="8" fill="hold" grpId="0" nodeType="afterEffect">
                                  <p:stCondLst>
                                    <p:cond delay="1000"/>
                                  </p:stCondLst>
                                  <p:childTnLst>
                                    <p:set>
                                      <p:cBhvr>
                                        <p:cTn id="21" dur="1" fill="hold">
                                          <p:stCondLst>
                                            <p:cond delay="0"/>
                                          </p:stCondLst>
                                        </p:cTn>
                                        <p:tgtEl>
                                          <p:spTgt spid="24579">
                                            <p:txEl>
                                              <p:pRg st="2" end="2"/>
                                            </p:txEl>
                                          </p:spTgt>
                                        </p:tgtEl>
                                        <p:attrNameLst>
                                          <p:attrName>style.visibility</p:attrName>
                                        </p:attrNameLst>
                                      </p:cBhvr>
                                      <p:to>
                                        <p:strVal val="visible"/>
                                      </p:to>
                                    </p:set>
                                    <p:anim calcmode="lin" valueType="num">
                                      <p:cBhvr additive="base">
                                        <p:cTn id="22" dur="500" fill="hold"/>
                                        <p:tgtEl>
                                          <p:spTgt spid="24579">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24579">
                                            <p:txEl>
                                              <p:pRg st="2" end="2"/>
                                            </p:txEl>
                                          </p:spTgt>
                                        </p:tgtEl>
                                        <p:attrNameLst>
                                          <p:attrName>ppt_y</p:attrName>
                                        </p:attrNameLst>
                                      </p:cBhvr>
                                      <p:tavLst>
                                        <p:tav tm="0">
                                          <p:val>
                                            <p:strVal val="#ppt_y"/>
                                          </p:val>
                                        </p:tav>
                                        <p:tav tm="100000">
                                          <p:val>
                                            <p:strVal val="#ppt_y"/>
                                          </p:val>
                                        </p:tav>
                                      </p:tavLst>
                                    </p:anim>
                                  </p:childTnLst>
                                </p:cTn>
                              </p:par>
                            </p:childTnLst>
                          </p:cTn>
                        </p:par>
                        <p:par>
                          <p:cTn id="24" fill="hold">
                            <p:stCondLst>
                              <p:cond delay="5000"/>
                            </p:stCondLst>
                            <p:childTnLst>
                              <p:par>
                                <p:cTn id="25" presetID="2" presetClass="entr" presetSubtype="8" fill="hold" grpId="0" nodeType="afterEffect">
                                  <p:stCondLst>
                                    <p:cond delay="1000"/>
                                  </p:stCondLst>
                                  <p:childTnLst>
                                    <p:set>
                                      <p:cBhvr>
                                        <p:cTn id="26" dur="1" fill="hold">
                                          <p:stCondLst>
                                            <p:cond delay="0"/>
                                          </p:stCondLst>
                                        </p:cTn>
                                        <p:tgtEl>
                                          <p:spTgt spid="24579">
                                            <p:txEl>
                                              <p:pRg st="3" end="3"/>
                                            </p:txEl>
                                          </p:spTgt>
                                        </p:tgtEl>
                                        <p:attrNameLst>
                                          <p:attrName>style.visibility</p:attrName>
                                        </p:attrNameLst>
                                      </p:cBhvr>
                                      <p:to>
                                        <p:strVal val="visible"/>
                                      </p:to>
                                    </p:set>
                                    <p:anim calcmode="lin" valueType="num">
                                      <p:cBhvr additive="base">
                                        <p:cTn id="27" dur="500" fill="hold"/>
                                        <p:tgtEl>
                                          <p:spTgt spid="24579">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457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autoUpdateAnimBg="0"/>
      <p:bldP spid="24579" grpId="0" build="p" autoUpdateAnimBg="0" advAuto="100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z="4000" b="1">
                <a:solidFill>
                  <a:srgbClr val="6600CC"/>
                </a:solidFill>
              </a:rPr>
              <a:t>WARNING SIGNALS</a:t>
            </a:r>
          </a:p>
        </p:txBody>
      </p:sp>
      <p:sp>
        <p:nvSpPr>
          <p:cNvPr id="25603" name="Rectangle 3"/>
          <p:cNvSpPr>
            <a:spLocks noGrp="1" noChangeArrowheads="1"/>
          </p:cNvSpPr>
          <p:nvPr>
            <p:ph type="body" idx="1"/>
          </p:nvPr>
        </p:nvSpPr>
        <p:spPr/>
        <p:txBody>
          <a:bodyPr/>
          <a:lstStyle/>
          <a:p>
            <a:r>
              <a:rPr lang="en-US" b="1"/>
              <a:t>Increasing thoughts of client’s pain and trauma</a:t>
            </a:r>
            <a:br>
              <a:rPr lang="en-US" b="1"/>
            </a:br>
            <a:endParaRPr lang="en-US" b="1"/>
          </a:p>
          <a:p>
            <a:r>
              <a:rPr lang="en-US" b="1"/>
              <a:t>Diminishing sense of safety and trust in the world</a:t>
            </a:r>
            <a:br>
              <a:rPr lang="en-US" b="1"/>
            </a:br>
            <a:endParaRPr lang="en-US" b="1"/>
          </a:p>
          <a:p>
            <a:r>
              <a:rPr lang="en-US" b="1"/>
              <a:t>Intrusive imagery or nightmares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additive="base">
                                        <p:cTn id="7" dur="500" fill="hold"/>
                                        <p:tgtEl>
                                          <p:spTgt spid="25602"/>
                                        </p:tgtEl>
                                        <p:attrNameLst>
                                          <p:attrName>ppt_x</p:attrName>
                                        </p:attrNameLst>
                                      </p:cBhvr>
                                      <p:tavLst>
                                        <p:tav tm="0">
                                          <p:val>
                                            <p:strVal val="0-#ppt_w/2"/>
                                          </p:val>
                                        </p:tav>
                                        <p:tav tm="100000">
                                          <p:val>
                                            <p:strVal val="#ppt_x"/>
                                          </p:val>
                                        </p:tav>
                                      </p:tavLst>
                                    </p:anim>
                                    <p:anim calcmode="lin" valueType="num">
                                      <p:cBhvr additive="base">
                                        <p:cTn id="8" dur="500" fill="hold"/>
                                        <p:tgtEl>
                                          <p:spTgt spid="2560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1000"/>
                                  </p:stCondLst>
                                  <p:childTnLst>
                                    <p:set>
                                      <p:cBhvr>
                                        <p:cTn id="11" dur="1" fill="hold">
                                          <p:stCondLst>
                                            <p:cond delay="0"/>
                                          </p:stCondLst>
                                        </p:cTn>
                                        <p:tgtEl>
                                          <p:spTgt spid="25603">
                                            <p:txEl>
                                              <p:pRg st="0" end="0"/>
                                            </p:txEl>
                                          </p:spTgt>
                                        </p:tgtEl>
                                        <p:attrNameLst>
                                          <p:attrName>style.visibility</p:attrName>
                                        </p:attrNameLst>
                                      </p:cBhvr>
                                      <p:to>
                                        <p:strVal val="visible"/>
                                      </p:to>
                                    </p:set>
                                    <p:anim calcmode="lin" valueType="num">
                                      <p:cBhvr additive="base">
                                        <p:cTn id="12" dur="500" fill="hold"/>
                                        <p:tgtEl>
                                          <p:spTgt spid="2560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5603">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1000"/>
                                  </p:stCondLst>
                                  <p:childTnLst>
                                    <p:set>
                                      <p:cBhvr>
                                        <p:cTn id="16" dur="1" fill="hold">
                                          <p:stCondLst>
                                            <p:cond delay="0"/>
                                          </p:stCondLst>
                                        </p:cTn>
                                        <p:tgtEl>
                                          <p:spTgt spid="25603">
                                            <p:txEl>
                                              <p:pRg st="1" end="1"/>
                                            </p:txEl>
                                          </p:spTgt>
                                        </p:tgtEl>
                                        <p:attrNameLst>
                                          <p:attrName>style.visibility</p:attrName>
                                        </p:attrNameLst>
                                      </p:cBhvr>
                                      <p:to>
                                        <p:strVal val="visible"/>
                                      </p:to>
                                    </p:set>
                                    <p:anim calcmode="lin" valueType="num">
                                      <p:cBhvr additive="base">
                                        <p:cTn id="17" dur="500" fill="hold"/>
                                        <p:tgtEl>
                                          <p:spTgt spid="25603">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5603">
                                            <p:txEl>
                                              <p:pRg st="1" end="1"/>
                                            </p:txEl>
                                          </p:spTgt>
                                        </p:tgtEl>
                                        <p:attrNameLst>
                                          <p:attrName>ppt_y</p:attrName>
                                        </p:attrNameLst>
                                      </p:cBhvr>
                                      <p:tavLst>
                                        <p:tav tm="0">
                                          <p:val>
                                            <p:strVal val="#ppt_y"/>
                                          </p:val>
                                        </p:tav>
                                        <p:tav tm="100000">
                                          <p:val>
                                            <p:strVal val="#ppt_y"/>
                                          </p:val>
                                        </p:tav>
                                      </p:tavLst>
                                    </p:anim>
                                  </p:childTnLst>
                                </p:cTn>
                              </p:par>
                            </p:childTnLst>
                          </p:cTn>
                        </p:par>
                        <p:par>
                          <p:cTn id="19" fill="hold">
                            <p:stCondLst>
                              <p:cond delay="3500"/>
                            </p:stCondLst>
                            <p:childTnLst>
                              <p:par>
                                <p:cTn id="20" presetID="2" presetClass="entr" presetSubtype="8" fill="hold" grpId="0" nodeType="afterEffect">
                                  <p:stCondLst>
                                    <p:cond delay="1000"/>
                                  </p:stCondLst>
                                  <p:childTnLst>
                                    <p:set>
                                      <p:cBhvr>
                                        <p:cTn id="21" dur="1" fill="hold">
                                          <p:stCondLst>
                                            <p:cond delay="0"/>
                                          </p:stCondLst>
                                        </p:cTn>
                                        <p:tgtEl>
                                          <p:spTgt spid="25603">
                                            <p:txEl>
                                              <p:pRg st="2" end="2"/>
                                            </p:txEl>
                                          </p:spTgt>
                                        </p:tgtEl>
                                        <p:attrNameLst>
                                          <p:attrName>style.visibility</p:attrName>
                                        </p:attrNameLst>
                                      </p:cBhvr>
                                      <p:to>
                                        <p:strVal val="visible"/>
                                      </p:to>
                                    </p:set>
                                    <p:anim calcmode="lin" valueType="num">
                                      <p:cBhvr additive="base">
                                        <p:cTn id="22" dur="500" fill="hold"/>
                                        <p:tgtEl>
                                          <p:spTgt spid="25603">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2560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autoUpdateAnimBg="0"/>
      <p:bldP spid="25603" grpId="0" build="p" autoUpdateAnimBg="0" advAuto="100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685800" y="1447800"/>
            <a:ext cx="7772400" cy="4495800"/>
          </a:xfrm>
        </p:spPr>
        <p:txBody>
          <a:bodyPr/>
          <a:lstStyle/>
          <a:p>
            <a:pPr>
              <a:lnSpc>
                <a:spcPct val="90000"/>
              </a:lnSpc>
            </a:pPr>
            <a:r>
              <a:rPr lang="en-US" b="1"/>
              <a:t>Decreasing sense of competency</a:t>
            </a:r>
            <a:br>
              <a:rPr lang="en-US" b="1"/>
            </a:br>
            <a:endParaRPr lang="en-US" b="1"/>
          </a:p>
          <a:p>
            <a:pPr>
              <a:lnSpc>
                <a:spcPct val="90000"/>
              </a:lnSpc>
            </a:pPr>
            <a:r>
              <a:rPr lang="en-US" b="1"/>
              <a:t>Cynicism</a:t>
            </a:r>
            <a:br>
              <a:rPr lang="en-US" b="1"/>
            </a:br>
            <a:endParaRPr lang="en-US" b="1"/>
          </a:p>
          <a:p>
            <a:pPr>
              <a:lnSpc>
                <a:spcPct val="90000"/>
              </a:lnSpc>
            </a:pPr>
            <a:r>
              <a:rPr lang="en-US" b="1"/>
              <a:t>Isolation and withdrawal from others</a:t>
            </a:r>
            <a:br>
              <a:rPr lang="en-US" b="1"/>
            </a:br>
            <a:endParaRPr lang="en-US" b="1"/>
          </a:p>
          <a:p>
            <a:pPr>
              <a:lnSpc>
                <a:spcPct val="90000"/>
              </a:lnSpc>
            </a:pPr>
            <a:r>
              <a:rPr lang="en-US" b="1"/>
              <a:t>Changes in ability to establish and maintain healthy boundaries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8" fill="hold" grpId="0" nodeType="afterEffect">
                                  <p:stCondLst>
                                    <p:cond delay="1000"/>
                                  </p:stCondLst>
                                  <p:childTnLst>
                                    <p:set>
                                      <p:cBhvr>
                                        <p:cTn id="11" dur="1" fill="hold">
                                          <p:stCondLst>
                                            <p:cond delay="0"/>
                                          </p:stCondLst>
                                        </p:cTn>
                                        <p:tgtEl>
                                          <p:spTgt spid="26627">
                                            <p:txEl>
                                              <p:pRg st="1" end="1"/>
                                            </p:txEl>
                                          </p:spTgt>
                                        </p:tgtEl>
                                        <p:attrNameLst>
                                          <p:attrName>style.visibility</p:attrName>
                                        </p:attrNameLst>
                                      </p:cBhvr>
                                      <p:to>
                                        <p:strVal val="visible"/>
                                      </p:to>
                                    </p:set>
                                    <p:anim calcmode="lin" valueType="num">
                                      <p:cBhvr additive="base">
                                        <p:cTn id="12" dur="500" fill="hold"/>
                                        <p:tgtEl>
                                          <p:spTgt spid="26627">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6627">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3000"/>
                            </p:stCondLst>
                            <p:childTnLst>
                              <p:par>
                                <p:cTn id="15" presetID="2" presetClass="entr" presetSubtype="8" fill="hold" grpId="0" nodeType="afterEffect">
                                  <p:stCondLst>
                                    <p:cond delay="1000"/>
                                  </p:stCondLst>
                                  <p:childTnLst>
                                    <p:set>
                                      <p:cBhvr>
                                        <p:cTn id="16" dur="1" fill="hold">
                                          <p:stCondLst>
                                            <p:cond delay="0"/>
                                          </p:stCondLst>
                                        </p:cTn>
                                        <p:tgtEl>
                                          <p:spTgt spid="26627">
                                            <p:txEl>
                                              <p:pRg st="2" end="2"/>
                                            </p:txEl>
                                          </p:spTgt>
                                        </p:tgtEl>
                                        <p:attrNameLst>
                                          <p:attrName>style.visibility</p:attrName>
                                        </p:attrNameLst>
                                      </p:cBhvr>
                                      <p:to>
                                        <p:strVal val="visible"/>
                                      </p:to>
                                    </p:set>
                                    <p:anim calcmode="lin" valueType="num">
                                      <p:cBhvr additive="base">
                                        <p:cTn id="17" dur="500" fill="hold"/>
                                        <p:tgtEl>
                                          <p:spTgt spid="2662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6627">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4500"/>
                            </p:stCondLst>
                            <p:childTnLst>
                              <p:par>
                                <p:cTn id="20" presetID="2" presetClass="entr" presetSubtype="8" fill="hold" grpId="0" nodeType="afterEffect">
                                  <p:stCondLst>
                                    <p:cond delay="1000"/>
                                  </p:stCondLst>
                                  <p:childTnLst>
                                    <p:set>
                                      <p:cBhvr>
                                        <p:cTn id="21" dur="1" fill="hold">
                                          <p:stCondLst>
                                            <p:cond delay="0"/>
                                          </p:stCondLst>
                                        </p:cTn>
                                        <p:tgtEl>
                                          <p:spTgt spid="26627">
                                            <p:txEl>
                                              <p:pRg st="3" end="3"/>
                                            </p:txEl>
                                          </p:spTgt>
                                        </p:tgtEl>
                                        <p:attrNameLst>
                                          <p:attrName>style.visibility</p:attrName>
                                        </p:attrNameLst>
                                      </p:cBhvr>
                                      <p:to>
                                        <p:strVal val="visible"/>
                                      </p:to>
                                    </p:set>
                                    <p:anim calcmode="lin" valueType="num">
                                      <p:cBhvr additive="base">
                                        <p:cTn id="22" dur="500" fill="hold"/>
                                        <p:tgtEl>
                                          <p:spTgt spid="26627">
                                            <p:txEl>
                                              <p:pRg st="3" end="3"/>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2662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advAuto="100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685800" y="1371600"/>
            <a:ext cx="7772400" cy="4648200"/>
          </a:xfrm>
        </p:spPr>
        <p:txBody>
          <a:bodyPr/>
          <a:lstStyle/>
          <a:p>
            <a:pPr>
              <a:lnSpc>
                <a:spcPct val="90000"/>
              </a:lnSpc>
            </a:pPr>
            <a:r>
              <a:rPr lang="en-US" b="1"/>
              <a:t>Feeling numb</a:t>
            </a:r>
          </a:p>
          <a:p>
            <a:pPr>
              <a:lnSpc>
                <a:spcPct val="90000"/>
              </a:lnSpc>
            </a:pPr>
            <a:endParaRPr lang="en-US" b="1"/>
          </a:p>
          <a:p>
            <a:pPr>
              <a:lnSpc>
                <a:spcPct val="90000"/>
              </a:lnSpc>
            </a:pPr>
            <a:r>
              <a:rPr lang="en-US" b="1"/>
              <a:t>Changes in eating and sleep patterns</a:t>
            </a:r>
          </a:p>
          <a:p>
            <a:pPr>
              <a:lnSpc>
                <a:spcPct val="90000"/>
              </a:lnSpc>
            </a:pPr>
            <a:endParaRPr lang="en-US" b="1"/>
          </a:p>
          <a:p>
            <a:pPr>
              <a:lnSpc>
                <a:spcPct val="90000"/>
              </a:lnSpc>
            </a:pPr>
            <a:r>
              <a:rPr lang="en-US" b="1"/>
              <a:t>Questioning personal values</a:t>
            </a:r>
          </a:p>
          <a:p>
            <a:pPr>
              <a:lnSpc>
                <a:spcPct val="90000"/>
              </a:lnSpc>
            </a:pPr>
            <a:endParaRPr lang="en-US" b="1"/>
          </a:p>
          <a:p>
            <a:pPr>
              <a:lnSpc>
                <a:spcPct val="90000"/>
              </a:lnSpc>
            </a:pPr>
            <a:r>
              <a:rPr lang="en-US" b="1"/>
              <a:t>Difficulty in managing usual stress situations and responses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500" fill="hold"/>
                                        <p:tgtEl>
                                          <p:spTgt spid="276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7651">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8" fill="hold" grpId="0" nodeType="afterEffect">
                                  <p:stCondLst>
                                    <p:cond delay="1000"/>
                                  </p:stCondLst>
                                  <p:childTnLst>
                                    <p:set>
                                      <p:cBhvr>
                                        <p:cTn id="11" dur="1" fill="hold">
                                          <p:stCondLst>
                                            <p:cond delay="0"/>
                                          </p:stCondLst>
                                        </p:cTn>
                                        <p:tgtEl>
                                          <p:spTgt spid="27651">
                                            <p:txEl>
                                              <p:pRg st="2" end="2"/>
                                            </p:txEl>
                                          </p:spTgt>
                                        </p:tgtEl>
                                        <p:attrNameLst>
                                          <p:attrName>style.visibility</p:attrName>
                                        </p:attrNameLst>
                                      </p:cBhvr>
                                      <p:to>
                                        <p:strVal val="visible"/>
                                      </p:to>
                                    </p:set>
                                    <p:anim calcmode="lin" valueType="num">
                                      <p:cBhvr additive="base">
                                        <p:cTn id="12" dur="500" fill="hold"/>
                                        <p:tgtEl>
                                          <p:spTgt spid="27651">
                                            <p:txEl>
                                              <p:pRg st="2" end="2"/>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7651">
                                            <p:txEl>
                                              <p:pRg st="2" end="2"/>
                                            </p:txEl>
                                          </p:spTgt>
                                        </p:tgtEl>
                                        <p:attrNameLst>
                                          <p:attrName>ppt_y</p:attrName>
                                        </p:attrNameLst>
                                      </p:cBhvr>
                                      <p:tavLst>
                                        <p:tav tm="0">
                                          <p:val>
                                            <p:strVal val="#ppt_y"/>
                                          </p:val>
                                        </p:tav>
                                        <p:tav tm="100000">
                                          <p:val>
                                            <p:strVal val="#ppt_y"/>
                                          </p:val>
                                        </p:tav>
                                      </p:tavLst>
                                    </p:anim>
                                  </p:childTnLst>
                                </p:cTn>
                              </p:par>
                            </p:childTnLst>
                          </p:cTn>
                        </p:par>
                        <p:par>
                          <p:cTn id="14" fill="hold">
                            <p:stCondLst>
                              <p:cond delay="3000"/>
                            </p:stCondLst>
                            <p:childTnLst>
                              <p:par>
                                <p:cTn id="15" presetID="2" presetClass="entr" presetSubtype="8" fill="hold" grpId="0" nodeType="afterEffect">
                                  <p:stCondLst>
                                    <p:cond delay="1000"/>
                                  </p:stCondLst>
                                  <p:childTnLst>
                                    <p:set>
                                      <p:cBhvr>
                                        <p:cTn id="16" dur="1" fill="hold">
                                          <p:stCondLst>
                                            <p:cond delay="0"/>
                                          </p:stCondLst>
                                        </p:cTn>
                                        <p:tgtEl>
                                          <p:spTgt spid="27651">
                                            <p:txEl>
                                              <p:pRg st="4" end="4"/>
                                            </p:txEl>
                                          </p:spTgt>
                                        </p:tgtEl>
                                        <p:attrNameLst>
                                          <p:attrName>style.visibility</p:attrName>
                                        </p:attrNameLst>
                                      </p:cBhvr>
                                      <p:to>
                                        <p:strVal val="visible"/>
                                      </p:to>
                                    </p:set>
                                    <p:anim calcmode="lin" valueType="num">
                                      <p:cBhvr additive="base">
                                        <p:cTn id="17" dur="500" fill="hold"/>
                                        <p:tgtEl>
                                          <p:spTgt spid="27651">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7651">
                                            <p:txEl>
                                              <p:pRg st="4" end="4"/>
                                            </p:txEl>
                                          </p:spTgt>
                                        </p:tgtEl>
                                        <p:attrNameLst>
                                          <p:attrName>ppt_y</p:attrName>
                                        </p:attrNameLst>
                                      </p:cBhvr>
                                      <p:tavLst>
                                        <p:tav tm="0">
                                          <p:val>
                                            <p:strVal val="#ppt_y"/>
                                          </p:val>
                                        </p:tav>
                                        <p:tav tm="100000">
                                          <p:val>
                                            <p:strVal val="#ppt_y"/>
                                          </p:val>
                                        </p:tav>
                                      </p:tavLst>
                                    </p:anim>
                                  </p:childTnLst>
                                </p:cTn>
                              </p:par>
                            </p:childTnLst>
                          </p:cTn>
                        </p:par>
                        <p:par>
                          <p:cTn id="19" fill="hold">
                            <p:stCondLst>
                              <p:cond delay="4500"/>
                            </p:stCondLst>
                            <p:childTnLst>
                              <p:par>
                                <p:cTn id="20" presetID="2" presetClass="entr" presetSubtype="8" fill="hold" grpId="0" nodeType="afterEffect">
                                  <p:stCondLst>
                                    <p:cond delay="1000"/>
                                  </p:stCondLst>
                                  <p:childTnLst>
                                    <p:set>
                                      <p:cBhvr>
                                        <p:cTn id="21" dur="1" fill="hold">
                                          <p:stCondLst>
                                            <p:cond delay="0"/>
                                          </p:stCondLst>
                                        </p:cTn>
                                        <p:tgtEl>
                                          <p:spTgt spid="27651">
                                            <p:txEl>
                                              <p:pRg st="6" end="6"/>
                                            </p:txEl>
                                          </p:spTgt>
                                        </p:tgtEl>
                                        <p:attrNameLst>
                                          <p:attrName>style.visibility</p:attrName>
                                        </p:attrNameLst>
                                      </p:cBhvr>
                                      <p:to>
                                        <p:strVal val="visible"/>
                                      </p:to>
                                    </p:set>
                                    <p:anim calcmode="lin" valueType="num">
                                      <p:cBhvr additive="base">
                                        <p:cTn id="22" dur="500" fill="hold"/>
                                        <p:tgtEl>
                                          <p:spTgt spid="27651">
                                            <p:txEl>
                                              <p:pRg st="6" end="6"/>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2765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advAuto="100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533400" y="768350"/>
            <a:ext cx="8077200" cy="1143000"/>
          </a:xfrm>
        </p:spPr>
        <p:txBody>
          <a:bodyPr/>
          <a:lstStyle/>
          <a:p>
            <a:r>
              <a:rPr lang="en-US" sz="4000" b="1">
                <a:solidFill>
                  <a:srgbClr val="6600CC"/>
                </a:solidFill>
              </a:rPr>
              <a:t>INFLUENCING FACTORS TO VT</a:t>
            </a:r>
          </a:p>
        </p:txBody>
      </p:sp>
      <p:sp>
        <p:nvSpPr>
          <p:cNvPr id="88067" name="Rectangle 3"/>
          <p:cNvSpPr>
            <a:spLocks noGrp="1" noChangeArrowheads="1"/>
          </p:cNvSpPr>
          <p:nvPr>
            <p:ph type="body" idx="1"/>
          </p:nvPr>
        </p:nvSpPr>
        <p:spPr/>
        <p:txBody>
          <a:bodyPr/>
          <a:lstStyle/>
          <a:p>
            <a:r>
              <a:rPr lang="en-US" sz="2800" b="1"/>
              <a:t>Current personal stresses</a:t>
            </a:r>
          </a:p>
          <a:p>
            <a:r>
              <a:rPr lang="en-US" sz="2800" b="1"/>
              <a:t>Relationship/family challenges</a:t>
            </a:r>
          </a:p>
          <a:p>
            <a:r>
              <a:rPr lang="en-US" sz="2800" b="1"/>
              <a:t>Mental health issues</a:t>
            </a:r>
          </a:p>
          <a:p>
            <a:r>
              <a:rPr lang="en-US" sz="2800" b="1"/>
              <a:t>Social system</a:t>
            </a:r>
          </a:p>
          <a:p>
            <a:r>
              <a:rPr lang="en-US" sz="2800" b="1"/>
              <a:t>Organizational influences</a:t>
            </a:r>
          </a:p>
          <a:p>
            <a:r>
              <a:rPr lang="en-US" sz="2800" b="1"/>
              <a:t>Legislative changes and frustrations</a:t>
            </a:r>
          </a:p>
          <a:p>
            <a:r>
              <a:rPr lang="en-US" sz="2800" b="1"/>
              <a:t> Maturational factors</a:t>
            </a:r>
          </a:p>
          <a:p>
            <a:r>
              <a:rPr lang="en-US" sz="2800" b="1"/>
              <a:t>Physical/medical challenges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8066"/>
                                        </p:tgtEl>
                                        <p:attrNameLst>
                                          <p:attrName>style.visibility</p:attrName>
                                        </p:attrNameLst>
                                      </p:cBhvr>
                                      <p:to>
                                        <p:strVal val="visible"/>
                                      </p:to>
                                    </p:set>
                                    <p:anim calcmode="lin" valueType="num">
                                      <p:cBhvr additive="base">
                                        <p:cTn id="7" dur="500" fill="hold"/>
                                        <p:tgtEl>
                                          <p:spTgt spid="88066"/>
                                        </p:tgtEl>
                                        <p:attrNameLst>
                                          <p:attrName>ppt_x</p:attrName>
                                        </p:attrNameLst>
                                      </p:cBhvr>
                                      <p:tavLst>
                                        <p:tav tm="0">
                                          <p:val>
                                            <p:strVal val="0-#ppt_w/2"/>
                                          </p:val>
                                        </p:tav>
                                        <p:tav tm="100000">
                                          <p:val>
                                            <p:strVal val="#ppt_x"/>
                                          </p:val>
                                        </p:tav>
                                      </p:tavLst>
                                    </p:anim>
                                    <p:anim calcmode="lin" valueType="num">
                                      <p:cBhvr additive="base">
                                        <p:cTn id="8" dur="500" fill="hold"/>
                                        <p:tgtEl>
                                          <p:spTgt spid="8806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1000"/>
                                  </p:stCondLst>
                                  <p:childTnLst>
                                    <p:set>
                                      <p:cBhvr>
                                        <p:cTn id="11" dur="1" fill="hold">
                                          <p:stCondLst>
                                            <p:cond delay="0"/>
                                          </p:stCondLst>
                                        </p:cTn>
                                        <p:tgtEl>
                                          <p:spTgt spid="88067">
                                            <p:txEl>
                                              <p:pRg st="0" end="0"/>
                                            </p:txEl>
                                          </p:spTgt>
                                        </p:tgtEl>
                                        <p:attrNameLst>
                                          <p:attrName>style.visibility</p:attrName>
                                        </p:attrNameLst>
                                      </p:cBhvr>
                                      <p:to>
                                        <p:strVal val="visible"/>
                                      </p:to>
                                    </p:set>
                                    <p:anim calcmode="lin" valueType="num">
                                      <p:cBhvr additive="base">
                                        <p:cTn id="12" dur="500" fill="hold"/>
                                        <p:tgtEl>
                                          <p:spTgt spid="88067">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88067">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1000"/>
                                  </p:stCondLst>
                                  <p:childTnLst>
                                    <p:set>
                                      <p:cBhvr>
                                        <p:cTn id="16" dur="1" fill="hold">
                                          <p:stCondLst>
                                            <p:cond delay="0"/>
                                          </p:stCondLst>
                                        </p:cTn>
                                        <p:tgtEl>
                                          <p:spTgt spid="88067">
                                            <p:txEl>
                                              <p:pRg st="1" end="1"/>
                                            </p:txEl>
                                          </p:spTgt>
                                        </p:tgtEl>
                                        <p:attrNameLst>
                                          <p:attrName>style.visibility</p:attrName>
                                        </p:attrNameLst>
                                      </p:cBhvr>
                                      <p:to>
                                        <p:strVal val="visible"/>
                                      </p:to>
                                    </p:set>
                                    <p:anim calcmode="lin" valueType="num">
                                      <p:cBhvr additive="base">
                                        <p:cTn id="17" dur="500" fill="hold"/>
                                        <p:tgtEl>
                                          <p:spTgt spid="88067">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88067">
                                            <p:txEl>
                                              <p:pRg st="1" end="1"/>
                                            </p:txEl>
                                          </p:spTgt>
                                        </p:tgtEl>
                                        <p:attrNameLst>
                                          <p:attrName>ppt_y</p:attrName>
                                        </p:attrNameLst>
                                      </p:cBhvr>
                                      <p:tavLst>
                                        <p:tav tm="0">
                                          <p:val>
                                            <p:strVal val="#ppt_y"/>
                                          </p:val>
                                        </p:tav>
                                        <p:tav tm="100000">
                                          <p:val>
                                            <p:strVal val="#ppt_y"/>
                                          </p:val>
                                        </p:tav>
                                      </p:tavLst>
                                    </p:anim>
                                  </p:childTnLst>
                                </p:cTn>
                              </p:par>
                            </p:childTnLst>
                          </p:cTn>
                        </p:par>
                        <p:par>
                          <p:cTn id="19" fill="hold">
                            <p:stCondLst>
                              <p:cond delay="3500"/>
                            </p:stCondLst>
                            <p:childTnLst>
                              <p:par>
                                <p:cTn id="20" presetID="2" presetClass="entr" presetSubtype="8" fill="hold" grpId="0" nodeType="afterEffect">
                                  <p:stCondLst>
                                    <p:cond delay="1000"/>
                                  </p:stCondLst>
                                  <p:childTnLst>
                                    <p:set>
                                      <p:cBhvr>
                                        <p:cTn id="21" dur="1" fill="hold">
                                          <p:stCondLst>
                                            <p:cond delay="0"/>
                                          </p:stCondLst>
                                        </p:cTn>
                                        <p:tgtEl>
                                          <p:spTgt spid="88067">
                                            <p:txEl>
                                              <p:pRg st="2" end="2"/>
                                            </p:txEl>
                                          </p:spTgt>
                                        </p:tgtEl>
                                        <p:attrNameLst>
                                          <p:attrName>style.visibility</p:attrName>
                                        </p:attrNameLst>
                                      </p:cBhvr>
                                      <p:to>
                                        <p:strVal val="visible"/>
                                      </p:to>
                                    </p:set>
                                    <p:anim calcmode="lin" valueType="num">
                                      <p:cBhvr additive="base">
                                        <p:cTn id="22" dur="500" fill="hold"/>
                                        <p:tgtEl>
                                          <p:spTgt spid="88067">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88067">
                                            <p:txEl>
                                              <p:pRg st="2" end="2"/>
                                            </p:txEl>
                                          </p:spTgt>
                                        </p:tgtEl>
                                        <p:attrNameLst>
                                          <p:attrName>ppt_y</p:attrName>
                                        </p:attrNameLst>
                                      </p:cBhvr>
                                      <p:tavLst>
                                        <p:tav tm="0">
                                          <p:val>
                                            <p:strVal val="#ppt_y"/>
                                          </p:val>
                                        </p:tav>
                                        <p:tav tm="100000">
                                          <p:val>
                                            <p:strVal val="#ppt_y"/>
                                          </p:val>
                                        </p:tav>
                                      </p:tavLst>
                                    </p:anim>
                                  </p:childTnLst>
                                </p:cTn>
                              </p:par>
                            </p:childTnLst>
                          </p:cTn>
                        </p:par>
                        <p:par>
                          <p:cTn id="24" fill="hold">
                            <p:stCondLst>
                              <p:cond delay="5000"/>
                            </p:stCondLst>
                            <p:childTnLst>
                              <p:par>
                                <p:cTn id="25" presetID="2" presetClass="entr" presetSubtype="8" fill="hold" grpId="0" nodeType="afterEffect">
                                  <p:stCondLst>
                                    <p:cond delay="1000"/>
                                  </p:stCondLst>
                                  <p:childTnLst>
                                    <p:set>
                                      <p:cBhvr>
                                        <p:cTn id="26" dur="1" fill="hold">
                                          <p:stCondLst>
                                            <p:cond delay="0"/>
                                          </p:stCondLst>
                                        </p:cTn>
                                        <p:tgtEl>
                                          <p:spTgt spid="88067">
                                            <p:txEl>
                                              <p:pRg st="3" end="3"/>
                                            </p:txEl>
                                          </p:spTgt>
                                        </p:tgtEl>
                                        <p:attrNameLst>
                                          <p:attrName>style.visibility</p:attrName>
                                        </p:attrNameLst>
                                      </p:cBhvr>
                                      <p:to>
                                        <p:strVal val="visible"/>
                                      </p:to>
                                    </p:set>
                                    <p:anim calcmode="lin" valueType="num">
                                      <p:cBhvr additive="base">
                                        <p:cTn id="27" dur="500" fill="hold"/>
                                        <p:tgtEl>
                                          <p:spTgt spid="88067">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88067">
                                            <p:txEl>
                                              <p:pRg st="3" end="3"/>
                                            </p:txEl>
                                          </p:spTgt>
                                        </p:tgtEl>
                                        <p:attrNameLst>
                                          <p:attrName>ppt_y</p:attrName>
                                        </p:attrNameLst>
                                      </p:cBhvr>
                                      <p:tavLst>
                                        <p:tav tm="0">
                                          <p:val>
                                            <p:strVal val="#ppt_y"/>
                                          </p:val>
                                        </p:tav>
                                        <p:tav tm="100000">
                                          <p:val>
                                            <p:strVal val="#ppt_y"/>
                                          </p:val>
                                        </p:tav>
                                      </p:tavLst>
                                    </p:anim>
                                  </p:childTnLst>
                                </p:cTn>
                              </p:par>
                            </p:childTnLst>
                          </p:cTn>
                        </p:par>
                        <p:par>
                          <p:cTn id="29" fill="hold">
                            <p:stCondLst>
                              <p:cond delay="6500"/>
                            </p:stCondLst>
                            <p:childTnLst>
                              <p:par>
                                <p:cTn id="30" presetID="2" presetClass="entr" presetSubtype="8" fill="hold" grpId="0" nodeType="afterEffect">
                                  <p:stCondLst>
                                    <p:cond delay="1000"/>
                                  </p:stCondLst>
                                  <p:childTnLst>
                                    <p:set>
                                      <p:cBhvr>
                                        <p:cTn id="31" dur="1" fill="hold">
                                          <p:stCondLst>
                                            <p:cond delay="0"/>
                                          </p:stCondLst>
                                        </p:cTn>
                                        <p:tgtEl>
                                          <p:spTgt spid="88067">
                                            <p:txEl>
                                              <p:pRg st="4" end="4"/>
                                            </p:txEl>
                                          </p:spTgt>
                                        </p:tgtEl>
                                        <p:attrNameLst>
                                          <p:attrName>style.visibility</p:attrName>
                                        </p:attrNameLst>
                                      </p:cBhvr>
                                      <p:to>
                                        <p:strVal val="visible"/>
                                      </p:to>
                                    </p:set>
                                    <p:anim calcmode="lin" valueType="num">
                                      <p:cBhvr additive="base">
                                        <p:cTn id="32" dur="500" fill="hold"/>
                                        <p:tgtEl>
                                          <p:spTgt spid="88067">
                                            <p:txEl>
                                              <p:pRg st="4" end="4"/>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88067">
                                            <p:txEl>
                                              <p:pRg st="4" end="4"/>
                                            </p:txEl>
                                          </p:spTgt>
                                        </p:tgtEl>
                                        <p:attrNameLst>
                                          <p:attrName>ppt_y</p:attrName>
                                        </p:attrNameLst>
                                      </p:cBhvr>
                                      <p:tavLst>
                                        <p:tav tm="0">
                                          <p:val>
                                            <p:strVal val="#ppt_y"/>
                                          </p:val>
                                        </p:tav>
                                        <p:tav tm="100000">
                                          <p:val>
                                            <p:strVal val="#ppt_y"/>
                                          </p:val>
                                        </p:tav>
                                      </p:tavLst>
                                    </p:anim>
                                  </p:childTnLst>
                                </p:cTn>
                              </p:par>
                            </p:childTnLst>
                          </p:cTn>
                        </p:par>
                        <p:par>
                          <p:cTn id="34" fill="hold">
                            <p:stCondLst>
                              <p:cond delay="8000"/>
                            </p:stCondLst>
                            <p:childTnLst>
                              <p:par>
                                <p:cTn id="35" presetID="2" presetClass="entr" presetSubtype="8" fill="hold" grpId="0" nodeType="afterEffect">
                                  <p:stCondLst>
                                    <p:cond delay="1000"/>
                                  </p:stCondLst>
                                  <p:childTnLst>
                                    <p:set>
                                      <p:cBhvr>
                                        <p:cTn id="36" dur="1" fill="hold">
                                          <p:stCondLst>
                                            <p:cond delay="0"/>
                                          </p:stCondLst>
                                        </p:cTn>
                                        <p:tgtEl>
                                          <p:spTgt spid="88067">
                                            <p:txEl>
                                              <p:pRg st="5" end="5"/>
                                            </p:txEl>
                                          </p:spTgt>
                                        </p:tgtEl>
                                        <p:attrNameLst>
                                          <p:attrName>style.visibility</p:attrName>
                                        </p:attrNameLst>
                                      </p:cBhvr>
                                      <p:to>
                                        <p:strVal val="visible"/>
                                      </p:to>
                                    </p:set>
                                    <p:anim calcmode="lin" valueType="num">
                                      <p:cBhvr additive="base">
                                        <p:cTn id="37" dur="500" fill="hold"/>
                                        <p:tgtEl>
                                          <p:spTgt spid="8806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88067">
                                            <p:txEl>
                                              <p:pRg st="5" end="5"/>
                                            </p:txEl>
                                          </p:spTgt>
                                        </p:tgtEl>
                                        <p:attrNameLst>
                                          <p:attrName>ppt_y</p:attrName>
                                        </p:attrNameLst>
                                      </p:cBhvr>
                                      <p:tavLst>
                                        <p:tav tm="0">
                                          <p:val>
                                            <p:strVal val="#ppt_y"/>
                                          </p:val>
                                        </p:tav>
                                        <p:tav tm="100000">
                                          <p:val>
                                            <p:strVal val="#ppt_y"/>
                                          </p:val>
                                        </p:tav>
                                      </p:tavLst>
                                    </p:anim>
                                  </p:childTnLst>
                                </p:cTn>
                              </p:par>
                            </p:childTnLst>
                          </p:cTn>
                        </p:par>
                        <p:par>
                          <p:cTn id="39" fill="hold">
                            <p:stCondLst>
                              <p:cond delay="9500"/>
                            </p:stCondLst>
                            <p:childTnLst>
                              <p:par>
                                <p:cTn id="40" presetID="2" presetClass="entr" presetSubtype="8" fill="hold" grpId="0" nodeType="afterEffect">
                                  <p:stCondLst>
                                    <p:cond delay="1000"/>
                                  </p:stCondLst>
                                  <p:childTnLst>
                                    <p:set>
                                      <p:cBhvr>
                                        <p:cTn id="41" dur="1" fill="hold">
                                          <p:stCondLst>
                                            <p:cond delay="0"/>
                                          </p:stCondLst>
                                        </p:cTn>
                                        <p:tgtEl>
                                          <p:spTgt spid="88067">
                                            <p:txEl>
                                              <p:pRg st="6" end="6"/>
                                            </p:txEl>
                                          </p:spTgt>
                                        </p:tgtEl>
                                        <p:attrNameLst>
                                          <p:attrName>style.visibility</p:attrName>
                                        </p:attrNameLst>
                                      </p:cBhvr>
                                      <p:to>
                                        <p:strVal val="visible"/>
                                      </p:to>
                                    </p:set>
                                    <p:anim calcmode="lin" valueType="num">
                                      <p:cBhvr additive="base">
                                        <p:cTn id="42" dur="500" fill="hold"/>
                                        <p:tgtEl>
                                          <p:spTgt spid="88067">
                                            <p:txEl>
                                              <p:pRg st="6" end="6"/>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88067">
                                            <p:txEl>
                                              <p:pRg st="6" end="6"/>
                                            </p:txEl>
                                          </p:spTgt>
                                        </p:tgtEl>
                                        <p:attrNameLst>
                                          <p:attrName>ppt_y</p:attrName>
                                        </p:attrNameLst>
                                      </p:cBhvr>
                                      <p:tavLst>
                                        <p:tav tm="0">
                                          <p:val>
                                            <p:strVal val="#ppt_y"/>
                                          </p:val>
                                        </p:tav>
                                        <p:tav tm="100000">
                                          <p:val>
                                            <p:strVal val="#ppt_y"/>
                                          </p:val>
                                        </p:tav>
                                      </p:tavLst>
                                    </p:anim>
                                  </p:childTnLst>
                                </p:cTn>
                              </p:par>
                            </p:childTnLst>
                          </p:cTn>
                        </p:par>
                        <p:par>
                          <p:cTn id="44" fill="hold">
                            <p:stCondLst>
                              <p:cond delay="11000"/>
                            </p:stCondLst>
                            <p:childTnLst>
                              <p:par>
                                <p:cTn id="45" presetID="2" presetClass="entr" presetSubtype="8" fill="hold" grpId="0" nodeType="afterEffect">
                                  <p:stCondLst>
                                    <p:cond delay="1000"/>
                                  </p:stCondLst>
                                  <p:childTnLst>
                                    <p:set>
                                      <p:cBhvr>
                                        <p:cTn id="46" dur="1" fill="hold">
                                          <p:stCondLst>
                                            <p:cond delay="0"/>
                                          </p:stCondLst>
                                        </p:cTn>
                                        <p:tgtEl>
                                          <p:spTgt spid="88067">
                                            <p:txEl>
                                              <p:pRg st="7" end="7"/>
                                            </p:txEl>
                                          </p:spTgt>
                                        </p:tgtEl>
                                        <p:attrNameLst>
                                          <p:attrName>style.visibility</p:attrName>
                                        </p:attrNameLst>
                                      </p:cBhvr>
                                      <p:to>
                                        <p:strVal val="visible"/>
                                      </p:to>
                                    </p:set>
                                    <p:anim calcmode="lin" valueType="num">
                                      <p:cBhvr additive="base">
                                        <p:cTn id="47" dur="500" fill="hold"/>
                                        <p:tgtEl>
                                          <p:spTgt spid="88067">
                                            <p:txEl>
                                              <p:pRg st="7" end="7"/>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8806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6" grpId="0" autoUpdateAnimBg="0"/>
      <p:bldP spid="88067" grpId="0" build="p" autoUpdateAnimBg="0" advAuto="100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768350"/>
            <a:ext cx="7772400" cy="908050"/>
          </a:xfrm>
        </p:spPr>
        <p:txBody>
          <a:bodyPr/>
          <a:lstStyle/>
          <a:p>
            <a:r>
              <a:rPr lang="en-US" sz="4000" b="1">
                <a:solidFill>
                  <a:srgbClr val="6600CC"/>
                </a:solidFill>
              </a:rPr>
              <a:t>SELF-CARE STRATEGIES</a:t>
            </a:r>
          </a:p>
        </p:txBody>
      </p:sp>
      <p:sp>
        <p:nvSpPr>
          <p:cNvPr id="31747" name="Rectangle 3"/>
          <p:cNvSpPr>
            <a:spLocks noGrp="1" noChangeArrowheads="1"/>
          </p:cNvSpPr>
          <p:nvPr>
            <p:ph type="body" idx="1"/>
          </p:nvPr>
        </p:nvSpPr>
        <p:spPr/>
        <p:txBody>
          <a:bodyPr/>
          <a:lstStyle/>
          <a:p>
            <a:r>
              <a:rPr lang="en-US" b="1"/>
              <a:t>“Balance” between personal and professional life</a:t>
            </a:r>
          </a:p>
          <a:p>
            <a:pPr>
              <a:buFontTx/>
              <a:buNone/>
            </a:pPr>
            <a:endParaRPr lang="en-US" b="1"/>
          </a:p>
          <a:p>
            <a:r>
              <a:rPr lang="en-US" b="1"/>
              <a:t>Respect for personal/professional boundaries</a:t>
            </a:r>
          </a:p>
          <a:p>
            <a:pPr>
              <a:buFontTx/>
              <a:buNone/>
            </a:pPr>
            <a:endParaRPr lang="en-US" b="1"/>
          </a:p>
          <a:p>
            <a:r>
              <a:rPr lang="en-US" b="1"/>
              <a:t>Develop realistic expectations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additive="base">
                                        <p:cTn id="7" dur="500" fill="hold"/>
                                        <p:tgtEl>
                                          <p:spTgt spid="31746"/>
                                        </p:tgtEl>
                                        <p:attrNameLst>
                                          <p:attrName>ppt_x</p:attrName>
                                        </p:attrNameLst>
                                      </p:cBhvr>
                                      <p:tavLst>
                                        <p:tav tm="0">
                                          <p:val>
                                            <p:strVal val="0-#ppt_w/2"/>
                                          </p:val>
                                        </p:tav>
                                        <p:tav tm="100000">
                                          <p:val>
                                            <p:strVal val="#ppt_x"/>
                                          </p:val>
                                        </p:tav>
                                      </p:tavLst>
                                    </p:anim>
                                    <p:anim calcmode="lin" valueType="num">
                                      <p:cBhvr additive="base">
                                        <p:cTn id="8" dur="500" fill="hold"/>
                                        <p:tgtEl>
                                          <p:spTgt spid="3174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1000"/>
                                  </p:stCondLst>
                                  <p:childTnLst>
                                    <p:set>
                                      <p:cBhvr>
                                        <p:cTn id="11" dur="1" fill="hold">
                                          <p:stCondLst>
                                            <p:cond delay="0"/>
                                          </p:stCondLst>
                                        </p:cTn>
                                        <p:tgtEl>
                                          <p:spTgt spid="31747">
                                            <p:txEl>
                                              <p:pRg st="0" end="0"/>
                                            </p:txEl>
                                          </p:spTgt>
                                        </p:tgtEl>
                                        <p:attrNameLst>
                                          <p:attrName>style.visibility</p:attrName>
                                        </p:attrNameLst>
                                      </p:cBhvr>
                                      <p:to>
                                        <p:strVal val="visible"/>
                                      </p:to>
                                    </p:set>
                                    <p:anim calcmode="lin" valueType="num">
                                      <p:cBhvr additive="base">
                                        <p:cTn id="12" dur="500" fill="hold"/>
                                        <p:tgtEl>
                                          <p:spTgt spid="31747">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1747">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1000"/>
                                  </p:stCondLst>
                                  <p:childTnLst>
                                    <p:set>
                                      <p:cBhvr>
                                        <p:cTn id="16" dur="1" fill="hold">
                                          <p:stCondLst>
                                            <p:cond delay="0"/>
                                          </p:stCondLst>
                                        </p:cTn>
                                        <p:tgtEl>
                                          <p:spTgt spid="31747">
                                            <p:txEl>
                                              <p:pRg st="2" end="2"/>
                                            </p:txEl>
                                          </p:spTgt>
                                        </p:tgtEl>
                                        <p:attrNameLst>
                                          <p:attrName>style.visibility</p:attrName>
                                        </p:attrNameLst>
                                      </p:cBhvr>
                                      <p:to>
                                        <p:strVal val="visible"/>
                                      </p:to>
                                    </p:set>
                                    <p:anim calcmode="lin" valueType="num">
                                      <p:cBhvr additive="base">
                                        <p:cTn id="17" dur="500" fill="hold"/>
                                        <p:tgtEl>
                                          <p:spTgt spid="3174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1747">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3500"/>
                            </p:stCondLst>
                            <p:childTnLst>
                              <p:par>
                                <p:cTn id="20" presetID="2" presetClass="entr" presetSubtype="8" fill="hold" grpId="0" nodeType="afterEffect">
                                  <p:stCondLst>
                                    <p:cond delay="1000"/>
                                  </p:stCondLst>
                                  <p:childTnLst>
                                    <p:set>
                                      <p:cBhvr>
                                        <p:cTn id="21" dur="1" fill="hold">
                                          <p:stCondLst>
                                            <p:cond delay="0"/>
                                          </p:stCondLst>
                                        </p:cTn>
                                        <p:tgtEl>
                                          <p:spTgt spid="31747">
                                            <p:txEl>
                                              <p:pRg st="4" end="4"/>
                                            </p:txEl>
                                          </p:spTgt>
                                        </p:tgtEl>
                                        <p:attrNameLst>
                                          <p:attrName>style.visibility</p:attrName>
                                        </p:attrNameLst>
                                      </p:cBhvr>
                                      <p:to>
                                        <p:strVal val="visible"/>
                                      </p:to>
                                    </p:set>
                                    <p:anim calcmode="lin" valueType="num">
                                      <p:cBhvr additive="base">
                                        <p:cTn id="22" dur="500" fill="hold"/>
                                        <p:tgtEl>
                                          <p:spTgt spid="31747">
                                            <p:txEl>
                                              <p:pRg st="4" end="4"/>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3174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autoUpdateAnimBg="0"/>
      <p:bldP spid="31747" grpId="0" build="p" autoUpdateAnimBg="0" advAuto="100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1" name="Rectangle 3"/>
          <p:cNvSpPr>
            <a:spLocks noGrp="1" noChangeArrowheads="1"/>
          </p:cNvSpPr>
          <p:nvPr>
            <p:ph type="body" idx="1"/>
          </p:nvPr>
        </p:nvSpPr>
        <p:spPr>
          <a:xfrm>
            <a:off x="685800" y="1524000"/>
            <a:ext cx="7772400" cy="4114800"/>
          </a:xfrm>
        </p:spPr>
        <p:txBody>
          <a:bodyPr/>
          <a:lstStyle/>
          <a:p>
            <a:r>
              <a:rPr lang="en-US" b="1"/>
              <a:t>Balanced diet</a:t>
            </a:r>
          </a:p>
          <a:p>
            <a:endParaRPr lang="en-US" b="1"/>
          </a:p>
          <a:p>
            <a:r>
              <a:rPr lang="en-US" b="1"/>
              <a:t>Healthy lifestyle choices</a:t>
            </a:r>
          </a:p>
          <a:p>
            <a:endParaRPr lang="en-US" b="1"/>
          </a:p>
          <a:p>
            <a:r>
              <a:rPr lang="en-US" b="1"/>
              <a:t>Moderate caffeine/alcohol use</a:t>
            </a:r>
          </a:p>
          <a:p>
            <a:endParaRPr lang="en-US" b="1"/>
          </a:p>
          <a:p>
            <a:r>
              <a:rPr lang="en-US" b="1"/>
              <a:t>Exercise/movement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1000"/>
                                  </p:stCondLst>
                                  <p:childTnLst>
                                    <p:set>
                                      <p:cBhvr>
                                        <p:cTn id="6" dur="1" fill="hold">
                                          <p:stCondLst>
                                            <p:cond delay="0"/>
                                          </p:stCondLst>
                                        </p:cTn>
                                        <p:tgtEl>
                                          <p:spTgt spid="32771">
                                            <p:txEl>
                                              <p:pRg st="0" end="0"/>
                                            </p:txEl>
                                          </p:spTgt>
                                        </p:tgtEl>
                                        <p:attrNameLst>
                                          <p:attrName>style.visibility</p:attrName>
                                        </p:attrNameLst>
                                      </p:cBhvr>
                                      <p:to>
                                        <p:strVal val="visible"/>
                                      </p:to>
                                    </p:set>
                                    <p:anim calcmode="lin" valueType="num">
                                      <p:cBhvr additive="base">
                                        <p:cTn id="7" dur="500" fill="hold"/>
                                        <p:tgtEl>
                                          <p:spTgt spid="327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2771">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500"/>
                            </p:stCondLst>
                            <p:childTnLst>
                              <p:par>
                                <p:cTn id="10" presetID="2" presetClass="entr" presetSubtype="4" fill="hold" grpId="0" nodeType="afterEffect">
                                  <p:stCondLst>
                                    <p:cond delay="1000"/>
                                  </p:stCondLst>
                                  <p:childTnLst>
                                    <p:set>
                                      <p:cBhvr>
                                        <p:cTn id="11" dur="1" fill="hold">
                                          <p:stCondLst>
                                            <p:cond delay="0"/>
                                          </p:stCondLst>
                                        </p:cTn>
                                        <p:tgtEl>
                                          <p:spTgt spid="32771">
                                            <p:txEl>
                                              <p:pRg st="2" end="2"/>
                                            </p:txEl>
                                          </p:spTgt>
                                        </p:tgtEl>
                                        <p:attrNameLst>
                                          <p:attrName>style.visibility</p:attrName>
                                        </p:attrNameLst>
                                      </p:cBhvr>
                                      <p:to>
                                        <p:strVal val="visible"/>
                                      </p:to>
                                    </p:set>
                                    <p:anim calcmode="lin" valueType="num">
                                      <p:cBhvr additive="base">
                                        <p:cTn id="12" dur="500" fill="hold"/>
                                        <p:tgtEl>
                                          <p:spTgt spid="32771">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2771">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3000"/>
                            </p:stCondLst>
                            <p:childTnLst>
                              <p:par>
                                <p:cTn id="15" presetID="2" presetClass="entr" presetSubtype="4" fill="hold" grpId="0" nodeType="afterEffect">
                                  <p:stCondLst>
                                    <p:cond delay="1000"/>
                                  </p:stCondLst>
                                  <p:childTnLst>
                                    <p:set>
                                      <p:cBhvr>
                                        <p:cTn id="16" dur="1" fill="hold">
                                          <p:stCondLst>
                                            <p:cond delay="0"/>
                                          </p:stCondLst>
                                        </p:cTn>
                                        <p:tgtEl>
                                          <p:spTgt spid="32771">
                                            <p:txEl>
                                              <p:pRg st="4" end="4"/>
                                            </p:txEl>
                                          </p:spTgt>
                                        </p:tgtEl>
                                        <p:attrNameLst>
                                          <p:attrName>style.visibility</p:attrName>
                                        </p:attrNameLst>
                                      </p:cBhvr>
                                      <p:to>
                                        <p:strVal val="visible"/>
                                      </p:to>
                                    </p:set>
                                    <p:anim calcmode="lin" valueType="num">
                                      <p:cBhvr additive="base">
                                        <p:cTn id="17" dur="500" fill="hold"/>
                                        <p:tgtEl>
                                          <p:spTgt spid="32771">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2771">
                                            <p:txEl>
                                              <p:pRg st="4" end="4"/>
                                            </p:txEl>
                                          </p:spTgt>
                                        </p:tgtEl>
                                        <p:attrNameLst>
                                          <p:attrName>ppt_y</p:attrName>
                                        </p:attrNameLst>
                                      </p:cBhvr>
                                      <p:tavLst>
                                        <p:tav tm="0">
                                          <p:val>
                                            <p:strVal val="1+#ppt_h/2"/>
                                          </p:val>
                                        </p:tav>
                                        <p:tav tm="100000">
                                          <p:val>
                                            <p:strVal val="#ppt_y"/>
                                          </p:val>
                                        </p:tav>
                                      </p:tavLst>
                                    </p:anim>
                                  </p:childTnLst>
                                </p:cTn>
                              </p:par>
                            </p:childTnLst>
                          </p:cTn>
                        </p:par>
                        <p:par>
                          <p:cTn id="19" fill="hold">
                            <p:stCondLst>
                              <p:cond delay="4500"/>
                            </p:stCondLst>
                            <p:childTnLst>
                              <p:par>
                                <p:cTn id="20" presetID="2" presetClass="entr" presetSubtype="4" fill="hold" grpId="0" nodeType="afterEffect">
                                  <p:stCondLst>
                                    <p:cond delay="1000"/>
                                  </p:stCondLst>
                                  <p:childTnLst>
                                    <p:set>
                                      <p:cBhvr>
                                        <p:cTn id="21" dur="1" fill="hold">
                                          <p:stCondLst>
                                            <p:cond delay="0"/>
                                          </p:stCondLst>
                                        </p:cTn>
                                        <p:tgtEl>
                                          <p:spTgt spid="32771">
                                            <p:txEl>
                                              <p:pRg st="6" end="6"/>
                                            </p:txEl>
                                          </p:spTgt>
                                        </p:tgtEl>
                                        <p:attrNameLst>
                                          <p:attrName>style.visibility</p:attrName>
                                        </p:attrNameLst>
                                      </p:cBhvr>
                                      <p:to>
                                        <p:strVal val="visible"/>
                                      </p:to>
                                    </p:set>
                                    <p:anim calcmode="lin" valueType="num">
                                      <p:cBhvr additive="base">
                                        <p:cTn id="22" dur="500" fill="hold"/>
                                        <p:tgtEl>
                                          <p:spTgt spid="32771">
                                            <p:txEl>
                                              <p:pRg st="6" end="6"/>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277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advAuto="100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a:xfrm>
            <a:off x="685800" y="1676400"/>
            <a:ext cx="7772400" cy="4267200"/>
          </a:xfrm>
        </p:spPr>
        <p:txBody>
          <a:bodyPr/>
          <a:lstStyle/>
          <a:p>
            <a:pPr>
              <a:lnSpc>
                <a:spcPct val="90000"/>
              </a:lnSpc>
            </a:pPr>
            <a:r>
              <a:rPr lang="en-US" b="1"/>
              <a:t>Maintain professional contacts</a:t>
            </a:r>
          </a:p>
          <a:p>
            <a:pPr>
              <a:lnSpc>
                <a:spcPct val="90000"/>
              </a:lnSpc>
            </a:pPr>
            <a:endParaRPr lang="en-US" b="1"/>
          </a:p>
          <a:p>
            <a:pPr>
              <a:lnSpc>
                <a:spcPct val="90000"/>
              </a:lnSpc>
            </a:pPr>
            <a:r>
              <a:rPr lang="en-US" b="1"/>
              <a:t>Engage in social and family relationships and events</a:t>
            </a:r>
          </a:p>
          <a:p>
            <a:pPr>
              <a:lnSpc>
                <a:spcPct val="90000"/>
              </a:lnSpc>
            </a:pPr>
            <a:endParaRPr lang="en-US" b="1"/>
          </a:p>
          <a:p>
            <a:pPr>
              <a:lnSpc>
                <a:spcPct val="90000"/>
              </a:lnSpc>
            </a:pPr>
            <a:r>
              <a:rPr lang="en-US" b="1"/>
              <a:t>Pursue leisure activities</a:t>
            </a:r>
          </a:p>
          <a:p>
            <a:pPr>
              <a:lnSpc>
                <a:spcPct val="90000"/>
              </a:lnSpc>
            </a:pPr>
            <a:endParaRPr lang="en-US" b="1"/>
          </a:p>
          <a:p>
            <a:pPr>
              <a:lnSpc>
                <a:spcPct val="90000"/>
              </a:lnSpc>
            </a:pPr>
            <a:r>
              <a:rPr lang="en-US" b="1"/>
              <a:t>Body therapy, e.g. massage, yoga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33795">
                                            <p:txEl>
                                              <p:pRg st="0" end="0"/>
                                            </p:txEl>
                                          </p:spTgt>
                                        </p:tgtEl>
                                        <p:attrNameLst>
                                          <p:attrName>style.visibility</p:attrName>
                                        </p:attrNameLst>
                                      </p:cBhvr>
                                      <p:to>
                                        <p:strVal val="visible"/>
                                      </p:to>
                                    </p:set>
                                    <p:anim calcmode="lin" valueType="num">
                                      <p:cBhvr additive="base">
                                        <p:cTn id="7" dur="500" fill="hold"/>
                                        <p:tgtEl>
                                          <p:spTgt spid="337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3795">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8" fill="hold" grpId="0" nodeType="afterEffect">
                                  <p:stCondLst>
                                    <p:cond delay="1000"/>
                                  </p:stCondLst>
                                  <p:childTnLst>
                                    <p:set>
                                      <p:cBhvr>
                                        <p:cTn id="11" dur="1" fill="hold">
                                          <p:stCondLst>
                                            <p:cond delay="0"/>
                                          </p:stCondLst>
                                        </p:cTn>
                                        <p:tgtEl>
                                          <p:spTgt spid="33795">
                                            <p:txEl>
                                              <p:pRg st="2" end="2"/>
                                            </p:txEl>
                                          </p:spTgt>
                                        </p:tgtEl>
                                        <p:attrNameLst>
                                          <p:attrName>style.visibility</p:attrName>
                                        </p:attrNameLst>
                                      </p:cBhvr>
                                      <p:to>
                                        <p:strVal val="visible"/>
                                      </p:to>
                                    </p:set>
                                    <p:anim calcmode="lin" valueType="num">
                                      <p:cBhvr additive="base">
                                        <p:cTn id="12" dur="500" fill="hold"/>
                                        <p:tgtEl>
                                          <p:spTgt spid="33795">
                                            <p:txEl>
                                              <p:pRg st="2" end="2"/>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3795">
                                            <p:txEl>
                                              <p:pRg st="2" end="2"/>
                                            </p:txEl>
                                          </p:spTgt>
                                        </p:tgtEl>
                                        <p:attrNameLst>
                                          <p:attrName>ppt_y</p:attrName>
                                        </p:attrNameLst>
                                      </p:cBhvr>
                                      <p:tavLst>
                                        <p:tav tm="0">
                                          <p:val>
                                            <p:strVal val="#ppt_y"/>
                                          </p:val>
                                        </p:tav>
                                        <p:tav tm="100000">
                                          <p:val>
                                            <p:strVal val="#ppt_y"/>
                                          </p:val>
                                        </p:tav>
                                      </p:tavLst>
                                    </p:anim>
                                  </p:childTnLst>
                                </p:cTn>
                              </p:par>
                            </p:childTnLst>
                          </p:cTn>
                        </p:par>
                        <p:par>
                          <p:cTn id="14" fill="hold">
                            <p:stCondLst>
                              <p:cond delay="3000"/>
                            </p:stCondLst>
                            <p:childTnLst>
                              <p:par>
                                <p:cTn id="15" presetID="2" presetClass="entr" presetSubtype="8" fill="hold" grpId="0" nodeType="afterEffect">
                                  <p:stCondLst>
                                    <p:cond delay="1000"/>
                                  </p:stCondLst>
                                  <p:childTnLst>
                                    <p:set>
                                      <p:cBhvr>
                                        <p:cTn id="16" dur="1" fill="hold">
                                          <p:stCondLst>
                                            <p:cond delay="0"/>
                                          </p:stCondLst>
                                        </p:cTn>
                                        <p:tgtEl>
                                          <p:spTgt spid="33795">
                                            <p:txEl>
                                              <p:pRg st="4" end="4"/>
                                            </p:txEl>
                                          </p:spTgt>
                                        </p:tgtEl>
                                        <p:attrNameLst>
                                          <p:attrName>style.visibility</p:attrName>
                                        </p:attrNameLst>
                                      </p:cBhvr>
                                      <p:to>
                                        <p:strVal val="visible"/>
                                      </p:to>
                                    </p:set>
                                    <p:anim calcmode="lin" valueType="num">
                                      <p:cBhvr additive="base">
                                        <p:cTn id="17" dur="500" fill="hold"/>
                                        <p:tgtEl>
                                          <p:spTgt spid="33795">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3795">
                                            <p:txEl>
                                              <p:pRg st="4" end="4"/>
                                            </p:txEl>
                                          </p:spTgt>
                                        </p:tgtEl>
                                        <p:attrNameLst>
                                          <p:attrName>ppt_y</p:attrName>
                                        </p:attrNameLst>
                                      </p:cBhvr>
                                      <p:tavLst>
                                        <p:tav tm="0">
                                          <p:val>
                                            <p:strVal val="#ppt_y"/>
                                          </p:val>
                                        </p:tav>
                                        <p:tav tm="100000">
                                          <p:val>
                                            <p:strVal val="#ppt_y"/>
                                          </p:val>
                                        </p:tav>
                                      </p:tavLst>
                                    </p:anim>
                                  </p:childTnLst>
                                </p:cTn>
                              </p:par>
                            </p:childTnLst>
                          </p:cTn>
                        </p:par>
                        <p:par>
                          <p:cTn id="19" fill="hold">
                            <p:stCondLst>
                              <p:cond delay="4500"/>
                            </p:stCondLst>
                            <p:childTnLst>
                              <p:par>
                                <p:cTn id="20" presetID="2" presetClass="entr" presetSubtype="8" fill="hold" grpId="0" nodeType="afterEffect">
                                  <p:stCondLst>
                                    <p:cond delay="1000"/>
                                  </p:stCondLst>
                                  <p:childTnLst>
                                    <p:set>
                                      <p:cBhvr>
                                        <p:cTn id="21" dur="1" fill="hold">
                                          <p:stCondLst>
                                            <p:cond delay="0"/>
                                          </p:stCondLst>
                                        </p:cTn>
                                        <p:tgtEl>
                                          <p:spTgt spid="33795">
                                            <p:txEl>
                                              <p:pRg st="6" end="6"/>
                                            </p:txEl>
                                          </p:spTgt>
                                        </p:tgtEl>
                                        <p:attrNameLst>
                                          <p:attrName>style.visibility</p:attrName>
                                        </p:attrNameLst>
                                      </p:cBhvr>
                                      <p:to>
                                        <p:strVal val="visible"/>
                                      </p:to>
                                    </p:set>
                                    <p:anim calcmode="lin" valueType="num">
                                      <p:cBhvr additive="base">
                                        <p:cTn id="22" dur="500" fill="hold"/>
                                        <p:tgtEl>
                                          <p:spTgt spid="33795">
                                            <p:txEl>
                                              <p:pRg st="6" end="6"/>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3379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advAuto="100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Vicarious Trauma</a:t>
            </a:r>
            <a:endParaRPr lang="en-US" dirty="0"/>
          </a:p>
        </p:txBody>
      </p:sp>
      <p:sp>
        <p:nvSpPr>
          <p:cNvPr id="3" name="Content Placeholder 2"/>
          <p:cNvSpPr>
            <a:spLocks noGrp="1"/>
          </p:cNvSpPr>
          <p:nvPr>
            <p:ph idx="1"/>
          </p:nvPr>
        </p:nvSpPr>
        <p:spPr/>
        <p:txBody>
          <a:bodyPr/>
          <a:lstStyle/>
          <a:p>
            <a:r>
              <a:rPr lang="en-US" b="1" dirty="0" smtClean="0"/>
              <a:t>Vicarious </a:t>
            </a:r>
            <a:r>
              <a:rPr lang="en-US" b="1" dirty="0" err="1" smtClean="0"/>
              <a:t>traumatization</a:t>
            </a:r>
            <a:r>
              <a:rPr lang="en-US" dirty="0" smtClean="0"/>
              <a:t> (</a:t>
            </a:r>
            <a:r>
              <a:rPr lang="en-US" b="1" dirty="0" smtClean="0"/>
              <a:t>VT</a:t>
            </a:r>
            <a:r>
              <a:rPr lang="en-US" dirty="0" smtClean="0"/>
              <a:t>) is a transformation in the self of a trauma worker or helper that results </a:t>
            </a:r>
            <a:r>
              <a:rPr lang="en-US" dirty="0" smtClean="0"/>
              <a:t>from:</a:t>
            </a:r>
            <a:r>
              <a:rPr lang="en-US" dirty="0" smtClean="0"/>
              <a:t> </a:t>
            </a:r>
            <a:r>
              <a:rPr lang="en-US" dirty="0" smtClean="0"/>
              <a:t>empathic engagement with traumatized </a:t>
            </a:r>
            <a:r>
              <a:rPr lang="en-US" dirty="0" smtClean="0"/>
              <a:t> clients and their reports of traumatic experiences. </a:t>
            </a:r>
            <a:endParaRPr lang="en-US" dirty="0" smtClean="0"/>
          </a:p>
          <a:p>
            <a:r>
              <a:rPr lang="en-US" dirty="0" smtClean="0"/>
              <a:t>Includes disrupted sense of meaning </a:t>
            </a:r>
            <a:r>
              <a:rPr lang="en-US" dirty="0" smtClean="0"/>
              <a:t>and hope</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a:xfrm>
            <a:off x="685800" y="1371600"/>
            <a:ext cx="7772400" cy="4724400"/>
          </a:xfrm>
        </p:spPr>
        <p:txBody>
          <a:bodyPr/>
          <a:lstStyle/>
          <a:p>
            <a:r>
              <a:rPr lang="en-US" b="1"/>
              <a:t>Personal therapy</a:t>
            </a:r>
          </a:p>
          <a:p>
            <a:endParaRPr lang="en-US" b="1"/>
          </a:p>
          <a:p>
            <a:r>
              <a:rPr lang="en-US" b="1"/>
              <a:t>Rest/Relaxation</a:t>
            </a:r>
          </a:p>
          <a:p>
            <a:endParaRPr lang="en-US" b="1"/>
          </a:p>
          <a:p>
            <a:r>
              <a:rPr lang="en-US" b="1"/>
              <a:t>Reflect</a:t>
            </a:r>
          </a:p>
          <a:p>
            <a:endParaRPr lang="en-US" b="1"/>
          </a:p>
          <a:p>
            <a:r>
              <a:rPr lang="en-US" b="1"/>
              <a:t>Evaluate your priorities and goals on an ongoing basis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additive="base">
                                        <p:cTn id="7" dur="500" fill="hold"/>
                                        <p:tgtEl>
                                          <p:spTgt spid="348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4819">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8" fill="hold" grpId="0" nodeType="afterEffect">
                                  <p:stCondLst>
                                    <p:cond delay="1000"/>
                                  </p:stCondLst>
                                  <p:childTnLst>
                                    <p:set>
                                      <p:cBhvr>
                                        <p:cTn id="11" dur="1" fill="hold">
                                          <p:stCondLst>
                                            <p:cond delay="0"/>
                                          </p:stCondLst>
                                        </p:cTn>
                                        <p:tgtEl>
                                          <p:spTgt spid="34819">
                                            <p:txEl>
                                              <p:pRg st="2" end="2"/>
                                            </p:txEl>
                                          </p:spTgt>
                                        </p:tgtEl>
                                        <p:attrNameLst>
                                          <p:attrName>style.visibility</p:attrName>
                                        </p:attrNameLst>
                                      </p:cBhvr>
                                      <p:to>
                                        <p:strVal val="visible"/>
                                      </p:to>
                                    </p:set>
                                    <p:anim calcmode="lin" valueType="num">
                                      <p:cBhvr additive="base">
                                        <p:cTn id="12" dur="500" fill="hold"/>
                                        <p:tgtEl>
                                          <p:spTgt spid="34819">
                                            <p:txEl>
                                              <p:pRg st="2" end="2"/>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4819">
                                            <p:txEl>
                                              <p:pRg st="2" end="2"/>
                                            </p:txEl>
                                          </p:spTgt>
                                        </p:tgtEl>
                                        <p:attrNameLst>
                                          <p:attrName>ppt_y</p:attrName>
                                        </p:attrNameLst>
                                      </p:cBhvr>
                                      <p:tavLst>
                                        <p:tav tm="0">
                                          <p:val>
                                            <p:strVal val="#ppt_y"/>
                                          </p:val>
                                        </p:tav>
                                        <p:tav tm="100000">
                                          <p:val>
                                            <p:strVal val="#ppt_y"/>
                                          </p:val>
                                        </p:tav>
                                      </p:tavLst>
                                    </p:anim>
                                  </p:childTnLst>
                                </p:cTn>
                              </p:par>
                            </p:childTnLst>
                          </p:cTn>
                        </p:par>
                        <p:par>
                          <p:cTn id="14" fill="hold">
                            <p:stCondLst>
                              <p:cond delay="3000"/>
                            </p:stCondLst>
                            <p:childTnLst>
                              <p:par>
                                <p:cTn id="15" presetID="2" presetClass="entr" presetSubtype="8" fill="hold" grpId="0" nodeType="afterEffect">
                                  <p:stCondLst>
                                    <p:cond delay="1000"/>
                                  </p:stCondLst>
                                  <p:childTnLst>
                                    <p:set>
                                      <p:cBhvr>
                                        <p:cTn id="16" dur="1" fill="hold">
                                          <p:stCondLst>
                                            <p:cond delay="0"/>
                                          </p:stCondLst>
                                        </p:cTn>
                                        <p:tgtEl>
                                          <p:spTgt spid="34819">
                                            <p:txEl>
                                              <p:pRg st="4" end="4"/>
                                            </p:txEl>
                                          </p:spTgt>
                                        </p:tgtEl>
                                        <p:attrNameLst>
                                          <p:attrName>style.visibility</p:attrName>
                                        </p:attrNameLst>
                                      </p:cBhvr>
                                      <p:to>
                                        <p:strVal val="visible"/>
                                      </p:to>
                                    </p:set>
                                    <p:anim calcmode="lin" valueType="num">
                                      <p:cBhvr additive="base">
                                        <p:cTn id="17" dur="500" fill="hold"/>
                                        <p:tgtEl>
                                          <p:spTgt spid="34819">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4819">
                                            <p:txEl>
                                              <p:pRg st="4" end="4"/>
                                            </p:txEl>
                                          </p:spTgt>
                                        </p:tgtEl>
                                        <p:attrNameLst>
                                          <p:attrName>ppt_y</p:attrName>
                                        </p:attrNameLst>
                                      </p:cBhvr>
                                      <p:tavLst>
                                        <p:tav tm="0">
                                          <p:val>
                                            <p:strVal val="#ppt_y"/>
                                          </p:val>
                                        </p:tav>
                                        <p:tav tm="100000">
                                          <p:val>
                                            <p:strVal val="#ppt_y"/>
                                          </p:val>
                                        </p:tav>
                                      </p:tavLst>
                                    </p:anim>
                                  </p:childTnLst>
                                </p:cTn>
                              </p:par>
                            </p:childTnLst>
                          </p:cTn>
                        </p:par>
                        <p:par>
                          <p:cTn id="19" fill="hold">
                            <p:stCondLst>
                              <p:cond delay="4500"/>
                            </p:stCondLst>
                            <p:childTnLst>
                              <p:par>
                                <p:cTn id="20" presetID="2" presetClass="entr" presetSubtype="8" fill="hold" grpId="0" nodeType="afterEffect">
                                  <p:stCondLst>
                                    <p:cond delay="1000"/>
                                  </p:stCondLst>
                                  <p:childTnLst>
                                    <p:set>
                                      <p:cBhvr>
                                        <p:cTn id="21" dur="1" fill="hold">
                                          <p:stCondLst>
                                            <p:cond delay="0"/>
                                          </p:stCondLst>
                                        </p:cTn>
                                        <p:tgtEl>
                                          <p:spTgt spid="34819">
                                            <p:txEl>
                                              <p:pRg st="6" end="6"/>
                                            </p:txEl>
                                          </p:spTgt>
                                        </p:tgtEl>
                                        <p:attrNameLst>
                                          <p:attrName>style.visibility</p:attrName>
                                        </p:attrNameLst>
                                      </p:cBhvr>
                                      <p:to>
                                        <p:strVal val="visible"/>
                                      </p:to>
                                    </p:set>
                                    <p:anim calcmode="lin" valueType="num">
                                      <p:cBhvr additive="base">
                                        <p:cTn id="22" dur="500" fill="hold"/>
                                        <p:tgtEl>
                                          <p:spTgt spid="34819">
                                            <p:txEl>
                                              <p:pRg st="6" end="6"/>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3481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advAuto="100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a:xfrm>
            <a:off x="685800" y="990600"/>
            <a:ext cx="7772400" cy="5105400"/>
          </a:xfrm>
        </p:spPr>
        <p:txBody>
          <a:bodyPr/>
          <a:lstStyle/>
          <a:p>
            <a:pPr>
              <a:lnSpc>
                <a:spcPct val="90000"/>
              </a:lnSpc>
            </a:pPr>
            <a:r>
              <a:rPr lang="en-US" sz="2800" b="1"/>
              <a:t>Coming to terms with loss such as the effects of work that can shake or shatter religious or spiritual beliefs</a:t>
            </a:r>
            <a:br>
              <a:rPr lang="en-US" sz="2800" b="1"/>
            </a:br>
            <a:endParaRPr lang="en-US" sz="2800" b="1"/>
          </a:p>
          <a:p>
            <a:pPr>
              <a:lnSpc>
                <a:spcPct val="90000"/>
              </a:lnSpc>
            </a:pPr>
            <a:r>
              <a:rPr lang="en-US" sz="2800" b="1"/>
              <a:t>Permitting our sadness to be expressed so that we can receive comfort and support, and helps us to maintain intimacy in our personal lives</a:t>
            </a:r>
            <a:br>
              <a:rPr lang="en-US" sz="2800" b="1"/>
            </a:br>
            <a:endParaRPr lang="en-US" sz="2800" b="1"/>
          </a:p>
          <a:p>
            <a:pPr>
              <a:lnSpc>
                <a:spcPct val="90000"/>
              </a:lnSpc>
            </a:pPr>
            <a:r>
              <a:rPr lang="en-US" sz="2800" b="1"/>
              <a:t>Recognizing and accepting that VT is a normal response to doing painful and difficult work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35843">
                                            <p:txEl>
                                              <p:pRg st="0" end="0"/>
                                            </p:txEl>
                                          </p:spTgt>
                                        </p:tgtEl>
                                        <p:attrNameLst>
                                          <p:attrName>style.visibility</p:attrName>
                                        </p:attrNameLst>
                                      </p:cBhvr>
                                      <p:to>
                                        <p:strVal val="visible"/>
                                      </p:to>
                                    </p:set>
                                    <p:anim calcmode="lin" valueType="num">
                                      <p:cBhvr additive="base">
                                        <p:cTn id="7" dur="500" fill="hold"/>
                                        <p:tgtEl>
                                          <p:spTgt spid="358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584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8" fill="hold" grpId="0" nodeType="afterEffect">
                                  <p:stCondLst>
                                    <p:cond delay="1000"/>
                                  </p:stCondLst>
                                  <p:childTnLst>
                                    <p:set>
                                      <p:cBhvr>
                                        <p:cTn id="11" dur="1" fill="hold">
                                          <p:stCondLst>
                                            <p:cond delay="0"/>
                                          </p:stCondLst>
                                        </p:cTn>
                                        <p:tgtEl>
                                          <p:spTgt spid="35843">
                                            <p:txEl>
                                              <p:pRg st="1" end="1"/>
                                            </p:txEl>
                                          </p:spTgt>
                                        </p:tgtEl>
                                        <p:attrNameLst>
                                          <p:attrName>style.visibility</p:attrName>
                                        </p:attrNameLst>
                                      </p:cBhvr>
                                      <p:to>
                                        <p:strVal val="visible"/>
                                      </p:to>
                                    </p:set>
                                    <p:anim calcmode="lin" valueType="num">
                                      <p:cBhvr additive="base">
                                        <p:cTn id="12" dur="500" fill="hold"/>
                                        <p:tgtEl>
                                          <p:spTgt spid="35843">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5843">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3000"/>
                            </p:stCondLst>
                            <p:childTnLst>
                              <p:par>
                                <p:cTn id="15" presetID="2" presetClass="entr" presetSubtype="8" fill="hold" grpId="0" nodeType="afterEffect">
                                  <p:stCondLst>
                                    <p:cond delay="1000"/>
                                  </p:stCondLst>
                                  <p:childTnLst>
                                    <p:set>
                                      <p:cBhvr>
                                        <p:cTn id="16" dur="1" fill="hold">
                                          <p:stCondLst>
                                            <p:cond delay="0"/>
                                          </p:stCondLst>
                                        </p:cTn>
                                        <p:tgtEl>
                                          <p:spTgt spid="35843">
                                            <p:txEl>
                                              <p:pRg st="2" end="2"/>
                                            </p:txEl>
                                          </p:spTgt>
                                        </p:tgtEl>
                                        <p:attrNameLst>
                                          <p:attrName>style.visibility</p:attrName>
                                        </p:attrNameLst>
                                      </p:cBhvr>
                                      <p:to>
                                        <p:strVal val="visible"/>
                                      </p:to>
                                    </p:set>
                                    <p:anim calcmode="lin" valueType="num">
                                      <p:cBhvr additive="base">
                                        <p:cTn id="17" dur="500" fill="hold"/>
                                        <p:tgtEl>
                                          <p:spTgt spid="3584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58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advAuto="100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a:xfrm>
            <a:off x="685800" y="1524000"/>
            <a:ext cx="7772400" cy="4114800"/>
          </a:xfrm>
        </p:spPr>
        <p:txBody>
          <a:bodyPr/>
          <a:lstStyle/>
          <a:p>
            <a:pPr>
              <a:lnSpc>
                <a:spcPct val="90000"/>
              </a:lnSpc>
            </a:pPr>
            <a:r>
              <a:rPr lang="en-US" b="1"/>
              <a:t>Give yourself permission to experience the emotion of your work</a:t>
            </a:r>
          </a:p>
          <a:p>
            <a:pPr>
              <a:lnSpc>
                <a:spcPct val="90000"/>
              </a:lnSpc>
            </a:pPr>
            <a:endParaRPr lang="en-US" b="1"/>
          </a:p>
          <a:p>
            <a:pPr>
              <a:lnSpc>
                <a:spcPct val="90000"/>
              </a:lnSpc>
            </a:pPr>
            <a:r>
              <a:rPr lang="en-US" b="1"/>
              <a:t>Value your efforts as well as your successes</a:t>
            </a:r>
          </a:p>
          <a:p>
            <a:pPr>
              <a:lnSpc>
                <a:spcPct val="90000"/>
              </a:lnSpc>
            </a:pPr>
            <a:endParaRPr lang="en-US" b="1"/>
          </a:p>
          <a:p>
            <a:pPr>
              <a:lnSpc>
                <a:spcPct val="90000"/>
              </a:lnSpc>
            </a:pPr>
            <a:r>
              <a:rPr lang="en-US" b="1"/>
              <a:t>Laugh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additive="base">
                                        <p:cTn id="7" dur="500" fill="hold"/>
                                        <p:tgtEl>
                                          <p:spTgt spid="368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6867">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8" fill="hold" grpId="0" nodeType="afterEffect">
                                  <p:stCondLst>
                                    <p:cond delay="1000"/>
                                  </p:stCondLst>
                                  <p:childTnLst>
                                    <p:set>
                                      <p:cBhvr>
                                        <p:cTn id="11" dur="1" fill="hold">
                                          <p:stCondLst>
                                            <p:cond delay="0"/>
                                          </p:stCondLst>
                                        </p:cTn>
                                        <p:tgtEl>
                                          <p:spTgt spid="36867">
                                            <p:txEl>
                                              <p:pRg st="2" end="2"/>
                                            </p:txEl>
                                          </p:spTgt>
                                        </p:tgtEl>
                                        <p:attrNameLst>
                                          <p:attrName>style.visibility</p:attrName>
                                        </p:attrNameLst>
                                      </p:cBhvr>
                                      <p:to>
                                        <p:strVal val="visible"/>
                                      </p:to>
                                    </p:set>
                                    <p:anim calcmode="lin" valueType="num">
                                      <p:cBhvr additive="base">
                                        <p:cTn id="12" dur="500" fill="hold"/>
                                        <p:tgtEl>
                                          <p:spTgt spid="36867">
                                            <p:txEl>
                                              <p:pRg st="2" end="2"/>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6867">
                                            <p:txEl>
                                              <p:pRg st="2" end="2"/>
                                            </p:txEl>
                                          </p:spTgt>
                                        </p:tgtEl>
                                        <p:attrNameLst>
                                          <p:attrName>ppt_y</p:attrName>
                                        </p:attrNameLst>
                                      </p:cBhvr>
                                      <p:tavLst>
                                        <p:tav tm="0">
                                          <p:val>
                                            <p:strVal val="#ppt_y"/>
                                          </p:val>
                                        </p:tav>
                                        <p:tav tm="100000">
                                          <p:val>
                                            <p:strVal val="#ppt_y"/>
                                          </p:val>
                                        </p:tav>
                                      </p:tavLst>
                                    </p:anim>
                                  </p:childTnLst>
                                </p:cTn>
                              </p:par>
                            </p:childTnLst>
                          </p:cTn>
                        </p:par>
                        <p:par>
                          <p:cTn id="14" fill="hold">
                            <p:stCondLst>
                              <p:cond delay="3000"/>
                            </p:stCondLst>
                            <p:childTnLst>
                              <p:par>
                                <p:cTn id="15" presetID="2" presetClass="entr" presetSubtype="8" fill="hold" grpId="0" nodeType="afterEffect">
                                  <p:stCondLst>
                                    <p:cond delay="1000"/>
                                  </p:stCondLst>
                                  <p:childTnLst>
                                    <p:set>
                                      <p:cBhvr>
                                        <p:cTn id="16" dur="1" fill="hold">
                                          <p:stCondLst>
                                            <p:cond delay="0"/>
                                          </p:stCondLst>
                                        </p:cTn>
                                        <p:tgtEl>
                                          <p:spTgt spid="36867">
                                            <p:txEl>
                                              <p:pRg st="4" end="4"/>
                                            </p:txEl>
                                          </p:spTgt>
                                        </p:tgtEl>
                                        <p:attrNameLst>
                                          <p:attrName>style.visibility</p:attrName>
                                        </p:attrNameLst>
                                      </p:cBhvr>
                                      <p:to>
                                        <p:strVal val="visible"/>
                                      </p:to>
                                    </p:set>
                                    <p:anim calcmode="lin" valueType="num">
                                      <p:cBhvr additive="base">
                                        <p:cTn id="17" dur="500" fill="hold"/>
                                        <p:tgtEl>
                                          <p:spTgt spid="36867">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686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advAuto="100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768350"/>
            <a:ext cx="7772400" cy="984250"/>
          </a:xfrm>
        </p:spPr>
        <p:txBody>
          <a:bodyPr/>
          <a:lstStyle/>
          <a:p>
            <a:r>
              <a:rPr lang="en-US" sz="4000" b="1">
                <a:solidFill>
                  <a:srgbClr val="6600CC"/>
                </a:solidFill>
              </a:rPr>
              <a:t>TEAM STRATEGIES</a:t>
            </a:r>
          </a:p>
        </p:txBody>
      </p:sp>
      <p:sp>
        <p:nvSpPr>
          <p:cNvPr id="46083" name="Rectangle 3"/>
          <p:cNvSpPr>
            <a:spLocks noGrp="1" noChangeArrowheads="1"/>
          </p:cNvSpPr>
          <p:nvPr>
            <p:ph type="body" idx="1"/>
          </p:nvPr>
        </p:nvSpPr>
        <p:spPr/>
        <p:txBody>
          <a:bodyPr/>
          <a:lstStyle/>
          <a:p>
            <a:r>
              <a:rPr lang="en-US" b="1"/>
              <a:t>Break familiar patterns</a:t>
            </a:r>
          </a:p>
          <a:p>
            <a:endParaRPr lang="en-US" b="1"/>
          </a:p>
          <a:p>
            <a:r>
              <a:rPr lang="en-US" b="1"/>
              <a:t>Overcome fears and barriers</a:t>
            </a:r>
          </a:p>
          <a:p>
            <a:endParaRPr lang="en-US" b="1"/>
          </a:p>
          <a:p>
            <a:r>
              <a:rPr lang="en-US" b="1"/>
              <a:t>Acknowledge contributions of others – respect for each other’s roles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082"/>
                                        </p:tgtEl>
                                        <p:attrNameLst>
                                          <p:attrName>style.visibility</p:attrName>
                                        </p:attrNameLst>
                                      </p:cBhvr>
                                      <p:to>
                                        <p:strVal val="visible"/>
                                      </p:to>
                                    </p:set>
                                    <p:anim calcmode="lin" valueType="num">
                                      <p:cBhvr additive="base">
                                        <p:cTn id="7" dur="500" fill="hold"/>
                                        <p:tgtEl>
                                          <p:spTgt spid="46082"/>
                                        </p:tgtEl>
                                        <p:attrNameLst>
                                          <p:attrName>ppt_x</p:attrName>
                                        </p:attrNameLst>
                                      </p:cBhvr>
                                      <p:tavLst>
                                        <p:tav tm="0">
                                          <p:val>
                                            <p:strVal val="0-#ppt_w/2"/>
                                          </p:val>
                                        </p:tav>
                                        <p:tav tm="100000">
                                          <p:val>
                                            <p:strVal val="#ppt_x"/>
                                          </p:val>
                                        </p:tav>
                                      </p:tavLst>
                                    </p:anim>
                                    <p:anim calcmode="lin" valueType="num">
                                      <p:cBhvr additive="base">
                                        <p:cTn id="8" dur="500" fill="hold"/>
                                        <p:tgtEl>
                                          <p:spTgt spid="4608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1000"/>
                                  </p:stCondLst>
                                  <p:childTnLst>
                                    <p:set>
                                      <p:cBhvr>
                                        <p:cTn id="11" dur="1" fill="hold">
                                          <p:stCondLst>
                                            <p:cond delay="0"/>
                                          </p:stCondLst>
                                        </p:cTn>
                                        <p:tgtEl>
                                          <p:spTgt spid="46083">
                                            <p:txEl>
                                              <p:pRg st="0" end="0"/>
                                            </p:txEl>
                                          </p:spTgt>
                                        </p:tgtEl>
                                        <p:attrNameLst>
                                          <p:attrName>style.visibility</p:attrName>
                                        </p:attrNameLst>
                                      </p:cBhvr>
                                      <p:to>
                                        <p:strVal val="visible"/>
                                      </p:to>
                                    </p:set>
                                    <p:anim calcmode="lin" valueType="num">
                                      <p:cBhvr additive="base">
                                        <p:cTn id="12" dur="500" fill="hold"/>
                                        <p:tgtEl>
                                          <p:spTgt spid="4608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46083">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1000"/>
                                  </p:stCondLst>
                                  <p:childTnLst>
                                    <p:set>
                                      <p:cBhvr>
                                        <p:cTn id="16" dur="1" fill="hold">
                                          <p:stCondLst>
                                            <p:cond delay="0"/>
                                          </p:stCondLst>
                                        </p:cTn>
                                        <p:tgtEl>
                                          <p:spTgt spid="46083">
                                            <p:txEl>
                                              <p:pRg st="2" end="2"/>
                                            </p:txEl>
                                          </p:spTgt>
                                        </p:tgtEl>
                                        <p:attrNameLst>
                                          <p:attrName>style.visibility</p:attrName>
                                        </p:attrNameLst>
                                      </p:cBhvr>
                                      <p:to>
                                        <p:strVal val="visible"/>
                                      </p:to>
                                    </p:set>
                                    <p:anim calcmode="lin" valueType="num">
                                      <p:cBhvr additive="base">
                                        <p:cTn id="17" dur="500" fill="hold"/>
                                        <p:tgtEl>
                                          <p:spTgt spid="4608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6083">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3500"/>
                            </p:stCondLst>
                            <p:childTnLst>
                              <p:par>
                                <p:cTn id="20" presetID="2" presetClass="entr" presetSubtype="8" fill="hold" grpId="0" nodeType="afterEffect">
                                  <p:stCondLst>
                                    <p:cond delay="1000"/>
                                  </p:stCondLst>
                                  <p:childTnLst>
                                    <p:set>
                                      <p:cBhvr>
                                        <p:cTn id="21" dur="1" fill="hold">
                                          <p:stCondLst>
                                            <p:cond delay="0"/>
                                          </p:stCondLst>
                                        </p:cTn>
                                        <p:tgtEl>
                                          <p:spTgt spid="46083">
                                            <p:txEl>
                                              <p:pRg st="4" end="4"/>
                                            </p:txEl>
                                          </p:spTgt>
                                        </p:tgtEl>
                                        <p:attrNameLst>
                                          <p:attrName>style.visibility</p:attrName>
                                        </p:attrNameLst>
                                      </p:cBhvr>
                                      <p:to>
                                        <p:strVal val="visible"/>
                                      </p:to>
                                    </p:set>
                                    <p:anim calcmode="lin" valueType="num">
                                      <p:cBhvr additive="base">
                                        <p:cTn id="22" dur="500" fill="hold"/>
                                        <p:tgtEl>
                                          <p:spTgt spid="46083">
                                            <p:txEl>
                                              <p:pRg st="4" end="4"/>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4608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autoUpdateAnimBg="0"/>
      <p:bldP spid="46083" grpId="0" build="p" autoUpdateAnimBg="0" advAuto="100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3"/>
          <p:cNvSpPr>
            <a:spLocks noGrp="1" noChangeArrowheads="1"/>
          </p:cNvSpPr>
          <p:nvPr>
            <p:ph type="body" idx="1"/>
          </p:nvPr>
        </p:nvSpPr>
        <p:spPr>
          <a:xfrm>
            <a:off x="685800" y="762000"/>
            <a:ext cx="7772400" cy="5486400"/>
          </a:xfrm>
        </p:spPr>
        <p:txBody>
          <a:bodyPr/>
          <a:lstStyle/>
          <a:p>
            <a:pPr>
              <a:lnSpc>
                <a:spcPct val="90000"/>
              </a:lnSpc>
            </a:pPr>
            <a:r>
              <a:rPr lang="en-US" sz="2800" b="1"/>
              <a:t>Debrief</a:t>
            </a:r>
          </a:p>
          <a:p>
            <a:pPr lvl="1">
              <a:lnSpc>
                <a:spcPct val="90000"/>
              </a:lnSpc>
            </a:pPr>
            <a:r>
              <a:rPr lang="en-US" sz="2400" b="1"/>
              <a:t>Formal and informal structures</a:t>
            </a:r>
            <a:br>
              <a:rPr lang="en-US" sz="2400" b="1"/>
            </a:br>
            <a:endParaRPr lang="en-US" sz="2400" b="1"/>
          </a:p>
          <a:p>
            <a:pPr>
              <a:lnSpc>
                <a:spcPct val="90000"/>
              </a:lnSpc>
            </a:pPr>
            <a:r>
              <a:rPr lang="en-US" sz="2800" b="1"/>
              <a:t>Regular Meetings</a:t>
            </a:r>
          </a:p>
          <a:p>
            <a:pPr lvl="1">
              <a:lnSpc>
                <a:spcPct val="90000"/>
              </a:lnSpc>
            </a:pPr>
            <a:r>
              <a:rPr lang="en-US" sz="2400" b="1"/>
              <a:t>Discuss situations </a:t>
            </a:r>
          </a:p>
          <a:p>
            <a:pPr lvl="1">
              <a:lnSpc>
                <a:spcPct val="90000"/>
              </a:lnSpc>
            </a:pPr>
            <a:r>
              <a:rPr lang="en-US" sz="2400" b="1"/>
              <a:t>Allow feelings to be shared</a:t>
            </a:r>
          </a:p>
          <a:p>
            <a:pPr lvl="1">
              <a:lnSpc>
                <a:spcPct val="90000"/>
              </a:lnSpc>
            </a:pPr>
            <a:r>
              <a:rPr lang="en-US" sz="2400" b="1"/>
              <a:t>Problem solve</a:t>
            </a:r>
          </a:p>
          <a:p>
            <a:pPr lvl="1">
              <a:lnSpc>
                <a:spcPct val="90000"/>
              </a:lnSpc>
            </a:pPr>
            <a:r>
              <a:rPr lang="en-US" sz="2400" b="1"/>
              <a:t>Provide ongoing education</a:t>
            </a:r>
          </a:p>
          <a:p>
            <a:pPr lvl="1">
              <a:lnSpc>
                <a:spcPct val="90000"/>
              </a:lnSpc>
            </a:pPr>
            <a:r>
              <a:rPr lang="en-US" sz="2400" b="1"/>
              <a:t>Encourage innovation</a:t>
            </a:r>
            <a:br>
              <a:rPr lang="en-US" sz="2400" b="1"/>
            </a:br>
            <a:endParaRPr lang="en-US" sz="2400" b="1"/>
          </a:p>
          <a:p>
            <a:pPr>
              <a:lnSpc>
                <a:spcPct val="90000"/>
              </a:lnSpc>
            </a:pPr>
            <a:r>
              <a:rPr lang="en-US" sz="2800" b="1"/>
              <a:t>Develop a mechanism in which to understand and process the effects and personal responses to the work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47107">
                                            <p:txEl>
                                              <p:pRg st="0" end="0"/>
                                            </p:txEl>
                                          </p:spTgt>
                                        </p:tgtEl>
                                        <p:attrNameLst>
                                          <p:attrName>style.visibility</p:attrName>
                                        </p:attrNameLst>
                                      </p:cBhvr>
                                      <p:to>
                                        <p:strVal val="visible"/>
                                      </p:to>
                                    </p:set>
                                    <p:anim calcmode="lin" valueType="num">
                                      <p:cBhvr additive="base">
                                        <p:cTn id="7" dur="500" fill="hold"/>
                                        <p:tgtEl>
                                          <p:spTgt spid="471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107">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1000"/>
                                  </p:stCondLst>
                                  <p:childTnLst>
                                    <p:set>
                                      <p:cBhvr>
                                        <p:cTn id="10" dur="1" fill="hold">
                                          <p:stCondLst>
                                            <p:cond delay="0"/>
                                          </p:stCondLst>
                                        </p:cTn>
                                        <p:tgtEl>
                                          <p:spTgt spid="47107">
                                            <p:txEl>
                                              <p:pRg st="1" end="1"/>
                                            </p:txEl>
                                          </p:spTgt>
                                        </p:tgtEl>
                                        <p:attrNameLst>
                                          <p:attrName>style.visibility</p:attrName>
                                        </p:attrNameLst>
                                      </p:cBhvr>
                                      <p:to>
                                        <p:strVal val="visible"/>
                                      </p:to>
                                    </p:set>
                                    <p:anim calcmode="lin" valueType="num">
                                      <p:cBhvr additive="base">
                                        <p:cTn id="11" dur="500" fill="hold"/>
                                        <p:tgtEl>
                                          <p:spTgt spid="4710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7107">
                                            <p:txEl>
                                              <p:pRg st="1" end="1"/>
                                            </p:txEl>
                                          </p:spTgt>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 presetClass="entr" presetSubtype="8" fill="hold" grpId="0" nodeType="afterEffect">
                                  <p:stCondLst>
                                    <p:cond delay="1000"/>
                                  </p:stCondLst>
                                  <p:childTnLst>
                                    <p:set>
                                      <p:cBhvr>
                                        <p:cTn id="15" dur="1" fill="hold">
                                          <p:stCondLst>
                                            <p:cond delay="0"/>
                                          </p:stCondLst>
                                        </p:cTn>
                                        <p:tgtEl>
                                          <p:spTgt spid="47107">
                                            <p:txEl>
                                              <p:pRg st="2" end="2"/>
                                            </p:txEl>
                                          </p:spTgt>
                                        </p:tgtEl>
                                        <p:attrNameLst>
                                          <p:attrName>style.visibility</p:attrName>
                                        </p:attrNameLst>
                                      </p:cBhvr>
                                      <p:to>
                                        <p:strVal val="visible"/>
                                      </p:to>
                                    </p:set>
                                    <p:anim calcmode="lin" valueType="num">
                                      <p:cBhvr additive="base">
                                        <p:cTn id="16" dur="500" fill="hold"/>
                                        <p:tgtEl>
                                          <p:spTgt spid="47107">
                                            <p:txEl>
                                              <p:pRg st="2" end="2"/>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47107">
                                            <p:txEl>
                                              <p:pRg st="2" end="2"/>
                                            </p:txEl>
                                          </p:spTgt>
                                        </p:tgtEl>
                                        <p:attrNameLst>
                                          <p:attrName>ppt_y</p:attrName>
                                        </p:attrNameLst>
                                      </p:cBhvr>
                                      <p:tavLst>
                                        <p:tav tm="0">
                                          <p:val>
                                            <p:strVal val="#ppt_y"/>
                                          </p:val>
                                        </p:tav>
                                        <p:tav tm="100000">
                                          <p:val>
                                            <p:strVal val="#ppt_y"/>
                                          </p:val>
                                        </p:tav>
                                      </p:tavLst>
                                    </p:anim>
                                  </p:childTnLst>
                                </p:cTn>
                              </p:par>
                              <p:par>
                                <p:cTn id="18" presetID="2" presetClass="entr" presetSubtype="8" fill="hold" grpId="0" nodeType="withEffect">
                                  <p:stCondLst>
                                    <p:cond delay="1000"/>
                                  </p:stCondLst>
                                  <p:childTnLst>
                                    <p:set>
                                      <p:cBhvr>
                                        <p:cTn id="19" dur="1" fill="hold">
                                          <p:stCondLst>
                                            <p:cond delay="0"/>
                                          </p:stCondLst>
                                        </p:cTn>
                                        <p:tgtEl>
                                          <p:spTgt spid="47107">
                                            <p:txEl>
                                              <p:pRg st="3" end="3"/>
                                            </p:txEl>
                                          </p:spTgt>
                                        </p:tgtEl>
                                        <p:attrNameLst>
                                          <p:attrName>style.visibility</p:attrName>
                                        </p:attrNameLst>
                                      </p:cBhvr>
                                      <p:to>
                                        <p:strVal val="visible"/>
                                      </p:to>
                                    </p:set>
                                    <p:anim calcmode="lin" valueType="num">
                                      <p:cBhvr additive="base">
                                        <p:cTn id="20" dur="500" fill="hold"/>
                                        <p:tgtEl>
                                          <p:spTgt spid="47107">
                                            <p:txEl>
                                              <p:pRg st="3" end="3"/>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47107">
                                            <p:txEl>
                                              <p:pRg st="3" end="3"/>
                                            </p:txEl>
                                          </p:spTgt>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1000"/>
                                  </p:stCondLst>
                                  <p:childTnLst>
                                    <p:set>
                                      <p:cBhvr>
                                        <p:cTn id="23" dur="1" fill="hold">
                                          <p:stCondLst>
                                            <p:cond delay="0"/>
                                          </p:stCondLst>
                                        </p:cTn>
                                        <p:tgtEl>
                                          <p:spTgt spid="47107">
                                            <p:txEl>
                                              <p:pRg st="4" end="4"/>
                                            </p:txEl>
                                          </p:spTgt>
                                        </p:tgtEl>
                                        <p:attrNameLst>
                                          <p:attrName>style.visibility</p:attrName>
                                        </p:attrNameLst>
                                      </p:cBhvr>
                                      <p:to>
                                        <p:strVal val="visible"/>
                                      </p:to>
                                    </p:set>
                                    <p:anim calcmode="lin" valueType="num">
                                      <p:cBhvr additive="base">
                                        <p:cTn id="24" dur="500" fill="hold"/>
                                        <p:tgtEl>
                                          <p:spTgt spid="47107">
                                            <p:txEl>
                                              <p:pRg st="4" end="4"/>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47107">
                                            <p:txEl>
                                              <p:pRg st="4" end="4"/>
                                            </p:txEl>
                                          </p:spTgt>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1000"/>
                                  </p:stCondLst>
                                  <p:childTnLst>
                                    <p:set>
                                      <p:cBhvr>
                                        <p:cTn id="27" dur="1" fill="hold">
                                          <p:stCondLst>
                                            <p:cond delay="0"/>
                                          </p:stCondLst>
                                        </p:cTn>
                                        <p:tgtEl>
                                          <p:spTgt spid="47107">
                                            <p:txEl>
                                              <p:pRg st="5" end="5"/>
                                            </p:txEl>
                                          </p:spTgt>
                                        </p:tgtEl>
                                        <p:attrNameLst>
                                          <p:attrName>style.visibility</p:attrName>
                                        </p:attrNameLst>
                                      </p:cBhvr>
                                      <p:to>
                                        <p:strVal val="visible"/>
                                      </p:to>
                                    </p:set>
                                    <p:anim calcmode="lin" valueType="num">
                                      <p:cBhvr additive="base">
                                        <p:cTn id="28" dur="500" fill="hold"/>
                                        <p:tgtEl>
                                          <p:spTgt spid="47107">
                                            <p:txEl>
                                              <p:pRg st="5" end="5"/>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47107">
                                            <p:txEl>
                                              <p:pRg st="5" end="5"/>
                                            </p:txEl>
                                          </p:spTgt>
                                        </p:tgtEl>
                                        <p:attrNameLst>
                                          <p:attrName>ppt_y</p:attrName>
                                        </p:attrNameLst>
                                      </p:cBhvr>
                                      <p:tavLst>
                                        <p:tav tm="0">
                                          <p:val>
                                            <p:strVal val="#ppt_y"/>
                                          </p:val>
                                        </p:tav>
                                        <p:tav tm="100000">
                                          <p:val>
                                            <p:strVal val="#ppt_y"/>
                                          </p:val>
                                        </p:tav>
                                      </p:tavLst>
                                    </p:anim>
                                  </p:childTnLst>
                                </p:cTn>
                              </p:par>
                              <p:par>
                                <p:cTn id="30" presetID="2" presetClass="entr" presetSubtype="8" fill="hold" grpId="0" nodeType="withEffect">
                                  <p:stCondLst>
                                    <p:cond delay="1000"/>
                                  </p:stCondLst>
                                  <p:childTnLst>
                                    <p:set>
                                      <p:cBhvr>
                                        <p:cTn id="31" dur="1" fill="hold">
                                          <p:stCondLst>
                                            <p:cond delay="0"/>
                                          </p:stCondLst>
                                        </p:cTn>
                                        <p:tgtEl>
                                          <p:spTgt spid="47107">
                                            <p:txEl>
                                              <p:pRg st="6" end="6"/>
                                            </p:txEl>
                                          </p:spTgt>
                                        </p:tgtEl>
                                        <p:attrNameLst>
                                          <p:attrName>style.visibility</p:attrName>
                                        </p:attrNameLst>
                                      </p:cBhvr>
                                      <p:to>
                                        <p:strVal val="visible"/>
                                      </p:to>
                                    </p:set>
                                    <p:anim calcmode="lin" valueType="num">
                                      <p:cBhvr additive="base">
                                        <p:cTn id="32" dur="500" fill="hold"/>
                                        <p:tgtEl>
                                          <p:spTgt spid="47107">
                                            <p:txEl>
                                              <p:pRg st="6" end="6"/>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47107">
                                            <p:txEl>
                                              <p:pRg st="6" end="6"/>
                                            </p:txEl>
                                          </p:spTgt>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1000"/>
                                  </p:stCondLst>
                                  <p:childTnLst>
                                    <p:set>
                                      <p:cBhvr>
                                        <p:cTn id="35" dur="1" fill="hold">
                                          <p:stCondLst>
                                            <p:cond delay="0"/>
                                          </p:stCondLst>
                                        </p:cTn>
                                        <p:tgtEl>
                                          <p:spTgt spid="47107">
                                            <p:txEl>
                                              <p:pRg st="7" end="7"/>
                                            </p:txEl>
                                          </p:spTgt>
                                        </p:tgtEl>
                                        <p:attrNameLst>
                                          <p:attrName>style.visibility</p:attrName>
                                        </p:attrNameLst>
                                      </p:cBhvr>
                                      <p:to>
                                        <p:strVal val="visible"/>
                                      </p:to>
                                    </p:set>
                                    <p:anim calcmode="lin" valueType="num">
                                      <p:cBhvr additive="base">
                                        <p:cTn id="36" dur="500" fill="hold"/>
                                        <p:tgtEl>
                                          <p:spTgt spid="47107">
                                            <p:txEl>
                                              <p:pRg st="7" end="7"/>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47107">
                                            <p:txEl>
                                              <p:pRg st="7" end="7"/>
                                            </p:txEl>
                                          </p:spTgt>
                                        </p:tgtEl>
                                        <p:attrNameLst>
                                          <p:attrName>ppt_y</p:attrName>
                                        </p:attrNameLst>
                                      </p:cBhvr>
                                      <p:tavLst>
                                        <p:tav tm="0">
                                          <p:val>
                                            <p:strVal val="#ppt_y"/>
                                          </p:val>
                                        </p:tav>
                                        <p:tav tm="100000">
                                          <p:val>
                                            <p:strVal val="#ppt_y"/>
                                          </p:val>
                                        </p:tav>
                                      </p:tavLst>
                                    </p:anim>
                                  </p:childTnLst>
                                </p:cTn>
                              </p:par>
                            </p:childTnLst>
                          </p:cTn>
                        </p:par>
                        <p:par>
                          <p:cTn id="38" fill="hold">
                            <p:stCondLst>
                              <p:cond delay="3000"/>
                            </p:stCondLst>
                            <p:childTnLst>
                              <p:par>
                                <p:cTn id="39" presetID="2" presetClass="entr" presetSubtype="8" fill="hold" grpId="0" nodeType="afterEffect">
                                  <p:stCondLst>
                                    <p:cond delay="1000"/>
                                  </p:stCondLst>
                                  <p:childTnLst>
                                    <p:set>
                                      <p:cBhvr>
                                        <p:cTn id="40" dur="1" fill="hold">
                                          <p:stCondLst>
                                            <p:cond delay="0"/>
                                          </p:stCondLst>
                                        </p:cTn>
                                        <p:tgtEl>
                                          <p:spTgt spid="47107">
                                            <p:txEl>
                                              <p:pRg st="8" end="8"/>
                                            </p:txEl>
                                          </p:spTgt>
                                        </p:tgtEl>
                                        <p:attrNameLst>
                                          <p:attrName>style.visibility</p:attrName>
                                        </p:attrNameLst>
                                      </p:cBhvr>
                                      <p:to>
                                        <p:strVal val="visible"/>
                                      </p:to>
                                    </p:set>
                                    <p:anim calcmode="lin" valueType="num">
                                      <p:cBhvr additive="base">
                                        <p:cTn id="41" dur="500" fill="hold"/>
                                        <p:tgtEl>
                                          <p:spTgt spid="47107">
                                            <p:txEl>
                                              <p:pRg st="8" end="8"/>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47107">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advAuto="100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3"/>
          <p:cNvSpPr>
            <a:spLocks noGrp="1" noChangeArrowheads="1"/>
          </p:cNvSpPr>
          <p:nvPr>
            <p:ph type="body" idx="1"/>
          </p:nvPr>
        </p:nvSpPr>
        <p:spPr/>
        <p:txBody>
          <a:bodyPr/>
          <a:lstStyle/>
          <a:p>
            <a:r>
              <a:rPr lang="en-US" b="1"/>
              <a:t>Avoid nay-sayers</a:t>
            </a:r>
          </a:p>
          <a:p>
            <a:endParaRPr lang="en-US" b="1"/>
          </a:p>
          <a:p>
            <a:r>
              <a:rPr lang="en-US" b="1"/>
              <a:t>Build dreams and ideas together</a:t>
            </a:r>
          </a:p>
          <a:p>
            <a:endParaRPr lang="en-US" b="1"/>
          </a:p>
          <a:p>
            <a:r>
              <a:rPr lang="en-US" b="1"/>
              <a:t>Experiment with creativity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48131">
                                            <p:txEl>
                                              <p:pRg st="0" end="0"/>
                                            </p:txEl>
                                          </p:spTgt>
                                        </p:tgtEl>
                                        <p:attrNameLst>
                                          <p:attrName>style.visibility</p:attrName>
                                        </p:attrNameLst>
                                      </p:cBhvr>
                                      <p:to>
                                        <p:strVal val="visible"/>
                                      </p:to>
                                    </p:set>
                                    <p:anim calcmode="lin" valueType="num">
                                      <p:cBhvr additive="base">
                                        <p:cTn id="7" dur="500" fill="hold"/>
                                        <p:tgtEl>
                                          <p:spTgt spid="481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131">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8" fill="hold" grpId="0" nodeType="afterEffect">
                                  <p:stCondLst>
                                    <p:cond delay="1000"/>
                                  </p:stCondLst>
                                  <p:childTnLst>
                                    <p:set>
                                      <p:cBhvr>
                                        <p:cTn id="11" dur="1" fill="hold">
                                          <p:stCondLst>
                                            <p:cond delay="0"/>
                                          </p:stCondLst>
                                        </p:cTn>
                                        <p:tgtEl>
                                          <p:spTgt spid="48131">
                                            <p:txEl>
                                              <p:pRg st="2" end="2"/>
                                            </p:txEl>
                                          </p:spTgt>
                                        </p:tgtEl>
                                        <p:attrNameLst>
                                          <p:attrName>style.visibility</p:attrName>
                                        </p:attrNameLst>
                                      </p:cBhvr>
                                      <p:to>
                                        <p:strVal val="visible"/>
                                      </p:to>
                                    </p:set>
                                    <p:anim calcmode="lin" valueType="num">
                                      <p:cBhvr additive="base">
                                        <p:cTn id="12" dur="500" fill="hold"/>
                                        <p:tgtEl>
                                          <p:spTgt spid="48131">
                                            <p:txEl>
                                              <p:pRg st="2" end="2"/>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48131">
                                            <p:txEl>
                                              <p:pRg st="2" end="2"/>
                                            </p:txEl>
                                          </p:spTgt>
                                        </p:tgtEl>
                                        <p:attrNameLst>
                                          <p:attrName>ppt_y</p:attrName>
                                        </p:attrNameLst>
                                      </p:cBhvr>
                                      <p:tavLst>
                                        <p:tav tm="0">
                                          <p:val>
                                            <p:strVal val="#ppt_y"/>
                                          </p:val>
                                        </p:tav>
                                        <p:tav tm="100000">
                                          <p:val>
                                            <p:strVal val="#ppt_y"/>
                                          </p:val>
                                        </p:tav>
                                      </p:tavLst>
                                    </p:anim>
                                  </p:childTnLst>
                                </p:cTn>
                              </p:par>
                            </p:childTnLst>
                          </p:cTn>
                        </p:par>
                        <p:par>
                          <p:cTn id="14" fill="hold">
                            <p:stCondLst>
                              <p:cond delay="3000"/>
                            </p:stCondLst>
                            <p:childTnLst>
                              <p:par>
                                <p:cTn id="15" presetID="2" presetClass="entr" presetSubtype="8" fill="hold" grpId="0" nodeType="afterEffect">
                                  <p:stCondLst>
                                    <p:cond delay="1000"/>
                                  </p:stCondLst>
                                  <p:childTnLst>
                                    <p:set>
                                      <p:cBhvr>
                                        <p:cTn id="16" dur="1" fill="hold">
                                          <p:stCondLst>
                                            <p:cond delay="0"/>
                                          </p:stCondLst>
                                        </p:cTn>
                                        <p:tgtEl>
                                          <p:spTgt spid="48131">
                                            <p:txEl>
                                              <p:pRg st="4" end="4"/>
                                            </p:txEl>
                                          </p:spTgt>
                                        </p:tgtEl>
                                        <p:attrNameLst>
                                          <p:attrName>style.visibility</p:attrName>
                                        </p:attrNameLst>
                                      </p:cBhvr>
                                      <p:to>
                                        <p:strVal val="visible"/>
                                      </p:to>
                                    </p:set>
                                    <p:anim calcmode="lin" valueType="num">
                                      <p:cBhvr additive="base">
                                        <p:cTn id="17" dur="500" fill="hold"/>
                                        <p:tgtEl>
                                          <p:spTgt spid="48131">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813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advAuto="100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5" name="Rectangle 3"/>
          <p:cNvSpPr>
            <a:spLocks noGrp="1" noChangeArrowheads="1"/>
          </p:cNvSpPr>
          <p:nvPr>
            <p:ph type="body" idx="1"/>
          </p:nvPr>
        </p:nvSpPr>
        <p:spPr/>
        <p:txBody>
          <a:bodyPr/>
          <a:lstStyle/>
          <a:p>
            <a:r>
              <a:rPr lang="en-US" b="1"/>
              <a:t>Guard against censoring your ideas</a:t>
            </a:r>
          </a:p>
          <a:p>
            <a:endParaRPr lang="en-US" b="1"/>
          </a:p>
          <a:p>
            <a:r>
              <a:rPr lang="en-US" b="1"/>
              <a:t>Seek positive solutions</a:t>
            </a:r>
          </a:p>
          <a:p>
            <a:endParaRPr lang="en-US" b="1"/>
          </a:p>
          <a:p>
            <a:r>
              <a:rPr lang="en-US" b="1"/>
              <a:t>Offer a helping hand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49155">
                                            <p:txEl>
                                              <p:pRg st="0" end="0"/>
                                            </p:txEl>
                                          </p:spTgt>
                                        </p:tgtEl>
                                        <p:attrNameLst>
                                          <p:attrName>style.visibility</p:attrName>
                                        </p:attrNameLst>
                                      </p:cBhvr>
                                      <p:to>
                                        <p:strVal val="visible"/>
                                      </p:to>
                                    </p:set>
                                    <p:anim calcmode="lin" valueType="num">
                                      <p:cBhvr additive="base">
                                        <p:cTn id="7" dur="500" fill="hold"/>
                                        <p:tgtEl>
                                          <p:spTgt spid="491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9155">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8" fill="hold" grpId="0" nodeType="afterEffect">
                                  <p:stCondLst>
                                    <p:cond delay="1000"/>
                                  </p:stCondLst>
                                  <p:childTnLst>
                                    <p:set>
                                      <p:cBhvr>
                                        <p:cTn id="11" dur="1" fill="hold">
                                          <p:stCondLst>
                                            <p:cond delay="0"/>
                                          </p:stCondLst>
                                        </p:cTn>
                                        <p:tgtEl>
                                          <p:spTgt spid="49155">
                                            <p:txEl>
                                              <p:pRg st="2" end="2"/>
                                            </p:txEl>
                                          </p:spTgt>
                                        </p:tgtEl>
                                        <p:attrNameLst>
                                          <p:attrName>style.visibility</p:attrName>
                                        </p:attrNameLst>
                                      </p:cBhvr>
                                      <p:to>
                                        <p:strVal val="visible"/>
                                      </p:to>
                                    </p:set>
                                    <p:anim calcmode="lin" valueType="num">
                                      <p:cBhvr additive="base">
                                        <p:cTn id="12" dur="500" fill="hold"/>
                                        <p:tgtEl>
                                          <p:spTgt spid="49155">
                                            <p:txEl>
                                              <p:pRg st="2" end="2"/>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49155">
                                            <p:txEl>
                                              <p:pRg st="2" end="2"/>
                                            </p:txEl>
                                          </p:spTgt>
                                        </p:tgtEl>
                                        <p:attrNameLst>
                                          <p:attrName>ppt_y</p:attrName>
                                        </p:attrNameLst>
                                      </p:cBhvr>
                                      <p:tavLst>
                                        <p:tav tm="0">
                                          <p:val>
                                            <p:strVal val="#ppt_y"/>
                                          </p:val>
                                        </p:tav>
                                        <p:tav tm="100000">
                                          <p:val>
                                            <p:strVal val="#ppt_y"/>
                                          </p:val>
                                        </p:tav>
                                      </p:tavLst>
                                    </p:anim>
                                  </p:childTnLst>
                                </p:cTn>
                              </p:par>
                            </p:childTnLst>
                          </p:cTn>
                        </p:par>
                        <p:par>
                          <p:cTn id="14" fill="hold">
                            <p:stCondLst>
                              <p:cond delay="3000"/>
                            </p:stCondLst>
                            <p:childTnLst>
                              <p:par>
                                <p:cTn id="15" presetID="2" presetClass="entr" presetSubtype="8" fill="hold" grpId="0" nodeType="afterEffect">
                                  <p:stCondLst>
                                    <p:cond delay="1000"/>
                                  </p:stCondLst>
                                  <p:childTnLst>
                                    <p:set>
                                      <p:cBhvr>
                                        <p:cTn id="16" dur="1" fill="hold">
                                          <p:stCondLst>
                                            <p:cond delay="0"/>
                                          </p:stCondLst>
                                        </p:cTn>
                                        <p:tgtEl>
                                          <p:spTgt spid="49155">
                                            <p:txEl>
                                              <p:pRg st="4" end="4"/>
                                            </p:txEl>
                                          </p:spTgt>
                                        </p:tgtEl>
                                        <p:attrNameLst>
                                          <p:attrName>style.visibility</p:attrName>
                                        </p:attrNameLst>
                                      </p:cBhvr>
                                      <p:to>
                                        <p:strVal val="visible"/>
                                      </p:to>
                                    </p:set>
                                    <p:anim calcmode="lin" valueType="num">
                                      <p:cBhvr additive="base">
                                        <p:cTn id="17" dur="500" fill="hold"/>
                                        <p:tgtEl>
                                          <p:spTgt spid="49155">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915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advAuto="100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3"/>
          <p:cNvSpPr>
            <a:spLocks noGrp="1" noChangeArrowheads="1"/>
          </p:cNvSpPr>
          <p:nvPr>
            <p:ph type="body" idx="1"/>
          </p:nvPr>
        </p:nvSpPr>
        <p:spPr/>
        <p:txBody>
          <a:bodyPr/>
          <a:lstStyle/>
          <a:p>
            <a:r>
              <a:rPr lang="en-US" b="1"/>
              <a:t>Allow team members to show their feelings and vulnerabilities</a:t>
            </a:r>
          </a:p>
          <a:p>
            <a:endParaRPr lang="en-US" b="1"/>
          </a:p>
          <a:p>
            <a:r>
              <a:rPr lang="en-US" b="1"/>
              <a:t>Celebrate your successes</a:t>
            </a:r>
          </a:p>
          <a:p>
            <a:endParaRPr lang="en-US" b="1"/>
          </a:p>
          <a:p>
            <a:r>
              <a:rPr lang="en-US" b="1"/>
              <a:t>Laugh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50179">
                                            <p:txEl>
                                              <p:pRg st="0" end="0"/>
                                            </p:txEl>
                                          </p:spTgt>
                                        </p:tgtEl>
                                        <p:attrNameLst>
                                          <p:attrName>style.visibility</p:attrName>
                                        </p:attrNameLst>
                                      </p:cBhvr>
                                      <p:to>
                                        <p:strVal val="visible"/>
                                      </p:to>
                                    </p:set>
                                    <p:anim calcmode="lin" valueType="num">
                                      <p:cBhvr additive="base">
                                        <p:cTn id="7" dur="500" fill="hold"/>
                                        <p:tgtEl>
                                          <p:spTgt spid="501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0179">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8" fill="hold" grpId="0" nodeType="afterEffect">
                                  <p:stCondLst>
                                    <p:cond delay="1000"/>
                                  </p:stCondLst>
                                  <p:childTnLst>
                                    <p:set>
                                      <p:cBhvr>
                                        <p:cTn id="11" dur="1" fill="hold">
                                          <p:stCondLst>
                                            <p:cond delay="0"/>
                                          </p:stCondLst>
                                        </p:cTn>
                                        <p:tgtEl>
                                          <p:spTgt spid="50179">
                                            <p:txEl>
                                              <p:pRg st="2" end="2"/>
                                            </p:txEl>
                                          </p:spTgt>
                                        </p:tgtEl>
                                        <p:attrNameLst>
                                          <p:attrName>style.visibility</p:attrName>
                                        </p:attrNameLst>
                                      </p:cBhvr>
                                      <p:to>
                                        <p:strVal val="visible"/>
                                      </p:to>
                                    </p:set>
                                    <p:anim calcmode="lin" valueType="num">
                                      <p:cBhvr additive="base">
                                        <p:cTn id="12" dur="500" fill="hold"/>
                                        <p:tgtEl>
                                          <p:spTgt spid="50179">
                                            <p:txEl>
                                              <p:pRg st="2" end="2"/>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0179">
                                            <p:txEl>
                                              <p:pRg st="2" end="2"/>
                                            </p:txEl>
                                          </p:spTgt>
                                        </p:tgtEl>
                                        <p:attrNameLst>
                                          <p:attrName>ppt_y</p:attrName>
                                        </p:attrNameLst>
                                      </p:cBhvr>
                                      <p:tavLst>
                                        <p:tav tm="0">
                                          <p:val>
                                            <p:strVal val="#ppt_y"/>
                                          </p:val>
                                        </p:tav>
                                        <p:tav tm="100000">
                                          <p:val>
                                            <p:strVal val="#ppt_y"/>
                                          </p:val>
                                        </p:tav>
                                      </p:tavLst>
                                    </p:anim>
                                  </p:childTnLst>
                                </p:cTn>
                              </p:par>
                            </p:childTnLst>
                          </p:cTn>
                        </p:par>
                        <p:par>
                          <p:cTn id="14" fill="hold">
                            <p:stCondLst>
                              <p:cond delay="3000"/>
                            </p:stCondLst>
                            <p:childTnLst>
                              <p:par>
                                <p:cTn id="15" presetID="2" presetClass="entr" presetSubtype="8" fill="hold" grpId="0" nodeType="afterEffect">
                                  <p:stCondLst>
                                    <p:cond delay="1000"/>
                                  </p:stCondLst>
                                  <p:childTnLst>
                                    <p:set>
                                      <p:cBhvr>
                                        <p:cTn id="16" dur="1" fill="hold">
                                          <p:stCondLst>
                                            <p:cond delay="0"/>
                                          </p:stCondLst>
                                        </p:cTn>
                                        <p:tgtEl>
                                          <p:spTgt spid="50179">
                                            <p:txEl>
                                              <p:pRg st="4" end="4"/>
                                            </p:txEl>
                                          </p:spTgt>
                                        </p:tgtEl>
                                        <p:attrNameLst>
                                          <p:attrName>style.visibility</p:attrName>
                                        </p:attrNameLst>
                                      </p:cBhvr>
                                      <p:to>
                                        <p:strVal val="visible"/>
                                      </p:to>
                                    </p:set>
                                    <p:anim calcmode="lin" valueType="num">
                                      <p:cBhvr additive="base">
                                        <p:cTn id="17" dur="500" fill="hold"/>
                                        <p:tgtEl>
                                          <p:spTgt spid="50179">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017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advAuto="100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sz="3200" b="1">
                <a:solidFill>
                  <a:srgbClr val="6600CC"/>
                </a:solidFill>
              </a:rPr>
              <a:t>CONTRIBUTORS TO SIGNIFICANT STRESS IN HELPERS</a:t>
            </a:r>
          </a:p>
        </p:txBody>
      </p:sp>
      <p:sp>
        <p:nvSpPr>
          <p:cNvPr id="51203" name="Rectangle 3"/>
          <p:cNvSpPr>
            <a:spLocks noGrp="1" noChangeArrowheads="1"/>
          </p:cNvSpPr>
          <p:nvPr>
            <p:ph type="body" idx="1"/>
          </p:nvPr>
        </p:nvSpPr>
        <p:spPr/>
        <p:txBody>
          <a:bodyPr/>
          <a:lstStyle/>
          <a:p>
            <a:pPr>
              <a:lnSpc>
                <a:spcPct val="90000"/>
              </a:lnSpc>
            </a:pPr>
            <a:r>
              <a:rPr lang="en-US" b="1"/>
              <a:t>Role strain</a:t>
            </a:r>
          </a:p>
          <a:p>
            <a:pPr>
              <a:lnSpc>
                <a:spcPct val="90000"/>
              </a:lnSpc>
              <a:buFontTx/>
              <a:buNone/>
            </a:pPr>
            <a:endParaRPr lang="en-US" b="1"/>
          </a:p>
          <a:p>
            <a:pPr>
              <a:lnSpc>
                <a:spcPct val="90000"/>
              </a:lnSpc>
            </a:pPr>
            <a:r>
              <a:rPr lang="en-US" b="1"/>
              <a:t>Staff conflict</a:t>
            </a:r>
          </a:p>
          <a:p>
            <a:pPr>
              <a:lnSpc>
                <a:spcPct val="90000"/>
              </a:lnSpc>
              <a:buFontTx/>
              <a:buNone/>
            </a:pPr>
            <a:endParaRPr lang="en-US" b="1"/>
          </a:p>
          <a:p>
            <a:pPr>
              <a:lnSpc>
                <a:spcPct val="90000"/>
              </a:lnSpc>
            </a:pPr>
            <a:r>
              <a:rPr lang="en-US" b="1"/>
              <a:t>Lack of perceived support from peers</a:t>
            </a:r>
          </a:p>
          <a:p>
            <a:pPr>
              <a:lnSpc>
                <a:spcPct val="90000"/>
              </a:lnSpc>
              <a:buFontTx/>
              <a:buNone/>
            </a:pPr>
            <a:endParaRPr lang="en-US" b="1"/>
          </a:p>
          <a:p>
            <a:pPr>
              <a:lnSpc>
                <a:spcPct val="90000"/>
              </a:lnSpc>
            </a:pPr>
            <a:r>
              <a:rPr lang="en-US" b="1"/>
              <a:t>Lack of role clarity</a:t>
            </a:r>
          </a:p>
          <a:p>
            <a:pPr>
              <a:lnSpc>
                <a:spcPct val="90000"/>
              </a:lnSpc>
              <a:buFontTx/>
              <a:buNone/>
            </a:pP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02"/>
                                        </p:tgtEl>
                                        <p:attrNameLst>
                                          <p:attrName>style.visibility</p:attrName>
                                        </p:attrNameLst>
                                      </p:cBhvr>
                                      <p:to>
                                        <p:strVal val="visible"/>
                                      </p:to>
                                    </p:set>
                                    <p:anim calcmode="lin" valueType="num">
                                      <p:cBhvr additive="base">
                                        <p:cTn id="7" dur="500" fill="hold"/>
                                        <p:tgtEl>
                                          <p:spTgt spid="51202"/>
                                        </p:tgtEl>
                                        <p:attrNameLst>
                                          <p:attrName>ppt_x</p:attrName>
                                        </p:attrNameLst>
                                      </p:cBhvr>
                                      <p:tavLst>
                                        <p:tav tm="0">
                                          <p:val>
                                            <p:strVal val="0-#ppt_w/2"/>
                                          </p:val>
                                        </p:tav>
                                        <p:tav tm="100000">
                                          <p:val>
                                            <p:strVal val="#ppt_x"/>
                                          </p:val>
                                        </p:tav>
                                      </p:tavLst>
                                    </p:anim>
                                    <p:anim calcmode="lin" valueType="num">
                                      <p:cBhvr additive="base">
                                        <p:cTn id="8" dur="500" fill="hold"/>
                                        <p:tgtEl>
                                          <p:spTgt spid="5120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1000"/>
                                  </p:stCondLst>
                                  <p:childTnLst>
                                    <p:set>
                                      <p:cBhvr>
                                        <p:cTn id="11" dur="1" fill="hold">
                                          <p:stCondLst>
                                            <p:cond delay="0"/>
                                          </p:stCondLst>
                                        </p:cTn>
                                        <p:tgtEl>
                                          <p:spTgt spid="51203">
                                            <p:txEl>
                                              <p:pRg st="0" end="0"/>
                                            </p:txEl>
                                          </p:spTgt>
                                        </p:tgtEl>
                                        <p:attrNameLst>
                                          <p:attrName>style.visibility</p:attrName>
                                        </p:attrNameLst>
                                      </p:cBhvr>
                                      <p:to>
                                        <p:strVal val="visible"/>
                                      </p:to>
                                    </p:set>
                                    <p:anim calcmode="lin" valueType="num">
                                      <p:cBhvr additive="base">
                                        <p:cTn id="12" dur="500" fill="hold"/>
                                        <p:tgtEl>
                                          <p:spTgt spid="5120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1203">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1000"/>
                                  </p:stCondLst>
                                  <p:childTnLst>
                                    <p:set>
                                      <p:cBhvr>
                                        <p:cTn id="16" dur="1" fill="hold">
                                          <p:stCondLst>
                                            <p:cond delay="0"/>
                                          </p:stCondLst>
                                        </p:cTn>
                                        <p:tgtEl>
                                          <p:spTgt spid="51203">
                                            <p:txEl>
                                              <p:pRg st="2" end="2"/>
                                            </p:txEl>
                                          </p:spTgt>
                                        </p:tgtEl>
                                        <p:attrNameLst>
                                          <p:attrName>style.visibility</p:attrName>
                                        </p:attrNameLst>
                                      </p:cBhvr>
                                      <p:to>
                                        <p:strVal val="visible"/>
                                      </p:to>
                                    </p:set>
                                    <p:anim calcmode="lin" valueType="num">
                                      <p:cBhvr additive="base">
                                        <p:cTn id="17" dur="500" fill="hold"/>
                                        <p:tgtEl>
                                          <p:spTgt spid="5120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1203">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3500"/>
                            </p:stCondLst>
                            <p:childTnLst>
                              <p:par>
                                <p:cTn id="20" presetID="2" presetClass="entr" presetSubtype="8" fill="hold" grpId="0" nodeType="afterEffect">
                                  <p:stCondLst>
                                    <p:cond delay="1000"/>
                                  </p:stCondLst>
                                  <p:childTnLst>
                                    <p:set>
                                      <p:cBhvr>
                                        <p:cTn id="21" dur="1" fill="hold">
                                          <p:stCondLst>
                                            <p:cond delay="0"/>
                                          </p:stCondLst>
                                        </p:cTn>
                                        <p:tgtEl>
                                          <p:spTgt spid="51203">
                                            <p:txEl>
                                              <p:pRg st="4" end="4"/>
                                            </p:txEl>
                                          </p:spTgt>
                                        </p:tgtEl>
                                        <p:attrNameLst>
                                          <p:attrName>style.visibility</p:attrName>
                                        </p:attrNameLst>
                                      </p:cBhvr>
                                      <p:to>
                                        <p:strVal val="visible"/>
                                      </p:to>
                                    </p:set>
                                    <p:anim calcmode="lin" valueType="num">
                                      <p:cBhvr additive="base">
                                        <p:cTn id="22" dur="500" fill="hold"/>
                                        <p:tgtEl>
                                          <p:spTgt spid="51203">
                                            <p:txEl>
                                              <p:pRg st="4" end="4"/>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51203">
                                            <p:txEl>
                                              <p:pRg st="4" end="4"/>
                                            </p:txEl>
                                          </p:spTgt>
                                        </p:tgtEl>
                                        <p:attrNameLst>
                                          <p:attrName>ppt_y</p:attrName>
                                        </p:attrNameLst>
                                      </p:cBhvr>
                                      <p:tavLst>
                                        <p:tav tm="0">
                                          <p:val>
                                            <p:strVal val="#ppt_y"/>
                                          </p:val>
                                        </p:tav>
                                        <p:tav tm="100000">
                                          <p:val>
                                            <p:strVal val="#ppt_y"/>
                                          </p:val>
                                        </p:tav>
                                      </p:tavLst>
                                    </p:anim>
                                  </p:childTnLst>
                                </p:cTn>
                              </p:par>
                            </p:childTnLst>
                          </p:cTn>
                        </p:par>
                        <p:par>
                          <p:cTn id="24" fill="hold">
                            <p:stCondLst>
                              <p:cond delay="5000"/>
                            </p:stCondLst>
                            <p:childTnLst>
                              <p:par>
                                <p:cTn id="25" presetID="2" presetClass="entr" presetSubtype="8" fill="hold" grpId="0" nodeType="afterEffect">
                                  <p:stCondLst>
                                    <p:cond delay="1000"/>
                                  </p:stCondLst>
                                  <p:childTnLst>
                                    <p:set>
                                      <p:cBhvr>
                                        <p:cTn id="26" dur="1" fill="hold">
                                          <p:stCondLst>
                                            <p:cond delay="0"/>
                                          </p:stCondLst>
                                        </p:cTn>
                                        <p:tgtEl>
                                          <p:spTgt spid="51203">
                                            <p:txEl>
                                              <p:pRg st="6" end="6"/>
                                            </p:txEl>
                                          </p:spTgt>
                                        </p:tgtEl>
                                        <p:attrNameLst>
                                          <p:attrName>style.visibility</p:attrName>
                                        </p:attrNameLst>
                                      </p:cBhvr>
                                      <p:to>
                                        <p:strVal val="visible"/>
                                      </p:to>
                                    </p:set>
                                    <p:anim calcmode="lin" valueType="num">
                                      <p:cBhvr additive="base">
                                        <p:cTn id="27" dur="500" fill="hold"/>
                                        <p:tgtEl>
                                          <p:spTgt spid="51203">
                                            <p:txEl>
                                              <p:pRg st="6" end="6"/>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5120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autoUpdateAnimBg="0"/>
      <p:bldP spid="51203" grpId="0" build="p" autoUpdateAnimBg="0" advAuto="100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&amp; Symptoms of Trauma</a:t>
            </a:r>
            <a:endParaRPr lang="en-US" dirty="0"/>
          </a:p>
        </p:txBody>
      </p:sp>
      <p:sp>
        <p:nvSpPr>
          <p:cNvPr id="3" name="Content Placeholder 2"/>
          <p:cNvSpPr>
            <a:spLocks noGrp="1"/>
          </p:cNvSpPr>
          <p:nvPr>
            <p:ph idx="1"/>
          </p:nvPr>
        </p:nvSpPr>
        <p:spPr/>
        <p:txBody>
          <a:bodyPr/>
          <a:lstStyle/>
          <a:p>
            <a:r>
              <a:rPr lang="en-US" dirty="0" smtClean="0"/>
              <a:t>Posttraumatic Stress Disorder</a:t>
            </a:r>
          </a:p>
          <a:p>
            <a:pPr lvl="1"/>
            <a:r>
              <a:rPr lang="en-US" dirty="0" smtClean="0"/>
              <a:t>Symptom Clusters:</a:t>
            </a:r>
          </a:p>
          <a:p>
            <a:pPr lvl="2"/>
            <a:r>
              <a:rPr lang="en-US" dirty="0" smtClean="0"/>
              <a:t>Re-</a:t>
            </a:r>
            <a:r>
              <a:rPr lang="en-US" dirty="0" err="1" smtClean="0"/>
              <a:t>expereincing</a:t>
            </a:r>
            <a:r>
              <a:rPr lang="en-US" dirty="0" smtClean="0"/>
              <a:t>, Avoidance, Arousal</a:t>
            </a:r>
          </a:p>
          <a:p>
            <a:pPr lvl="2"/>
            <a:endParaRPr lang="en-US" dirty="0" smtClean="0"/>
          </a:p>
          <a:p>
            <a:r>
              <a:rPr lang="en-US" dirty="0" smtClean="0"/>
              <a:t>Complex Trauma</a:t>
            </a:r>
          </a:p>
          <a:p>
            <a:pPr lvl="1"/>
            <a:r>
              <a:rPr lang="en-US" dirty="0" smtClean="0"/>
              <a:t>E</a:t>
            </a:r>
            <a:r>
              <a:rPr lang="en-US" dirty="0" smtClean="0"/>
              <a:t>ffects of Relationships</a:t>
            </a:r>
          </a:p>
          <a:p>
            <a:pPr lvl="1"/>
            <a:r>
              <a:rPr lang="en-US" dirty="0" smtClean="0"/>
              <a:t>E</a:t>
            </a:r>
            <a:r>
              <a:rPr lang="en-US" dirty="0" smtClean="0"/>
              <a:t>ffects on Personality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sz="4000" b="1">
                <a:solidFill>
                  <a:srgbClr val="6600CC"/>
                </a:solidFill>
              </a:rPr>
              <a:t>CONTEXT OF WORK</a:t>
            </a:r>
          </a:p>
        </p:txBody>
      </p:sp>
      <p:sp>
        <p:nvSpPr>
          <p:cNvPr id="78851" name="Rectangle 3"/>
          <p:cNvSpPr>
            <a:spLocks noGrp="1" noChangeArrowheads="1"/>
          </p:cNvSpPr>
          <p:nvPr>
            <p:ph type="body" idx="1"/>
          </p:nvPr>
        </p:nvSpPr>
        <p:spPr>
          <a:xfrm>
            <a:off x="457200" y="1981200"/>
            <a:ext cx="8305800" cy="4114800"/>
          </a:xfrm>
        </p:spPr>
        <p:txBody>
          <a:bodyPr/>
          <a:lstStyle/>
          <a:p>
            <a:pPr>
              <a:lnSpc>
                <a:spcPct val="90000"/>
              </a:lnSpc>
            </a:pPr>
            <a:r>
              <a:rPr lang="en-US" b="1"/>
              <a:t>Defines self, skills and values</a:t>
            </a:r>
          </a:p>
          <a:p>
            <a:pPr>
              <a:lnSpc>
                <a:spcPct val="90000"/>
              </a:lnSpc>
            </a:pPr>
            <a:r>
              <a:rPr lang="en-US" b="1"/>
              <a:t>Often drives economic viability and security (health benefits, retirement)</a:t>
            </a:r>
          </a:p>
          <a:p>
            <a:pPr>
              <a:lnSpc>
                <a:spcPct val="90000"/>
              </a:lnSpc>
            </a:pPr>
            <a:r>
              <a:rPr lang="en-US" b="1"/>
              <a:t>Personal lifestyle, and lifestyle of family</a:t>
            </a:r>
          </a:p>
          <a:p>
            <a:pPr>
              <a:lnSpc>
                <a:spcPct val="90000"/>
              </a:lnSpc>
            </a:pPr>
            <a:r>
              <a:rPr lang="en-US" b="1"/>
              <a:t>Provides structure, routine and predictability</a:t>
            </a:r>
          </a:p>
          <a:p>
            <a:pPr>
              <a:lnSpc>
                <a:spcPct val="90000"/>
              </a:lnSpc>
            </a:pPr>
            <a:r>
              <a:rPr lang="en-US" b="1"/>
              <a:t>May define social groupings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8850"/>
                                        </p:tgtEl>
                                        <p:attrNameLst>
                                          <p:attrName>style.visibility</p:attrName>
                                        </p:attrNameLst>
                                      </p:cBhvr>
                                      <p:to>
                                        <p:strVal val="visible"/>
                                      </p:to>
                                    </p:set>
                                    <p:anim calcmode="lin" valueType="num">
                                      <p:cBhvr additive="base">
                                        <p:cTn id="7" dur="500" fill="hold"/>
                                        <p:tgtEl>
                                          <p:spTgt spid="78850"/>
                                        </p:tgtEl>
                                        <p:attrNameLst>
                                          <p:attrName>ppt_x</p:attrName>
                                        </p:attrNameLst>
                                      </p:cBhvr>
                                      <p:tavLst>
                                        <p:tav tm="0">
                                          <p:val>
                                            <p:strVal val="0-#ppt_w/2"/>
                                          </p:val>
                                        </p:tav>
                                        <p:tav tm="100000">
                                          <p:val>
                                            <p:strVal val="#ppt_x"/>
                                          </p:val>
                                        </p:tav>
                                      </p:tavLst>
                                    </p:anim>
                                    <p:anim calcmode="lin" valueType="num">
                                      <p:cBhvr additive="base">
                                        <p:cTn id="8" dur="500" fill="hold"/>
                                        <p:tgtEl>
                                          <p:spTgt spid="7885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1000"/>
                                  </p:stCondLst>
                                  <p:childTnLst>
                                    <p:set>
                                      <p:cBhvr>
                                        <p:cTn id="11" dur="1" fill="hold">
                                          <p:stCondLst>
                                            <p:cond delay="0"/>
                                          </p:stCondLst>
                                        </p:cTn>
                                        <p:tgtEl>
                                          <p:spTgt spid="78851">
                                            <p:txEl>
                                              <p:pRg st="0" end="0"/>
                                            </p:txEl>
                                          </p:spTgt>
                                        </p:tgtEl>
                                        <p:attrNameLst>
                                          <p:attrName>style.visibility</p:attrName>
                                        </p:attrNameLst>
                                      </p:cBhvr>
                                      <p:to>
                                        <p:strVal val="visible"/>
                                      </p:to>
                                    </p:set>
                                    <p:anim calcmode="lin" valueType="num">
                                      <p:cBhvr additive="base">
                                        <p:cTn id="12" dur="500" fill="hold"/>
                                        <p:tgtEl>
                                          <p:spTgt spid="78851">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78851">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1000"/>
                                  </p:stCondLst>
                                  <p:childTnLst>
                                    <p:set>
                                      <p:cBhvr>
                                        <p:cTn id="16" dur="1" fill="hold">
                                          <p:stCondLst>
                                            <p:cond delay="0"/>
                                          </p:stCondLst>
                                        </p:cTn>
                                        <p:tgtEl>
                                          <p:spTgt spid="78851">
                                            <p:txEl>
                                              <p:pRg st="1" end="1"/>
                                            </p:txEl>
                                          </p:spTgt>
                                        </p:tgtEl>
                                        <p:attrNameLst>
                                          <p:attrName>style.visibility</p:attrName>
                                        </p:attrNameLst>
                                      </p:cBhvr>
                                      <p:to>
                                        <p:strVal val="visible"/>
                                      </p:to>
                                    </p:set>
                                    <p:anim calcmode="lin" valueType="num">
                                      <p:cBhvr additive="base">
                                        <p:cTn id="17" dur="500" fill="hold"/>
                                        <p:tgtEl>
                                          <p:spTgt spid="78851">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78851">
                                            <p:txEl>
                                              <p:pRg st="1" end="1"/>
                                            </p:txEl>
                                          </p:spTgt>
                                        </p:tgtEl>
                                        <p:attrNameLst>
                                          <p:attrName>ppt_y</p:attrName>
                                        </p:attrNameLst>
                                      </p:cBhvr>
                                      <p:tavLst>
                                        <p:tav tm="0">
                                          <p:val>
                                            <p:strVal val="#ppt_y"/>
                                          </p:val>
                                        </p:tav>
                                        <p:tav tm="100000">
                                          <p:val>
                                            <p:strVal val="#ppt_y"/>
                                          </p:val>
                                        </p:tav>
                                      </p:tavLst>
                                    </p:anim>
                                  </p:childTnLst>
                                </p:cTn>
                              </p:par>
                            </p:childTnLst>
                          </p:cTn>
                        </p:par>
                        <p:par>
                          <p:cTn id="19" fill="hold">
                            <p:stCondLst>
                              <p:cond delay="3500"/>
                            </p:stCondLst>
                            <p:childTnLst>
                              <p:par>
                                <p:cTn id="20" presetID="2" presetClass="entr" presetSubtype="8" fill="hold" grpId="0" nodeType="afterEffect">
                                  <p:stCondLst>
                                    <p:cond delay="1000"/>
                                  </p:stCondLst>
                                  <p:childTnLst>
                                    <p:set>
                                      <p:cBhvr>
                                        <p:cTn id="21" dur="1" fill="hold">
                                          <p:stCondLst>
                                            <p:cond delay="0"/>
                                          </p:stCondLst>
                                        </p:cTn>
                                        <p:tgtEl>
                                          <p:spTgt spid="78851">
                                            <p:txEl>
                                              <p:pRg st="2" end="2"/>
                                            </p:txEl>
                                          </p:spTgt>
                                        </p:tgtEl>
                                        <p:attrNameLst>
                                          <p:attrName>style.visibility</p:attrName>
                                        </p:attrNameLst>
                                      </p:cBhvr>
                                      <p:to>
                                        <p:strVal val="visible"/>
                                      </p:to>
                                    </p:set>
                                    <p:anim calcmode="lin" valueType="num">
                                      <p:cBhvr additive="base">
                                        <p:cTn id="22" dur="500" fill="hold"/>
                                        <p:tgtEl>
                                          <p:spTgt spid="78851">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78851">
                                            <p:txEl>
                                              <p:pRg st="2" end="2"/>
                                            </p:txEl>
                                          </p:spTgt>
                                        </p:tgtEl>
                                        <p:attrNameLst>
                                          <p:attrName>ppt_y</p:attrName>
                                        </p:attrNameLst>
                                      </p:cBhvr>
                                      <p:tavLst>
                                        <p:tav tm="0">
                                          <p:val>
                                            <p:strVal val="#ppt_y"/>
                                          </p:val>
                                        </p:tav>
                                        <p:tav tm="100000">
                                          <p:val>
                                            <p:strVal val="#ppt_y"/>
                                          </p:val>
                                        </p:tav>
                                      </p:tavLst>
                                    </p:anim>
                                  </p:childTnLst>
                                </p:cTn>
                              </p:par>
                            </p:childTnLst>
                          </p:cTn>
                        </p:par>
                        <p:par>
                          <p:cTn id="24" fill="hold">
                            <p:stCondLst>
                              <p:cond delay="5000"/>
                            </p:stCondLst>
                            <p:childTnLst>
                              <p:par>
                                <p:cTn id="25" presetID="2" presetClass="entr" presetSubtype="8" fill="hold" grpId="0" nodeType="afterEffect">
                                  <p:stCondLst>
                                    <p:cond delay="1000"/>
                                  </p:stCondLst>
                                  <p:childTnLst>
                                    <p:set>
                                      <p:cBhvr>
                                        <p:cTn id="26" dur="1" fill="hold">
                                          <p:stCondLst>
                                            <p:cond delay="0"/>
                                          </p:stCondLst>
                                        </p:cTn>
                                        <p:tgtEl>
                                          <p:spTgt spid="78851">
                                            <p:txEl>
                                              <p:pRg st="3" end="3"/>
                                            </p:txEl>
                                          </p:spTgt>
                                        </p:tgtEl>
                                        <p:attrNameLst>
                                          <p:attrName>style.visibility</p:attrName>
                                        </p:attrNameLst>
                                      </p:cBhvr>
                                      <p:to>
                                        <p:strVal val="visible"/>
                                      </p:to>
                                    </p:set>
                                    <p:anim calcmode="lin" valueType="num">
                                      <p:cBhvr additive="base">
                                        <p:cTn id="27" dur="500" fill="hold"/>
                                        <p:tgtEl>
                                          <p:spTgt spid="78851">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78851">
                                            <p:txEl>
                                              <p:pRg st="3" end="3"/>
                                            </p:txEl>
                                          </p:spTgt>
                                        </p:tgtEl>
                                        <p:attrNameLst>
                                          <p:attrName>ppt_y</p:attrName>
                                        </p:attrNameLst>
                                      </p:cBhvr>
                                      <p:tavLst>
                                        <p:tav tm="0">
                                          <p:val>
                                            <p:strVal val="#ppt_y"/>
                                          </p:val>
                                        </p:tav>
                                        <p:tav tm="100000">
                                          <p:val>
                                            <p:strVal val="#ppt_y"/>
                                          </p:val>
                                        </p:tav>
                                      </p:tavLst>
                                    </p:anim>
                                  </p:childTnLst>
                                </p:cTn>
                              </p:par>
                            </p:childTnLst>
                          </p:cTn>
                        </p:par>
                        <p:par>
                          <p:cTn id="29" fill="hold">
                            <p:stCondLst>
                              <p:cond delay="6500"/>
                            </p:stCondLst>
                            <p:childTnLst>
                              <p:par>
                                <p:cTn id="30" presetID="2" presetClass="entr" presetSubtype="8" fill="hold" grpId="0" nodeType="afterEffect">
                                  <p:stCondLst>
                                    <p:cond delay="1000"/>
                                  </p:stCondLst>
                                  <p:childTnLst>
                                    <p:set>
                                      <p:cBhvr>
                                        <p:cTn id="31" dur="1" fill="hold">
                                          <p:stCondLst>
                                            <p:cond delay="0"/>
                                          </p:stCondLst>
                                        </p:cTn>
                                        <p:tgtEl>
                                          <p:spTgt spid="78851">
                                            <p:txEl>
                                              <p:pRg st="4" end="4"/>
                                            </p:txEl>
                                          </p:spTgt>
                                        </p:tgtEl>
                                        <p:attrNameLst>
                                          <p:attrName>style.visibility</p:attrName>
                                        </p:attrNameLst>
                                      </p:cBhvr>
                                      <p:to>
                                        <p:strVal val="visible"/>
                                      </p:to>
                                    </p:set>
                                    <p:anim calcmode="lin" valueType="num">
                                      <p:cBhvr additive="base">
                                        <p:cTn id="32" dur="500" fill="hold"/>
                                        <p:tgtEl>
                                          <p:spTgt spid="78851">
                                            <p:txEl>
                                              <p:pRg st="4" end="4"/>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7885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autoUpdateAnimBg="0"/>
      <p:bldP spid="78851" grpId="0" build="p" autoUpdateAnimBg="0" advAuto="100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704088"/>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t>
            </a:r>
            <a:r>
              <a:rPr lang="en-US" dirty="0" smtClean="0"/>
              <a:t>PTSD Symptoms: Re-Experiencing</a:t>
            </a:r>
            <a:br>
              <a:rPr lang="en-US" dirty="0" smtClean="0"/>
            </a:br>
            <a:endParaRPr lang="en-US" dirty="0"/>
          </a:p>
        </p:txBody>
      </p:sp>
      <p:sp>
        <p:nvSpPr>
          <p:cNvPr id="3" name="Content Placeholder 2"/>
          <p:cNvSpPr>
            <a:spLocks noGrp="1"/>
          </p:cNvSpPr>
          <p:nvPr>
            <p:ph idx="1"/>
          </p:nvPr>
        </p:nvSpPr>
        <p:spPr/>
        <p:txBody>
          <a:bodyPr>
            <a:normAutofit/>
          </a:bodyPr>
          <a:lstStyle/>
          <a:p>
            <a:pPr lvl="0"/>
            <a:r>
              <a:rPr lang="en-US" dirty="0" smtClean="0"/>
              <a:t>Intrusive</a:t>
            </a:r>
            <a:r>
              <a:rPr lang="en-US" dirty="0" smtClean="0"/>
              <a:t>, upsetting memories of the event</a:t>
            </a:r>
          </a:p>
          <a:p>
            <a:pPr lvl="0"/>
            <a:r>
              <a:rPr lang="en-US" dirty="0" smtClean="0"/>
              <a:t>Flashbacks (acting or feeling like the event is happening again)</a:t>
            </a:r>
          </a:p>
          <a:p>
            <a:pPr lvl="0"/>
            <a:r>
              <a:rPr lang="en-US" dirty="0" smtClean="0"/>
              <a:t>Nightmares (either of the event or of other frightening things) </a:t>
            </a:r>
          </a:p>
          <a:p>
            <a:pPr lvl="0"/>
            <a:r>
              <a:rPr lang="en-US" dirty="0" smtClean="0"/>
              <a:t>Feelings of intense distress when reminded of the trauma</a:t>
            </a:r>
          </a:p>
          <a:p>
            <a:pPr lvl="0"/>
            <a:r>
              <a:rPr lang="en-US" dirty="0" smtClean="0"/>
              <a:t>Intense physical reactions to reminders of the event (e.g. pounding heart, rapid breathing, nausea, muscle tension, sweating)</a:t>
            </a: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PTSD symptoms of avoidance and emotional numbing</a:t>
            </a:r>
            <a:endParaRPr lang="en-US" dirty="0"/>
          </a:p>
        </p:txBody>
      </p:sp>
      <p:sp>
        <p:nvSpPr>
          <p:cNvPr id="3" name="Content Placeholder 2"/>
          <p:cNvSpPr>
            <a:spLocks noGrp="1"/>
          </p:cNvSpPr>
          <p:nvPr>
            <p:ph idx="1"/>
          </p:nvPr>
        </p:nvSpPr>
        <p:spPr/>
        <p:txBody>
          <a:bodyPr/>
          <a:lstStyle/>
          <a:p>
            <a:pPr lvl="0"/>
            <a:r>
              <a:rPr lang="en-US" dirty="0" smtClean="0"/>
              <a:t>Avoiding activities, places, thoughts, or feelings that remind you of the trauma</a:t>
            </a:r>
          </a:p>
          <a:p>
            <a:pPr lvl="0"/>
            <a:r>
              <a:rPr lang="en-US" dirty="0" smtClean="0"/>
              <a:t>Inability to remember important aspects of the trauma</a:t>
            </a:r>
          </a:p>
          <a:p>
            <a:pPr lvl="0"/>
            <a:r>
              <a:rPr lang="en-US" dirty="0" smtClean="0"/>
              <a:t>Loss of interest in activities and life in general</a:t>
            </a:r>
          </a:p>
          <a:p>
            <a:pPr lvl="0"/>
            <a:r>
              <a:rPr lang="en-US" dirty="0" smtClean="0"/>
              <a:t>Feeling detached from others and emotionally numb</a:t>
            </a:r>
          </a:p>
          <a:p>
            <a:pPr lvl="0"/>
            <a:r>
              <a:rPr lang="en-US" dirty="0" smtClean="0"/>
              <a:t>Sense of a limited future (you don’t expect to live a normal life span, get married, have a career)</a:t>
            </a:r>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PTSD symptoms of increased arousal</a:t>
            </a:r>
            <a:endParaRPr lang="en-US" dirty="0"/>
          </a:p>
        </p:txBody>
      </p:sp>
      <p:sp>
        <p:nvSpPr>
          <p:cNvPr id="3" name="Content Placeholder 2"/>
          <p:cNvSpPr>
            <a:spLocks noGrp="1"/>
          </p:cNvSpPr>
          <p:nvPr>
            <p:ph idx="1"/>
          </p:nvPr>
        </p:nvSpPr>
        <p:spPr/>
        <p:txBody>
          <a:bodyPr/>
          <a:lstStyle/>
          <a:p>
            <a:pPr lvl="0"/>
            <a:r>
              <a:rPr lang="en-US" dirty="0" smtClean="0"/>
              <a:t>Difficulty falling or staying asleep</a:t>
            </a:r>
          </a:p>
          <a:p>
            <a:pPr lvl="0"/>
            <a:r>
              <a:rPr lang="en-US" dirty="0" smtClean="0"/>
              <a:t>Irritability or outbursts of anger</a:t>
            </a:r>
          </a:p>
          <a:p>
            <a:pPr lvl="0"/>
            <a:r>
              <a:rPr lang="en-US" dirty="0" smtClean="0"/>
              <a:t>Difficulty concentrating</a:t>
            </a:r>
          </a:p>
          <a:p>
            <a:pPr lvl="0"/>
            <a:r>
              <a:rPr lang="en-US" dirty="0" err="1" smtClean="0"/>
              <a:t>Hypervigilance</a:t>
            </a:r>
            <a:r>
              <a:rPr lang="en-US" dirty="0" smtClean="0"/>
              <a:t> (on constant “red alert”)</a:t>
            </a:r>
          </a:p>
          <a:p>
            <a:pPr lvl="0"/>
            <a:r>
              <a:rPr lang="en-US" dirty="0" smtClean="0"/>
              <a:t>Feeling jumpy and easily startled</a:t>
            </a: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Other common symptoms of post-traumatic stress disorder</a:t>
            </a:r>
            <a:endParaRPr lang="en-US" dirty="0"/>
          </a:p>
        </p:txBody>
      </p:sp>
      <p:sp>
        <p:nvSpPr>
          <p:cNvPr id="3" name="Content Placeholder 2"/>
          <p:cNvSpPr>
            <a:spLocks noGrp="1"/>
          </p:cNvSpPr>
          <p:nvPr>
            <p:ph idx="1"/>
          </p:nvPr>
        </p:nvSpPr>
        <p:spPr/>
        <p:txBody>
          <a:bodyPr>
            <a:normAutofit/>
          </a:bodyPr>
          <a:lstStyle/>
          <a:p>
            <a:pPr lvl="0"/>
            <a:r>
              <a:rPr lang="en-US" dirty="0" smtClean="0"/>
              <a:t>Anger and irritability</a:t>
            </a:r>
          </a:p>
          <a:p>
            <a:pPr lvl="0"/>
            <a:r>
              <a:rPr lang="en-US" dirty="0" smtClean="0"/>
              <a:t>Guilt, shame, or self-blame</a:t>
            </a:r>
          </a:p>
          <a:p>
            <a:pPr lvl="0"/>
            <a:r>
              <a:rPr lang="en-US" dirty="0" smtClean="0"/>
              <a:t>Substance abuse</a:t>
            </a:r>
          </a:p>
          <a:p>
            <a:pPr lvl="0"/>
            <a:r>
              <a:rPr lang="en-US" dirty="0" smtClean="0"/>
              <a:t>Depression and hopelessness</a:t>
            </a:r>
          </a:p>
          <a:p>
            <a:pPr lvl="0"/>
            <a:r>
              <a:rPr lang="en-US" dirty="0" smtClean="0"/>
              <a:t>Suicidal thoughts and feelings</a:t>
            </a:r>
          </a:p>
          <a:p>
            <a:pPr lvl="0"/>
            <a:r>
              <a:rPr lang="en-US" dirty="0" smtClean="0"/>
              <a:t>Feeling alienated and alone</a:t>
            </a:r>
          </a:p>
          <a:p>
            <a:pPr lvl="0"/>
            <a:r>
              <a:rPr lang="en-US" dirty="0" smtClean="0"/>
              <a:t>Feelings of mistrust and betrayal</a:t>
            </a:r>
          </a:p>
          <a:p>
            <a:pPr lvl="0"/>
            <a:r>
              <a:rPr lang="en-US" dirty="0" smtClean="0"/>
              <a:t>Headaches, stomach problems, chest pain</a:t>
            </a:r>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 Trauma Symptoms</a:t>
            </a:r>
            <a:endParaRPr lang="en-US" dirty="0"/>
          </a:p>
        </p:txBody>
      </p:sp>
      <p:sp>
        <p:nvSpPr>
          <p:cNvPr id="3" name="Content Placeholder 2"/>
          <p:cNvSpPr>
            <a:spLocks noGrp="1"/>
          </p:cNvSpPr>
          <p:nvPr>
            <p:ph idx="1"/>
          </p:nvPr>
        </p:nvSpPr>
        <p:spPr/>
        <p:txBody>
          <a:bodyPr/>
          <a:lstStyle/>
          <a:p>
            <a:r>
              <a:rPr lang="en-US" dirty="0" smtClean="0"/>
              <a:t>Alterations in regulating affective arousal</a:t>
            </a:r>
          </a:p>
          <a:p>
            <a:r>
              <a:rPr lang="en-US" dirty="0" smtClean="0"/>
              <a:t>(1) chronic affect </a:t>
            </a:r>
            <a:r>
              <a:rPr lang="en-US" dirty="0" err="1" smtClean="0"/>
              <a:t>dysregulation</a:t>
            </a:r>
            <a:endParaRPr lang="en-US" dirty="0" smtClean="0"/>
          </a:p>
          <a:p>
            <a:r>
              <a:rPr lang="en-US" dirty="0" smtClean="0"/>
              <a:t>(2) difficulty modulating anger</a:t>
            </a:r>
          </a:p>
          <a:p>
            <a:r>
              <a:rPr lang="en-US" dirty="0" smtClean="0"/>
              <a:t>(3) self-destructive and suicidal behavior</a:t>
            </a:r>
          </a:p>
          <a:p>
            <a:r>
              <a:rPr lang="en-US" dirty="0" smtClean="0"/>
              <a:t>(4) difficulty modulating sexual involvement</a:t>
            </a:r>
          </a:p>
          <a:p>
            <a:r>
              <a:rPr lang="en-US" dirty="0" smtClean="0"/>
              <a:t>(5) impulsive and risk-taking behaviors</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 Trauma Symptoms</a:t>
            </a:r>
            <a:endParaRPr lang="en-US" dirty="0"/>
          </a:p>
        </p:txBody>
      </p:sp>
      <p:sp>
        <p:nvSpPr>
          <p:cNvPr id="3" name="Content Placeholder 2"/>
          <p:cNvSpPr>
            <a:spLocks noGrp="1"/>
          </p:cNvSpPr>
          <p:nvPr>
            <p:ph idx="1"/>
          </p:nvPr>
        </p:nvSpPr>
        <p:spPr/>
        <p:txBody>
          <a:bodyPr/>
          <a:lstStyle/>
          <a:p>
            <a:r>
              <a:rPr lang="en-US" dirty="0" smtClean="0"/>
              <a:t>Alterations in attention and concentration</a:t>
            </a:r>
          </a:p>
          <a:p>
            <a:r>
              <a:rPr lang="en-US" dirty="0" smtClean="0"/>
              <a:t>(1) amnesia</a:t>
            </a:r>
          </a:p>
          <a:p>
            <a:r>
              <a:rPr lang="en-US" dirty="0" smtClean="0"/>
              <a:t>(2) dissociation</a:t>
            </a:r>
          </a:p>
          <a:p>
            <a:r>
              <a:rPr lang="en-US" dirty="0" err="1" smtClean="0"/>
              <a:t>Somatization</a:t>
            </a:r>
            <a:endParaRPr lang="en-US" dirty="0" smtClean="0"/>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 Trauma Symptoms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Chronic </a:t>
            </a:r>
            <a:r>
              <a:rPr lang="en-US" dirty="0" err="1" smtClean="0"/>
              <a:t>chacterological</a:t>
            </a:r>
            <a:r>
              <a:rPr lang="en-US" dirty="0" smtClean="0"/>
              <a:t> changes</a:t>
            </a:r>
          </a:p>
          <a:p>
            <a:r>
              <a:rPr lang="en-US" dirty="0" smtClean="0"/>
              <a:t>(1) alterations in self-perception: chronic guilt and shame; feelings of self-blame, of ineffectiveness, and of being permanently damaged</a:t>
            </a:r>
          </a:p>
          <a:p>
            <a:r>
              <a:rPr lang="en-US" dirty="0" smtClean="0"/>
              <a:t>(2) alterations in perception of perpetrator: adopting distorted beliefs and idealizing the perpetrator</a:t>
            </a:r>
          </a:p>
          <a:p>
            <a:r>
              <a:rPr lang="en-US" dirty="0" smtClean="0"/>
              <a:t>(3) alterations in perceptions of others: </a:t>
            </a:r>
          </a:p>
          <a:p>
            <a:r>
              <a:rPr lang="en-US" dirty="0" smtClean="0"/>
              <a:t>(a) an inability to trust or maintain relationships with others</a:t>
            </a:r>
          </a:p>
          <a:p>
            <a:r>
              <a:rPr lang="en-US" dirty="0" smtClean="0"/>
              <a:t>(b) tendency to be re-victimized</a:t>
            </a:r>
          </a:p>
          <a:p>
            <a:r>
              <a:rPr lang="en-US" dirty="0" smtClean="0"/>
              <a:t>(c) a tendency to victimize others</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 Trauma Symptoms</a:t>
            </a:r>
            <a:endParaRPr lang="en-US" dirty="0"/>
          </a:p>
        </p:txBody>
      </p:sp>
      <p:sp>
        <p:nvSpPr>
          <p:cNvPr id="3" name="Content Placeholder 2"/>
          <p:cNvSpPr>
            <a:spLocks noGrp="1"/>
          </p:cNvSpPr>
          <p:nvPr>
            <p:ph idx="1"/>
          </p:nvPr>
        </p:nvSpPr>
        <p:spPr/>
        <p:txBody>
          <a:bodyPr/>
          <a:lstStyle/>
          <a:p>
            <a:r>
              <a:rPr lang="en-US" dirty="0" smtClean="0"/>
              <a:t>Alterations in systems of meaning</a:t>
            </a:r>
          </a:p>
          <a:p>
            <a:r>
              <a:rPr lang="en-US" dirty="0" smtClean="0"/>
              <a:t>(1) despair and hopelessness</a:t>
            </a:r>
          </a:p>
          <a:p>
            <a:r>
              <a:rPr lang="en-US" dirty="0" smtClean="0"/>
              <a:t>(2) loss of previously self-sustaining beliefs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768350"/>
            <a:ext cx="8305800" cy="1143000"/>
          </a:xfrm>
        </p:spPr>
        <p:txBody>
          <a:bodyPr/>
          <a:lstStyle/>
          <a:p>
            <a:r>
              <a:rPr lang="en-US" sz="3200" b="1">
                <a:solidFill>
                  <a:srgbClr val="6600CC"/>
                </a:solidFill>
              </a:rPr>
              <a:t>DEFINITIONS OF </a:t>
            </a:r>
            <a:br>
              <a:rPr lang="en-US" sz="3200" b="1">
                <a:solidFill>
                  <a:srgbClr val="6600CC"/>
                </a:solidFill>
              </a:rPr>
            </a:br>
            <a:r>
              <a:rPr lang="en-US" sz="3200" b="1">
                <a:solidFill>
                  <a:srgbClr val="6600CC"/>
                </a:solidFill>
              </a:rPr>
              <a:t>VICARIOUS TRAUMATIZATION (VT)</a:t>
            </a:r>
          </a:p>
        </p:txBody>
      </p:sp>
      <p:sp>
        <p:nvSpPr>
          <p:cNvPr id="6147" name="Rectangle 3"/>
          <p:cNvSpPr>
            <a:spLocks noGrp="1" noChangeArrowheads="1"/>
          </p:cNvSpPr>
          <p:nvPr>
            <p:ph type="body" idx="1"/>
          </p:nvPr>
        </p:nvSpPr>
        <p:spPr/>
        <p:txBody>
          <a:bodyPr/>
          <a:lstStyle/>
          <a:p>
            <a:pPr>
              <a:lnSpc>
                <a:spcPct val="90000"/>
              </a:lnSpc>
            </a:pPr>
            <a:r>
              <a:rPr lang="en-US" sz="2400" b="1"/>
              <a:t>“…as the transformation that occurs within the therapist (or other trauma worker) as a result of empathic engagement with clients’ trauma experiences and their sequelae.”</a:t>
            </a:r>
            <a:br>
              <a:rPr lang="en-US" sz="2400" b="1"/>
            </a:br>
            <a:r>
              <a:rPr lang="en-US" sz="1400"/>
              <a:t>(Pearlman &amp; Mac Ian, 1995)</a:t>
            </a:r>
            <a:br>
              <a:rPr lang="en-US" sz="1400"/>
            </a:br>
            <a:endParaRPr lang="en-US" sz="1400"/>
          </a:p>
          <a:p>
            <a:pPr>
              <a:lnSpc>
                <a:spcPct val="90000"/>
              </a:lnSpc>
            </a:pPr>
            <a:r>
              <a:rPr lang="en-US" sz="2400" b="1"/>
              <a:t>“…clinicians who work with sexually abused clients or other victims of trauma may experience profound psychological effects, effects that can be disruptive and painful for the helper and can persist for month and years after work with traumatized persons.”</a:t>
            </a:r>
            <a:r>
              <a:rPr lang="en-US" sz="2800" b="1"/>
              <a:t/>
            </a:r>
            <a:br>
              <a:rPr lang="en-US" sz="2800" b="1"/>
            </a:br>
            <a:r>
              <a:rPr lang="en-US" sz="1400"/>
              <a:t>(McCann &amp; Pearlman, 1990a; Pearlman &amp; Saakvitne, 1995))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500" fill="hold"/>
                                        <p:tgtEl>
                                          <p:spTgt spid="6146"/>
                                        </p:tgtEl>
                                        <p:attrNameLst>
                                          <p:attrName>ppt_x</p:attrName>
                                        </p:attrNameLst>
                                      </p:cBhvr>
                                      <p:tavLst>
                                        <p:tav tm="0">
                                          <p:val>
                                            <p:strVal val="0-#ppt_w/2"/>
                                          </p:val>
                                        </p:tav>
                                        <p:tav tm="100000">
                                          <p:val>
                                            <p:strVal val="#ppt_x"/>
                                          </p:val>
                                        </p:tav>
                                      </p:tavLst>
                                    </p:anim>
                                    <p:anim calcmode="lin" valueType="num">
                                      <p:cBhvr additive="base">
                                        <p:cTn id="8" dur="500" fill="hold"/>
                                        <p:tgtEl>
                                          <p:spTgt spid="614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1000"/>
                                  </p:stCondLst>
                                  <p:childTnLst>
                                    <p:set>
                                      <p:cBhvr>
                                        <p:cTn id="11" dur="1" fill="hold">
                                          <p:stCondLst>
                                            <p:cond delay="0"/>
                                          </p:stCondLst>
                                        </p:cTn>
                                        <p:tgtEl>
                                          <p:spTgt spid="6147">
                                            <p:txEl>
                                              <p:pRg st="0" end="0"/>
                                            </p:txEl>
                                          </p:spTgt>
                                        </p:tgtEl>
                                        <p:attrNameLst>
                                          <p:attrName>style.visibility</p:attrName>
                                        </p:attrNameLst>
                                      </p:cBhvr>
                                      <p:to>
                                        <p:strVal val="visible"/>
                                      </p:to>
                                    </p:set>
                                    <p:anim calcmode="lin" valueType="num">
                                      <p:cBhvr additive="base">
                                        <p:cTn id="12"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1000"/>
                                  </p:stCondLst>
                                  <p:childTnLst>
                                    <p:set>
                                      <p:cBhvr>
                                        <p:cTn id="16" dur="1" fill="hold">
                                          <p:stCondLst>
                                            <p:cond delay="0"/>
                                          </p:stCondLst>
                                        </p:cTn>
                                        <p:tgtEl>
                                          <p:spTgt spid="6147">
                                            <p:txEl>
                                              <p:pRg st="1" end="1"/>
                                            </p:txEl>
                                          </p:spTgt>
                                        </p:tgtEl>
                                        <p:attrNameLst>
                                          <p:attrName>style.visibility</p:attrName>
                                        </p:attrNameLst>
                                      </p:cBhvr>
                                      <p:to>
                                        <p:strVal val="visible"/>
                                      </p:to>
                                    </p:set>
                                    <p:anim calcmode="lin" valueType="num">
                                      <p:cBhvr additive="base">
                                        <p:cTn id="17"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14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utoUpdateAnimBg="0"/>
      <p:bldP spid="6147" grpId="0" build="p" autoUpdateAnimBg="0" advAuto="100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533400" y="990600"/>
            <a:ext cx="8001000" cy="5257800"/>
          </a:xfrm>
        </p:spPr>
        <p:txBody>
          <a:bodyPr/>
          <a:lstStyle/>
          <a:p>
            <a:r>
              <a:rPr lang="en-US" sz="2800" b="1"/>
              <a:t>“VT occurs through exposure to the realities of people’s intentional cruelty to one another, and through the inevitable participation in traumatic reenactment in the therapy relationship, the therapist is vulnerable through his or her empathic openness to the emotional and spiritual effects of vicarious traumatization.  Their effects are cumulative and permanent, and evident in both a therapist’s professional and personal life”</a:t>
            </a:r>
            <a:br>
              <a:rPr lang="en-US" sz="2800" b="1"/>
            </a:br>
            <a:r>
              <a:rPr lang="en-US" sz="1400"/>
              <a:t>(Figley, 1995)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9" name="Rectangle 3"/>
          <p:cNvSpPr>
            <a:spLocks noGrp="1" noChangeArrowheads="1"/>
          </p:cNvSpPr>
          <p:nvPr>
            <p:ph type="body" idx="1"/>
          </p:nvPr>
        </p:nvSpPr>
        <p:spPr>
          <a:xfrm>
            <a:off x="533400" y="838200"/>
            <a:ext cx="8001000" cy="5334000"/>
          </a:xfrm>
        </p:spPr>
        <p:txBody>
          <a:bodyPr/>
          <a:lstStyle/>
          <a:p>
            <a:r>
              <a:rPr lang="en-US" sz="2800" b="1"/>
              <a:t>Emotional impact of trauma and painful material can be contagious and transmitted through the process of empathy</a:t>
            </a:r>
            <a:br>
              <a:rPr lang="en-US" sz="2800" b="1"/>
            </a:br>
            <a:r>
              <a:rPr lang="en-US" sz="1200" b="1"/>
              <a:t>(Figley, 1995; Pearlman and Saakvitne, 1995a; Stamm, 1995)</a:t>
            </a:r>
            <a:br>
              <a:rPr lang="en-US" sz="1200" b="1"/>
            </a:br>
            <a:endParaRPr lang="en-US" sz="2800" b="1"/>
          </a:p>
          <a:p>
            <a:r>
              <a:rPr lang="en-US" sz="2800" b="1"/>
              <a:t>“…the natural consequent behaviours and emotions resulting from knowing about a traumatizing event experienced by a significant other – the stress resulting from helping or wanting to help the traumatized or suffering person.”</a:t>
            </a:r>
            <a:br>
              <a:rPr lang="en-US" sz="2800" b="1"/>
            </a:br>
            <a:r>
              <a:rPr lang="en-US" sz="1400" b="1"/>
              <a:t>(Figley, 1993a)</a:t>
            </a:r>
            <a:endParaRPr lang="en-US" sz="2800" b="1"/>
          </a:p>
          <a:p>
            <a:pPr>
              <a:buFontTx/>
              <a:buNone/>
            </a:pPr>
            <a:endParaRPr lang="en-US" sz="12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80899">
                                            <p:txEl>
                                              <p:pRg st="0" end="0"/>
                                            </p:txEl>
                                          </p:spTgt>
                                        </p:tgtEl>
                                        <p:attrNameLst>
                                          <p:attrName>style.visibility</p:attrName>
                                        </p:attrNameLst>
                                      </p:cBhvr>
                                      <p:to>
                                        <p:strVal val="visible"/>
                                      </p:to>
                                    </p:set>
                                    <p:anim calcmode="lin" valueType="num">
                                      <p:cBhvr additive="base">
                                        <p:cTn id="7" dur="500" fill="hold"/>
                                        <p:tgtEl>
                                          <p:spTgt spid="808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0899">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8" fill="hold" grpId="0" nodeType="afterEffect">
                                  <p:stCondLst>
                                    <p:cond delay="1000"/>
                                  </p:stCondLst>
                                  <p:childTnLst>
                                    <p:set>
                                      <p:cBhvr>
                                        <p:cTn id="11" dur="1" fill="hold">
                                          <p:stCondLst>
                                            <p:cond delay="0"/>
                                          </p:stCondLst>
                                        </p:cTn>
                                        <p:tgtEl>
                                          <p:spTgt spid="80899">
                                            <p:txEl>
                                              <p:pRg st="1" end="1"/>
                                            </p:txEl>
                                          </p:spTgt>
                                        </p:tgtEl>
                                        <p:attrNameLst>
                                          <p:attrName>style.visibility</p:attrName>
                                        </p:attrNameLst>
                                      </p:cBhvr>
                                      <p:to>
                                        <p:strVal val="visible"/>
                                      </p:to>
                                    </p:set>
                                    <p:anim calcmode="lin" valueType="num">
                                      <p:cBhvr additive="base">
                                        <p:cTn id="12" dur="500" fill="hold"/>
                                        <p:tgtEl>
                                          <p:spTgt spid="80899">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8089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autoUpdateAnimBg="0" advAuto="100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685800" y="1295400"/>
            <a:ext cx="7772400" cy="4724400"/>
          </a:xfrm>
        </p:spPr>
        <p:txBody>
          <a:bodyPr/>
          <a:lstStyle/>
          <a:p>
            <a:pPr marL="609600" indent="-609600"/>
            <a:r>
              <a:rPr lang="en-US" sz="2800" b="1"/>
              <a:t>Schauben and Frazier (1995) tied these results to a number of factors:</a:t>
            </a:r>
          </a:p>
          <a:p>
            <a:pPr marL="990600" lvl="1" indent="-533400">
              <a:buClr>
                <a:schemeClr val="tx2"/>
              </a:buClr>
              <a:buFontTx/>
              <a:buAutoNum type="alphaUcPeriod"/>
            </a:pPr>
            <a:r>
              <a:rPr lang="en-US" sz="2400" b="1"/>
              <a:t>Hearing painful stories and experiencing the distress of survivors is emotionally draining</a:t>
            </a:r>
          </a:p>
          <a:p>
            <a:pPr marL="990600" lvl="1" indent="-533400">
              <a:buClr>
                <a:schemeClr val="tx2"/>
              </a:buClr>
              <a:buFontTx/>
              <a:buAutoNum type="alphaUcPeriod"/>
            </a:pPr>
            <a:r>
              <a:rPr lang="en-US" sz="2400" b="1"/>
              <a:t>Counselling process more difficult with trauma survivors given the challenges of trust and shattered beliefs</a:t>
            </a:r>
          </a:p>
          <a:p>
            <a:pPr marL="990600" lvl="1" indent="-533400">
              <a:buClr>
                <a:schemeClr val="tx2"/>
              </a:buClr>
              <a:buFontTx/>
              <a:buAutoNum type="alphaUcPeriod"/>
            </a:pPr>
            <a:r>
              <a:rPr lang="en-US" sz="2400" b="1"/>
              <a:t>Institutional barriers within the legal and mental health systems that clients must navigate are frustrating to the therapist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100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1000"/>
                                  </p:stCondLst>
                                  <p:childTnLst>
                                    <p:set>
                                      <p:cBhvr>
                                        <p:cTn id="10" dur="1" fill="hold">
                                          <p:stCondLst>
                                            <p:cond delay="0"/>
                                          </p:stCondLst>
                                        </p:cTn>
                                        <p:tgtEl>
                                          <p:spTgt spid="15363">
                                            <p:txEl>
                                              <p:pRg st="1" end="1"/>
                                            </p:txEl>
                                          </p:spTgt>
                                        </p:tgtEl>
                                        <p:attrNameLst>
                                          <p:attrName>style.visibility</p:attrName>
                                        </p:attrNameLst>
                                      </p:cBhvr>
                                      <p:to>
                                        <p:strVal val="visible"/>
                                      </p:to>
                                    </p:set>
                                    <p:anim calcmode="lin" valueType="num">
                                      <p:cBhvr additive="base">
                                        <p:cTn id="11" dur="5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536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1000"/>
                                  </p:stCondLst>
                                  <p:childTnLst>
                                    <p:set>
                                      <p:cBhvr>
                                        <p:cTn id="14" dur="1" fill="hold">
                                          <p:stCondLst>
                                            <p:cond delay="0"/>
                                          </p:stCondLst>
                                        </p:cTn>
                                        <p:tgtEl>
                                          <p:spTgt spid="15363">
                                            <p:txEl>
                                              <p:pRg st="2" end="2"/>
                                            </p:txEl>
                                          </p:spTgt>
                                        </p:tgtEl>
                                        <p:attrNameLst>
                                          <p:attrName>style.visibility</p:attrName>
                                        </p:attrNameLst>
                                      </p:cBhvr>
                                      <p:to>
                                        <p:strVal val="visible"/>
                                      </p:to>
                                    </p:set>
                                    <p:anim calcmode="lin" valueType="num">
                                      <p:cBhvr additive="base">
                                        <p:cTn id="15" dur="5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536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1000"/>
                                  </p:stCondLst>
                                  <p:childTnLst>
                                    <p:set>
                                      <p:cBhvr>
                                        <p:cTn id="18" dur="1" fill="hold">
                                          <p:stCondLst>
                                            <p:cond delay="0"/>
                                          </p:stCondLst>
                                        </p:cTn>
                                        <p:tgtEl>
                                          <p:spTgt spid="15363">
                                            <p:txEl>
                                              <p:pRg st="3" end="3"/>
                                            </p:txEl>
                                          </p:spTgt>
                                        </p:tgtEl>
                                        <p:attrNameLst>
                                          <p:attrName>style.visibility</p:attrName>
                                        </p:attrNameLst>
                                      </p:cBhvr>
                                      <p:to>
                                        <p:strVal val="visible"/>
                                      </p:to>
                                    </p:set>
                                    <p:anim calcmode="lin" valueType="num">
                                      <p:cBhvr additive="base">
                                        <p:cTn id="19" dur="500" fill="hold"/>
                                        <p:tgtEl>
                                          <p:spTgt spid="1536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advAuto="100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sz="3200" b="1">
                <a:solidFill>
                  <a:srgbClr val="6600CC"/>
                </a:solidFill>
              </a:rPr>
              <a:t>SHATTERED BASIC ASSUMPTIONS</a:t>
            </a:r>
            <a:br>
              <a:rPr lang="en-US" sz="3200" b="1">
                <a:solidFill>
                  <a:srgbClr val="6600CC"/>
                </a:solidFill>
              </a:rPr>
            </a:br>
            <a:r>
              <a:rPr lang="en-US" sz="3200" b="1">
                <a:solidFill>
                  <a:srgbClr val="6600CC"/>
                </a:solidFill>
              </a:rPr>
              <a:t>			        - Janoff-Bulman</a:t>
            </a:r>
          </a:p>
        </p:txBody>
      </p:sp>
      <p:sp>
        <p:nvSpPr>
          <p:cNvPr id="65539" name="Rectangle 3"/>
          <p:cNvSpPr>
            <a:spLocks noGrp="1" noChangeArrowheads="1"/>
          </p:cNvSpPr>
          <p:nvPr>
            <p:ph type="body" idx="1"/>
          </p:nvPr>
        </p:nvSpPr>
        <p:spPr>
          <a:xfrm>
            <a:off x="457200" y="1828800"/>
            <a:ext cx="8229600" cy="1905000"/>
          </a:xfrm>
        </p:spPr>
        <p:txBody>
          <a:bodyPr/>
          <a:lstStyle/>
          <a:p>
            <a:r>
              <a:rPr lang="en-US" sz="2800" b="1"/>
              <a:t>Traumatizing and victimizing events challenge basic belief structures – structures which drive our ability to organize and make sense out of our world</a:t>
            </a:r>
          </a:p>
        </p:txBody>
      </p:sp>
      <p:sp>
        <p:nvSpPr>
          <p:cNvPr id="65540" name="Text Box 4"/>
          <p:cNvSpPr txBox="1">
            <a:spLocks noChangeArrowheads="1"/>
          </p:cNvSpPr>
          <p:nvPr/>
        </p:nvSpPr>
        <p:spPr bwMode="auto">
          <a:xfrm>
            <a:off x="457200" y="3810000"/>
            <a:ext cx="8229600" cy="2667000"/>
          </a:xfrm>
          <a:prstGeom prst="rect">
            <a:avLst/>
          </a:prstGeom>
          <a:noFill/>
          <a:ln w="9525">
            <a:noFill/>
            <a:miter lim="800000"/>
            <a:headEnd/>
            <a:tailEnd/>
          </a:ln>
          <a:effectLst/>
        </p:spPr>
        <p:txBody>
          <a:bodyPr/>
          <a:lstStyle/>
          <a:p>
            <a:pPr marL="342900" indent="-342900" algn="ctr">
              <a:spcBef>
                <a:spcPct val="20000"/>
              </a:spcBef>
              <a:buSzPct val="90000"/>
            </a:pPr>
            <a:r>
              <a:rPr lang="en-US" b="1">
                <a:solidFill>
                  <a:srgbClr val="6600CC"/>
                </a:solidFill>
                <a:latin typeface="Tahoma" pitchFamily="34" charset="0"/>
              </a:rPr>
              <a:t>CHANGES IN THESE SCHEMAS </a:t>
            </a:r>
            <a:br>
              <a:rPr lang="en-US" b="1">
                <a:solidFill>
                  <a:srgbClr val="6600CC"/>
                </a:solidFill>
                <a:latin typeface="Tahoma" pitchFamily="34" charset="0"/>
              </a:rPr>
            </a:br>
            <a:r>
              <a:rPr lang="en-US" b="1">
                <a:solidFill>
                  <a:srgbClr val="6600CC"/>
                </a:solidFill>
                <a:latin typeface="Tahoma" pitchFamily="34" charset="0"/>
              </a:rPr>
              <a:t>TAKE PLACE THROUGH:</a:t>
            </a:r>
          </a:p>
          <a:p>
            <a:pPr marL="342900" indent="-342900">
              <a:spcBef>
                <a:spcPct val="20000"/>
              </a:spcBef>
              <a:buSzPct val="90000"/>
              <a:buFontTx/>
              <a:buChar char="•"/>
            </a:pPr>
            <a:r>
              <a:rPr lang="en-US" sz="2800" b="1">
                <a:latin typeface="Tahoma" pitchFamily="34" charset="0"/>
              </a:rPr>
              <a:t>Accommodation (Sudden and Acute)</a:t>
            </a:r>
          </a:p>
          <a:p>
            <a:pPr marL="342900" indent="-342900">
              <a:spcBef>
                <a:spcPct val="20000"/>
              </a:spcBef>
              <a:buSzPct val="90000"/>
              <a:buFontTx/>
              <a:buChar char="•"/>
            </a:pPr>
            <a:r>
              <a:rPr lang="en-US" sz="2800" b="1">
                <a:latin typeface="Tahoma" pitchFamily="34" charset="0"/>
              </a:rPr>
              <a:t>Assimilation ( A more incremental shifting of belief systems)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538"/>
                                        </p:tgtEl>
                                        <p:attrNameLst>
                                          <p:attrName>style.visibility</p:attrName>
                                        </p:attrNameLst>
                                      </p:cBhvr>
                                      <p:to>
                                        <p:strVal val="visible"/>
                                      </p:to>
                                    </p:set>
                                    <p:anim calcmode="lin" valueType="num">
                                      <p:cBhvr additive="base">
                                        <p:cTn id="7" dur="500" fill="hold"/>
                                        <p:tgtEl>
                                          <p:spTgt spid="65538"/>
                                        </p:tgtEl>
                                        <p:attrNameLst>
                                          <p:attrName>ppt_x</p:attrName>
                                        </p:attrNameLst>
                                      </p:cBhvr>
                                      <p:tavLst>
                                        <p:tav tm="0">
                                          <p:val>
                                            <p:strVal val="0-#ppt_w/2"/>
                                          </p:val>
                                        </p:tav>
                                        <p:tav tm="100000">
                                          <p:val>
                                            <p:strVal val="#ppt_x"/>
                                          </p:val>
                                        </p:tav>
                                      </p:tavLst>
                                    </p:anim>
                                    <p:anim calcmode="lin" valueType="num">
                                      <p:cBhvr additive="base">
                                        <p:cTn id="8" dur="500" fill="hold"/>
                                        <p:tgtEl>
                                          <p:spTgt spid="6553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1000"/>
                                  </p:stCondLst>
                                  <p:childTnLst>
                                    <p:set>
                                      <p:cBhvr>
                                        <p:cTn id="11" dur="1" fill="hold">
                                          <p:stCondLst>
                                            <p:cond delay="0"/>
                                          </p:stCondLst>
                                        </p:cTn>
                                        <p:tgtEl>
                                          <p:spTgt spid="65539">
                                            <p:txEl>
                                              <p:pRg st="0" end="0"/>
                                            </p:txEl>
                                          </p:spTgt>
                                        </p:tgtEl>
                                        <p:attrNameLst>
                                          <p:attrName>style.visibility</p:attrName>
                                        </p:attrNameLst>
                                      </p:cBhvr>
                                      <p:to>
                                        <p:strVal val="visible"/>
                                      </p:to>
                                    </p:set>
                                    <p:anim calcmode="lin" valueType="num">
                                      <p:cBhvr additive="base">
                                        <p:cTn id="12" dur="500" fill="hold"/>
                                        <p:tgtEl>
                                          <p:spTgt spid="65539">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65539">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1000"/>
                                  </p:stCondLst>
                                  <p:childTnLst>
                                    <p:set>
                                      <p:cBhvr>
                                        <p:cTn id="16" dur="1" fill="hold">
                                          <p:stCondLst>
                                            <p:cond delay="0"/>
                                          </p:stCondLst>
                                        </p:cTn>
                                        <p:tgtEl>
                                          <p:spTgt spid="65540"/>
                                        </p:tgtEl>
                                        <p:attrNameLst>
                                          <p:attrName>style.visibility</p:attrName>
                                        </p:attrNameLst>
                                      </p:cBhvr>
                                      <p:to>
                                        <p:strVal val="visible"/>
                                      </p:to>
                                    </p:set>
                                    <p:anim calcmode="lin" valueType="num">
                                      <p:cBhvr additive="base">
                                        <p:cTn id="17" dur="500" fill="hold"/>
                                        <p:tgtEl>
                                          <p:spTgt spid="65540"/>
                                        </p:tgtEl>
                                        <p:attrNameLst>
                                          <p:attrName>ppt_x</p:attrName>
                                        </p:attrNameLst>
                                      </p:cBhvr>
                                      <p:tavLst>
                                        <p:tav tm="0">
                                          <p:val>
                                            <p:strVal val="0-#ppt_w/2"/>
                                          </p:val>
                                        </p:tav>
                                        <p:tav tm="100000">
                                          <p:val>
                                            <p:strVal val="#ppt_x"/>
                                          </p:val>
                                        </p:tav>
                                      </p:tavLst>
                                    </p:anim>
                                    <p:anim calcmode="lin" valueType="num">
                                      <p:cBhvr additive="base">
                                        <p:cTn id="18" dur="500" fill="hold"/>
                                        <p:tgtEl>
                                          <p:spTgt spid="655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autoUpdateAnimBg="0"/>
      <p:bldP spid="65539" grpId="0" build="p" autoUpdateAnimBg="0" advAuto="1000"/>
      <p:bldP spid="65540" grpId="0"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240</TotalTime>
  <Words>1261</Words>
  <Application>Microsoft Office PowerPoint</Application>
  <PresentationFormat>On-screen Show (4:3)</PresentationFormat>
  <Paragraphs>279</Paragraphs>
  <Slides>47</Slides>
  <Notes>9</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Flow</vt:lpstr>
      <vt:lpstr>Vicarious Trauma:  The Effects of Working with Victims of Trauma</vt:lpstr>
      <vt:lpstr>OBJECTIVES:</vt:lpstr>
      <vt:lpstr>Vicarious Trauma</vt:lpstr>
      <vt:lpstr>CONTEXT OF WORK</vt:lpstr>
      <vt:lpstr>DEFINITIONS OF  VICARIOUS TRAUMATIZATION (VT)</vt:lpstr>
      <vt:lpstr>Slide 6</vt:lpstr>
      <vt:lpstr>Slide 7</vt:lpstr>
      <vt:lpstr>Slide 8</vt:lpstr>
      <vt:lpstr>SHATTERED BASIC ASSUMPTIONS            - Janoff-Bulman</vt:lpstr>
      <vt:lpstr>CONSTRUCTIVIST  SELF-DEVELOPMENT THEORY                                  -Pearlman</vt:lpstr>
      <vt:lpstr>SCHEMAS</vt:lpstr>
      <vt:lpstr>FRAME OF REFERENCE ABOUT THE SELF AND WORLD</vt:lpstr>
      <vt:lpstr>TRUST</vt:lpstr>
      <vt:lpstr>POWER AND CONTROL</vt:lpstr>
      <vt:lpstr>INDEPENDENCE</vt:lpstr>
      <vt:lpstr>INTIMACY</vt:lpstr>
      <vt:lpstr>ACUTE STRESS REACTIONS</vt:lpstr>
      <vt:lpstr>Slide 18</vt:lpstr>
      <vt:lpstr>EFFECTS OF TRAUMA WORK  ON HELPING PROFESSIONAL</vt:lpstr>
      <vt:lpstr>Slide 20</vt:lpstr>
      <vt:lpstr>WHAT MAY WE FEEL?</vt:lpstr>
      <vt:lpstr>MANAGING OUR WORK</vt:lpstr>
      <vt:lpstr>WARNING SIGNALS</vt:lpstr>
      <vt:lpstr>Slide 24</vt:lpstr>
      <vt:lpstr>Slide 25</vt:lpstr>
      <vt:lpstr>INFLUENCING FACTORS TO VT</vt:lpstr>
      <vt:lpstr>SELF-CARE STRATEGIES</vt:lpstr>
      <vt:lpstr>Slide 28</vt:lpstr>
      <vt:lpstr>Slide 29</vt:lpstr>
      <vt:lpstr>Slide 30</vt:lpstr>
      <vt:lpstr>Slide 31</vt:lpstr>
      <vt:lpstr>Slide 32</vt:lpstr>
      <vt:lpstr>TEAM STRATEGIES</vt:lpstr>
      <vt:lpstr>Slide 34</vt:lpstr>
      <vt:lpstr>Slide 35</vt:lpstr>
      <vt:lpstr>Slide 36</vt:lpstr>
      <vt:lpstr>Slide 37</vt:lpstr>
      <vt:lpstr>CONTRIBUTORS TO SIGNIFICANT STRESS IN HELPERS</vt:lpstr>
      <vt:lpstr>Signs &amp; Symptoms of Trauma</vt:lpstr>
      <vt:lpstr>     PTSD Symptoms: Re-Experiencing </vt:lpstr>
      <vt:lpstr>PTSD symptoms of avoidance and emotional numbing</vt:lpstr>
      <vt:lpstr>PTSD symptoms of increased arousal</vt:lpstr>
      <vt:lpstr>Other common symptoms of post-traumatic stress disorder</vt:lpstr>
      <vt:lpstr>Complex Trauma Symptoms</vt:lpstr>
      <vt:lpstr>Complex Trauma Symptoms</vt:lpstr>
      <vt:lpstr>Complex Trauma Symptoms</vt:lpstr>
      <vt:lpstr>Complex Trauma Symptoms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Trauma &amp; Related Disorders</dc:title>
  <dc:creator>Mark</dc:creator>
  <cp:lastModifiedBy>Mark</cp:lastModifiedBy>
  <cp:revision>5</cp:revision>
  <dcterms:created xsi:type="dcterms:W3CDTF">2009-12-10T15:54:24Z</dcterms:created>
  <dcterms:modified xsi:type="dcterms:W3CDTF">2011-07-18T04:42:18Z</dcterms:modified>
</cp:coreProperties>
</file>