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300" r:id="rId3"/>
    <p:sldId id="269" r:id="rId4"/>
    <p:sldId id="289" r:id="rId5"/>
    <p:sldId id="290" r:id="rId6"/>
    <p:sldId id="291" r:id="rId7"/>
    <p:sldId id="292" r:id="rId8"/>
    <p:sldId id="293" r:id="rId9"/>
    <p:sldId id="294" r:id="rId10"/>
    <p:sldId id="295" r:id="rId11"/>
    <p:sldId id="296" r:id="rId12"/>
    <p:sldId id="297" r:id="rId13"/>
    <p:sldId id="298" r:id="rId14"/>
    <p:sldId id="299" r:id="rId15"/>
    <p:sldId id="304" r:id="rId16"/>
    <p:sldId id="305" r:id="rId17"/>
    <p:sldId id="306" r:id="rId18"/>
    <p:sldId id="307" r:id="rId19"/>
    <p:sldId id="308" r:id="rId20"/>
    <p:sldId id="309" r:id="rId21"/>
    <p:sldId id="310" r:id="rId22"/>
    <p:sldId id="311" r:id="rId23"/>
    <p:sldId id="312" r:id="rId24"/>
    <p:sldId id="313" r:id="rId25"/>
    <p:sldId id="314" r:id="rId26"/>
    <p:sldId id="316" r:id="rId27"/>
    <p:sldId id="317" r:id="rId28"/>
    <p:sldId id="318" r:id="rId29"/>
    <p:sldId id="319" r:id="rId30"/>
    <p:sldId id="320" r:id="rId31"/>
    <p:sldId id="322" r:id="rId32"/>
    <p:sldId id="323" r:id="rId33"/>
    <p:sldId id="324" r:id="rId34"/>
    <p:sldId id="326" r:id="rId35"/>
    <p:sldId id="327" r:id="rId36"/>
    <p:sldId id="328" r:id="rId37"/>
    <p:sldId id="329" r:id="rId38"/>
    <p:sldId id="330" r:id="rId39"/>
    <p:sldId id="339" r:id="rId40"/>
    <p:sldId id="331" r:id="rId41"/>
    <p:sldId id="332" r:id="rId42"/>
    <p:sldId id="333" r:id="rId43"/>
    <p:sldId id="334" r:id="rId44"/>
    <p:sldId id="335" r:id="rId45"/>
    <p:sldId id="336" r:id="rId46"/>
    <p:sldId id="337" r:id="rId47"/>
    <p:sldId id="33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CD138-7594-4896-B744-3D8605B740F0}" type="datetimeFigureOut">
              <a:rPr lang="en-US" smtClean="0"/>
              <a:pPr/>
              <a:t>7/17/2011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57B2D-CDC1-4E75-8A75-7E65E71526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157B2D-CDC1-4E75-8A75-7E65E7152679}"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7/17/2011</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7/17/2011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7/17/2011</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7/17/2011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7/17/2011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7/17/2011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7/17/2011</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Vicarious Trauma: </a:t>
            </a:r>
            <a:br>
              <a:rPr lang="en-US" dirty="0" smtClean="0"/>
            </a:br>
            <a:r>
              <a:rPr lang="en-US" dirty="0" smtClean="0"/>
              <a:t>The Effects of Working with Victims of Trauma</a:t>
            </a:r>
            <a:endParaRPr lang="en-US" dirty="0"/>
          </a:p>
        </p:txBody>
      </p:sp>
      <p:sp>
        <p:nvSpPr>
          <p:cNvPr id="3" name="Subtitle 2"/>
          <p:cNvSpPr>
            <a:spLocks noGrp="1"/>
          </p:cNvSpPr>
          <p:nvPr>
            <p:ph type="subTitle" idx="1"/>
          </p:nvPr>
        </p:nvSpPr>
        <p:spPr/>
        <p:txBody>
          <a:bodyPr/>
          <a:lstStyle/>
          <a:p>
            <a:r>
              <a:rPr lang="en-US" dirty="0" smtClean="0"/>
              <a:t>Presented by Mark Purcell, </a:t>
            </a:r>
            <a:r>
              <a:rPr lang="en-US" dirty="0" err="1" smtClean="0"/>
              <a:t>PsyD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0"/>
            <a:ext cx="7772400" cy="1752600"/>
          </a:xfrm>
        </p:spPr>
        <p:txBody>
          <a:bodyPr/>
          <a:lstStyle/>
          <a:p>
            <a:r>
              <a:rPr lang="en-US" sz="3600" b="1">
                <a:solidFill>
                  <a:srgbClr val="6600CC"/>
                </a:solidFill>
              </a:rPr>
              <a:t>CONSTRUCTIVIST </a:t>
            </a:r>
            <a:br>
              <a:rPr lang="en-US" sz="3600" b="1">
                <a:solidFill>
                  <a:srgbClr val="6600CC"/>
                </a:solidFill>
              </a:rPr>
            </a:br>
            <a:r>
              <a:rPr lang="en-US" sz="3600" b="1">
                <a:solidFill>
                  <a:srgbClr val="6600CC"/>
                </a:solidFill>
              </a:rPr>
              <a:t>SELF-DEVELOPMENT THEORY</a:t>
            </a:r>
            <a:br>
              <a:rPr lang="en-US" sz="3600" b="1">
                <a:solidFill>
                  <a:srgbClr val="6600CC"/>
                </a:solidFill>
              </a:rPr>
            </a:br>
            <a:r>
              <a:rPr lang="en-US" sz="3600" b="1">
                <a:solidFill>
                  <a:srgbClr val="6600CC"/>
                </a:solidFill>
              </a:rPr>
              <a:t>                                 -Pearlman</a:t>
            </a:r>
          </a:p>
        </p:txBody>
      </p:sp>
      <p:sp>
        <p:nvSpPr>
          <p:cNvPr id="18435" name="Rectangle 3"/>
          <p:cNvSpPr>
            <a:spLocks noGrp="1" noChangeArrowheads="1"/>
          </p:cNvSpPr>
          <p:nvPr>
            <p:ph type="body" idx="1"/>
          </p:nvPr>
        </p:nvSpPr>
        <p:spPr>
          <a:xfrm>
            <a:off x="457200" y="2514600"/>
            <a:ext cx="8229600" cy="3657600"/>
          </a:xfrm>
        </p:spPr>
        <p:txBody>
          <a:bodyPr/>
          <a:lstStyle/>
          <a:p>
            <a:pPr>
              <a:lnSpc>
                <a:spcPct val="90000"/>
              </a:lnSpc>
            </a:pPr>
            <a:r>
              <a:rPr lang="en-US" sz="2800" b="1"/>
              <a:t>We construct our personal realities through the development of complex cognitive structures which are used to interpret events</a:t>
            </a:r>
          </a:p>
          <a:p>
            <a:pPr>
              <a:lnSpc>
                <a:spcPct val="90000"/>
              </a:lnSpc>
            </a:pPr>
            <a:r>
              <a:rPr lang="en-US" sz="2800" b="1"/>
              <a:t>These structures are called “schemas” </a:t>
            </a:r>
            <a:r>
              <a:rPr lang="en-US" sz="1400" b="1"/>
              <a:t>(Piaget)</a:t>
            </a:r>
            <a:endParaRPr lang="en-US" sz="2800" b="1"/>
          </a:p>
          <a:p>
            <a:pPr>
              <a:lnSpc>
                <a:spcPct val="90000"/>
              </a:lnSpc>
            </a:pPr>
            <a:r>
              <a:rPr lang="en-US" sz="2800" b="1"/>
              <a:t>Schemas evolve and become increasingly complex over the lifespan as individuals interact with their meaningful environments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18435">
                                            <p:txEl>
                                              <p:pRg st="0" end="0"/>
                                            </p:txEl>
                                          </p:spTgt>
                                        </p:tgtEl>
                                        <p:attrNameLst>
                                          <p:attrName>style.visibility</p:attrName>
                                        </p:attrNameLst>
                                      </p:cBhvr>
                                      <p:to>
                                        <p:strVal val="visible"/>
                                      </p:to>
                                    </p:set>
                                    <p:anim calcmode="lin" valueType="num">
                                      <p:cBhvr additive="base">
                                        <p:cTn id="12"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18435">
                                            <p:txEl>
                                              <p:pRg st="1" end="1"/>
                                            </p:txEl>
                                          </p:spTgt>
                                        </p:tgtEl>
                                        <p:attrNameLst>
                                          <p:attrName>style.visibility</p:attrName>
                                        </p:attrNameLst>
                                      </p:cBhvr>
                                      <p:to>
                                        <p:strVal val="visible"/>
                                      </p:to>
                                    </p:set>
                                    <p:anim calcmode="lin" valueType="num">
                                      <p:cBhvr additive="base">
                                        <p:cTn id="17"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18435">
                                            <p:txEl>
                                              <p:pRg st="2" end="2"/>
                                            </p:txEl>
                                          </p:spTgt>
                                        </p:tgtEl>
                                        <p:attrNameLst>
                                          <p:attrName>style.visibility</p:attrName>
                                        </p:attrNameLst>
                                      </p:cBhvr>
                                      <p:to>
                                        <p:strVal val="visible"/>
                                      </p:to>
                                    </p:set>
                                    <p:anim calcmode="lin" valueType="num">
                                      <p:cBhvr additive="base">
                                        <p:cTn id="22"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100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r>
              <a:rPr lang="en-US" b="1"/>
              <a:t>Helpers may find a long-term alteration in their own cognitive schemas, beliefs, expectations and assumptions about self, others and the world at large.</a:t>
            </a:r>
          </a:p>
          <a:p>
            <a:pPr>
              <a:buFontTx/>
              <a:buNone/>
            </a:pPr>
            <a:endParaRPr lang="en-US" sz="1400" b="1"/>
          </a:p>
          <a:p>
            <a:pPr>
              <a:buFontTx/>
              <a:buNone/>
            </a:pPr>
            <a:r>
              <a:rPr lang="en-US" sz="1400" b="1"/>
              <a:t>	</a:t>
            </a:r>
            <a:r>
              <a:rPr lang="en-US" sz="1600" b="1"/>
              <a:t>Lisa McCann and Laurie Anne Pearlman, Vicarious Traumatization: A Framework for Understanding the Psychological Effects of Working with Victims, </a:t>
            </a:r>
            <a:r>
              <a:rPr lang="en-US" sz="1600" b="1" u="sng"/>
              <a:t>Journal of Traumatic Stress</a:t>
            </a:r>
            <a:r>
              <a:rPr lang="en-US" sz="1600" b="1"/>
              <a:t>, Vol.3, No.1, 1990, p. 131.</a:t>
            </a:r>
          </a:p>
          <a:p>
            <a:pPr>
              <a:buFontTx/>
              <a:buNone/>
            </a:pPr>
            <a:endParaRPr lang="en-US" b="1"/>
          </a:p>
        </p:txBody>
      </p:sp>
      <p:sp>
        <p:nvSpPr>
          <p:cNvPr id="19460" name="Rectangle 4"/>
          <p:cNvSpPr>
            <a:spLocks noGrp="1" noChangeArrowheads="1"/>
          </p:cNvSpPr>
          <p:nvPr>
            <p:ph type="title"/>
          </p:nvPr>
        </p:nvSpPr>
        <p:spPr>
          <a:xfrm>
            <a:off x="685800" y="768350"/>
            <a:ext cx="7772400" cy="660400"/>
          </a:xfrm>
          <a:noFill/>
          <a:ln/>
        </p:spPr>
        <p:txBody>
          <a:bodyPr/>
          <a:lstStyle/>
          <a:p>
            <a:r>
              <a:rPr lang="en-US" sz="4000" b="1">
                <a:solidFill>
                  <a:srgbClr val="6600CC"/>
                </a:solidFill>
              </a:rPr>
              <a:t>SCHEMAS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0-#ppt_w/2"/>
                                          </p:val>
                                        </p:tav>
                                        <p:tav tm="100000">
                                          <p:val>
                                            <p:strVal val="#ppt_x"/>
                                          </p:val>
                                        </p:tav>
                                      </p:tavLst>
                                    </p:anim>
                                    <p:anim calcmode="lin" valueType="num">
                                      <p:cBhvr additive="base">
                                        <p:cTn id="8" dur="500" fill="hold"/>
                                        <p:tgtEl>
                                          <p:spTgt spid="1946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additive="base">
                                        <p:cTn id="12"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19459">
                                            <p:txEl>
                                              <p:pRg st="2" end="2"/>
                                            </p:txEl>
                                          </p:spTgt>
                                        </p:tgtEl>
                                        <p:attrNameLst>
                                          <p:attrName>style.visibility</p:attrName>
                                        </p:attrNameLst>
                                      </p:cBhvr>
                                      <p:to>
                                        <p:strVal val="visible"/>
                                      </p:to>
                                    </p:set>
                                    <p:anim calcmode="lin" valueType="num">
                                      <p:cBhvr additive="base">
                                        <p:cTn id="17"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advAuto="1000"/>
      <p:bldP spid="1946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3600" b="1">
                <a:solidFill>
                  <a:srgbClr val="6600CC"/>
                </a:solidFill>
              </a:rPr>
              <a:t>FRAME OF REFERENCE ABOUT THE SELF AND WORLD</a:t>
            </a:r>
          </a:p>
        </p:txBody>
      </p:sp>
      <p:sp>
        <p:nvSpPr>
          <p:cNvPr id="81923" name="Rectangle 3"/>
          <p:cNvSpPr>
            <a:spLocks noGrp="1" noChangeArrowheads="1"/>
          </p:cNvSpPr>
          <p:nvPr>
            <p:ph type="body" idx="1"/>
          </p:nvPr>
        </p:nvSpPr>
        <p:spPr>
          <a:xfrm>
            <a:off x="685800" y="2209800"/>
            <a:ext cx="7772400" cy="3657600"/>
          </a:xfrm>
        </p:spPr>
        <p:txBody>
          <a:bodyPr/>
          <a:lstStyle/>
          <a:p>
            <a:r>
              <a:rPr lang="en-US" b="1"/>
              <a:t>Helpers may question his or her identity, role and self-worth</a:t>
            </a:r>
            <a:br>
              <a:rPr lang="en-US" b="1"/>
            </a:br>
            <a:endParaRPr lang="en-US" b="1"/>
          </a:p>
          <a:p>
            <a:r>
              <a:rPr lang="en-US" b="1"/>
              <a:t>As helpers hear painful stories, the view of the world may change – values can be altered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500" fill="hold"/>
                                        <p:tgtEl>
                                          <p:spTgt spid="81922"/>
                                        </p:tgtEl>
                                        <p:attrNameLst>
                                          <p:attrName>ppt_x</p:attrName>
                                        </p:attrNameLst>
                                      </p:cBhvr>
                                      <p:tavLst>
                                        <p:tav tm="0">
                                          <p:val>
                                            <p:strVal val="0-#ppt_w/2"/>
                                          </p:val>
                                        </p:tav>
                                        <p:tav tm="100000">
                                          <p:val>
                                            <p:strVal val="#ppt_x"/>
                                          </p:val>
                                        </p:tav>
                                      </p:tavLst>
                                    </p:anim>
                                    <p:anim calcmode="lin" valueType="num">
                                      <p:cBhvr additive="base">
                                        <p:cTn id="8" dur="500" fill="hold"/>
                                        <p:tgtEl>
                                          <p:spTgt spid="819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81923">
                                            <p:txEl>
                                              <p:pRg st="0" end="0"/>
                                            </p:txEl>
                                          </p:spTgt>
                                        </p:tgtEl>
                                        <p:attrNameLst>
                                          <p:attrName>style.visibility</p:attrName>
                                        </p:attrNameLst>
                                      </p:cBhvr>
                                      <p:to>
                                        <p:strVal val="visible"/>
                                      </p:to>
                                    </p:set>
                                    <p:anim calcmode="lin" valueType="num">
                                      <p:cBhvr additive="base">
                                        <p:cTn id="12"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81923">
                                            <p:txEl>
                                              <p:pRg st="1" end="1"/>
                                            </p:txEl>
                                          </p:spTgt>
                                        </p:tgtEl>
                                        <p:attrNameLst>
                                          <p:attrName>style.visibility</p:attrName>
                                        </p:attrNameLst>
                                      </p:cBhvr>
                                      <p:to>
                                        <p:strVal val="visible"/>
                                      </p:to>
                                    </p:set>
                                    <p:anim calcmode="lin" valueType="num">
                                      <p:cBhvr additive="base">
                                        <p:cTn id="17"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3"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990600"/>
            <a:ext cx="7772400" cy="692150"/>
          </a:xfrm>
        </p:spPr>
        <p:txBody>
          <a:bodyPr/>
          <a:lstStyle/>
          <a:p>
            <a:r>
              <a:rPr lang="en-US" sz="4000" b="1">
                <a:solidFill>
                  <a:srgbClr val="6600CC"/>
                </a:solidFill>
              </a:rPr>
              <a:t>TRUST</a:t>
            </a:r>
          </a:p>
        </p:txBody>
      </p:sp>
      <p:sp>
        <p:nvSpPr>
          <p:cNvPr id="82947" name="Rectangle 3"/>
          <p:cNvSpPr>
            <a:spLocks noGrp="1" noChangeArrowheads="1"/>
          </p:cNvSpPr>
          <p:nvPr>
            <p:ph type="body" idx="1"/>
          </p:nvPr>
        </p:nvSpPr>
        <p:spPr>
          <a:xfrm>
            <a:off x="457200" y="3962400"/>
            <a:ext cx="8153400" cy="2286000"/>
          </a:xfrm>
        </p:spPr>
        <p:txBody>
          <a:bodyPr/>
          <a:lstStyle/>
          <a:p>
            <a:pPr algn="ctr">
              <a:buFontTx/>
              <a:buNone/>
            </a:pPr>
            <a:r>
              <a:rPr lang="en-US" sz="4000" b="1">
                <a:solidFill>
                  <a:srgbClr val="6600CC"/>
                </a:solidFill>
              </a:rPr>
              <a:t>SAFETY</a:t>
            </a:r>
          </a:p>
          <a:p>
            <a:r>
              <a:rPr lang="en-US" sz="2800" b="1"/>
              <a:t>Enhanced awareness of the fragility of life</a:t>
            </a:r>
          </a:p>
          <a:p>
            <a:r>
              <a:rPr lang="en-US" sz="2800" b="1"/>
              <a:t>Increased thoughts of our own vulnerability</a:t>
            </a:r>
          </a:p>
        </p:txBody>
      </p:sp>
      <p:sp>
        <p:nvSpPr>
          <p:cNvPr id="82948" name="Text Box 4"/>
          <p:cNvSpPr txBox="1">
            <a:spLocks noChangeArrowheads="1"/>
          </p:cNvSpPr>
          <p:nvPr/>
        </p:nvSpPr>
        <p:spPr bwMode="auto">
          <a:xfrm>
            <a:off x="457200" y="1676400"/>
            <a:ext cx="7924800" cy="2227263"/>
          </a:xfrm>
          <a:prstGeom prst="rect">
            <a:avLst/>
          </a:prstGeom>
          <a:noFill/>
          <a:ln w="9525">
            <a:noFill/>
            <a:miter lim="800000"/>
            <a:headEnd/>
            <a:tailEnd/>
          </a:ln>
          <a:effectLst/>
        </p:spPr>
        <p:txBody>
          <a:bodyPr>
            <a:spAutoFit/>
          </a:bodyPr>
          <a:lstStyle/>
          <a:p>
            <a:pPr marL="344488" indent="-344488">
              <a:spcBef>
                <a:spcPct val="20000"/>
              </a:spcBef>
              <a:buSzPct val="90000"/>
              <a:buFontTx/>
              <a:buBlip>
                <a:blip r:embed="rId2"/>
              </a:buBlip>
            </a:pPr>
            <a:r>
              <a:rPr lang="en-US" sz="2800" b="1">
                <a:latin typeface="Tahoma" pitchFamily="34" charset="0"/>
              </a:rPr>
              <a:t> Helpers’ exposure to hearing stories of cruelty, deception, betrayal, etc… can create cynicism, suspicion towards others – and to expect the worst in others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0-#ppt_w/2"/>
                                          </p:val>
                                        </p:tav>
                                        <p:tav tm="100000">
                                          <p:val>
                                            <p:strVal val="#ppt_x"/>
                                          </p:val>
                                        </p:tav>
                                      </p:tavLst>
                                    </p:anim>
                                    <p:anim calcmode="lin" valueType="num">
                                      <p:cBhvr additive="base">
                                        <p:cTn id="8" dur="500" fill="hold"/>
                                        <p:tgtEl>
                                          <p:spTgt spid="829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82948"/>
                                        </p:tgtEl>
                                        <p:attrNameLst>
                                          <p:attrName>style.visibility</p:attrName>
                                        </p:attrNameLst>
                                      </p:cBhvr>
                                      <p:to>
                                        <p:strVal val="visible"/>
                                      </p:to>
                                    </p:set>
                                    <p:anim calcmode="lin" valueType="num">
                                      <p:cBhvr additive="base">
                                        <p:cTn id="12" dur="500" fill="hold"/>
                                        <p:tgtEl>
                                          <p:spTgt spid="82948"/>
                                        </p:tgtEl>
                                        <p:attrNameLst>
                                          <p:attrName>ppt_x</p:attrName>
                                        </p:attrNameLst>
                                      </p:cBhvr>
                                      <p:tavLst>
                                        <p:tav tm="0">
                                          <p:val>
                                            <p:strVal val="0-#ppt_w/2"/>
                                          </p:val>
                                        </p:tav>
                                        <p:tav tm="100000">
                                          <p:val>
                                            <p:strVal val="#ppt_x"/>
                                          </p:val>
                                        </p:tav>
                                      </p:tavLst>
                                    </p:anim>
                                    <p:anim calcmode="lin" valueType="num">
                                      <p:cBhvr additive="base">
                                        <p:cTn id="13" dur="500" fill="hold"/>
                                        <p:tgtEl>
                                          <p:spTgt spid="82948"/>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82947">
                                            <p:txEl>
                                              <p:pRg st="0" end="0"/>
                                            </p:txEl>
                                          </p:spTgt>
                                        </p:tgtEl>
                                        <p:attrNameLst>
                                          <p:attrName>style.visibility</p:attrName>
                                        </p:attrNameLst>
                                      </p:cBhvr>
                                      <p:to>
                                        <p:strVal val="visible"/>
                                      </p:to>
                                    </p:set>
                                    <p:anim calcmode="lin" valueType="num">
                                      <p:cBhvr additive="base">
                                        <p:cTn id="1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82947">
                                            <p:txEl>
                                              <p:pRg st="1" end="1"/>
                                            </p:txEl>
                                          </p:spTgt>
                                        </p:tgtEl>
                                        <p:attrNameLst>
                                          <p:attrName>style.visibility</p:attrName>
                                        </p:attrNameLst>
                                      </p:cBhvr>
                                      <p:to>
                                        <p:strVal val="visible"/>
                                      </p:to>
                                    </p:set>
                                    <p:anim calcmode="lin" valueType="num">
                                      <p:cBhvr additive="base">
                                        <p:cTn id="22" dur="500" fill="hold"/>
                                        <p:tgtEl>
                                          <p:spTgt spid="82947">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82947">
                                            <p:txEl>
                                              <p:pRg st="2" end="2"/>
                                            </p:txEl>
                                          </p:spTgt>
                                        </p:tgtEl>
                                        <p:attrNameLst>
                                          <p:attrName>style.visibility</p:attrName>
                                        </p:attrNameLst>
                                      </p:cBhvr>
                                      <p:to>
                                        <p:strVal val="visible"/>
                                      </p:to>
                                    </p:set>
                                    <p:anim calcmode="lin" valueType="num">
                                      <p:cBhvr additive="base">
                                        <p:cTn id="27" dur="500" fill="hold"/>
                                        <p:tgtEl>
                                          <p:spTgt spid="82947">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29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build="p" autoUpdateAnimBg="0" advAuto="1000"/>
      <p:bldP spid="8294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768350"/>
            <a:ext cx="7772400" cy="755650"/>
          </a:xfrm>
        </p:spPr>
        <p:txBody>
          <a:bodyPr/>
          <a:lstStyle/>
          <a:p>
            <a:r>
              <a:rPr lang="en-US" sz="4000" b="1">
                <a:solidFill>
                  <a:srgbClr val="6600CC"/>
                </a:solidFill>
              </a:rPr>
              <a:t>POWER AND CONTROL</a:t>
            </a:r>
          </a:p>
        </p:txBody>
      </p:sp>
      <p:sp>
        <p:nvSpPr>
          <p:cNvPr id="83971" name="Rectangle 3"/>
          <p:cNvSpPr>
            <a:spLocks noGrp="1" noChangeArrowheads="1"/>
          </p:cNvSpPr>
          <p:nvPr>
            <p:ph type="body" idx="1"/>
          </p:nvPr>
        </p:nvSpPr>
        <p:spPr>
          <a:xfrm>
            <a:off x="685800" y="1828800"/>
            <a:ext cx="7772400" cy="4343400"/>
          </a:xfrm>
        </p:spPr>
        <p:txBody>
          <a:bodyPr/>
          <a:lstStyle/>
          <a:p>
            <a:pPr>
              <a:lnSpc>
                <a:spcPct val="90000"/>
              </a:lnSpc>
            </a:pPr>
            <a:r>
              <a:rPr lang="en-US" b="1"/>
              <a:t>Can be impacted by the helplessness and powerlessness that clients and families may talk about</a:t>
            </a:r>
            <a:br>
              <a:rPr lang="en-US" b="1"/>
            </a:br>
            <a:endParaRPr lang="en-US" b="1"/>
          </a:p>
          <a:p>
            <a:pPr>
              <a:lnSpc>
                <a:spcPct val="90000"/>
              </a:lnSpc>
            </a:pPr>
            <a:r>
              <a:rPr lang="en-US" b="1"/>
              <a:t>Helpers may find themselves seeking an increase in control in their personal/familial/colleagial relationships to combat this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0-#ppt_w/2"/>
                                          </p:val>
                                        </p:tav>
                                        <p:tav tm="100000">
                                          <p:val>
                                            <p:strVal val="#ppt_x"/>
                                          </p:val>
                                        </p:tav>
                                      </p:tavLst>
                                    </p:anim>
                                    <p:anim calcmode="lin" valueType="num">
                                      <p:cBhvr additive="base">
                                        <p:cTn id="8" dur="500" fill="hold"/>
                                        <p:tgtEl>
                                          <p:spTgt spid="8397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83971">
                                            <p:txEl>
                                              <p:pRg st="0" end="0"/>
                                            </p:txEl>
                                          </p:spTgt>
                                        </p:tgtEl>
                                        <p:attrNameLst>
                                          <p:attrName>style.visibility</p:attrName>
                                        </p:attrNameLst>
                                      </p:cBhvr>
                                      <p:to>
                                        <p:strVal val="visible"/>
                                      </p:to>
                                    </p:set>
                                    <p:anim calcmode="lin" valueType="num">
                                      <p:cBhvr additive="base">
                                        <p:cTn id="12" dur="500" fill="hold"/>
                                        <p:tgtEl>
                                          <p:spTgt spid="8397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397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83971">
                                            <p:txEl>
                                              <p:pRg st="1" end="1"/>
                                            </p:txEl>
                                          </p:spTgt>
                                        </p:tgtEl>
                                        <p:attrNameLst>
                                          <p:attrName>style.visibility</p:attrName>
                                        </p:attrNameLst>
                                      </p:cBhvr>
                                      <p:to>
                                        <p:strVal val="visible"/>
                                      </p:to>
                                    </p:set>
                                    <p:anim calcmode="lin" valueType="num">
                                      <p:cBhvr additive="base">
                                        <p:cTn id="17" dur="500" fill="hold"/>
                                        <p:tgtEl>
                                          <p:spTgt spid="8397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39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685800"/>
            <a:ext cx="7772400" cy="768350"/>
          </a:xfrm>
        </p:spPr>
        <p:txBody>
          <a:bodyPr/>
          <a:lstStyle/>
          <a:p>
            <a:r>
              <a:rPr lang="en-US" sz="4000" b="1">
                <a:solidFill>
                  <a:srgbClr val="6600CC"/>
                </a:solidFill>
              </a:rPr>
              <a:t>INDEPENDENCE</a:t>
            </a:r>
          </a:p>
        </p:txBody>
      </p:sp>
      <p:sp>
        <p:nvSpPr>
          <p:cNvPr id="84995" name="Rectangle 3"/>
          <p:cNvSpPr>
            <a:spLocks noGrp="1" noChangeArrowheads="1"/>
          </p:cNvSpPr>
          <p:nvPr>
            <p:ph type="body" idx="1"/>
          </p:nvPr>
        </p:nvSpPr>
        <p:spPr>
          <a:xfrm>
            <a:off x="685800" y="1371600"/>
            <a:ext cx="7772400" cy="4953000"/>
          </a:xfrm>
        </p:spPr>
        <p:txBody>
          <a:bodyPr/>
          <a:lstStyle/>
          <a:p>
            <a:pPr>
              <a:lnSpc>
                <a:spcPct val="90000"/>
              </a:lnSpc>
            </a:pPr>
            <a:r>
              <a:rPr lang="en-US" sz="2800" b="1"/>
              <a:t>Helpers may experience a loss of independence as a result of feeling personally vulnerable and out of control</a:t>
            </a:r>
            <a:br>
              <a:rPr lang="en-US" sz="2800" b="1"/>
            </a:br>
            <a:endParaRPr lang="en-US" sz="2800" b="1"/>
          </a:p>
          <a:p>
            <a:pPr algn="ctr">
              <a:lnSpc>
                <a:spcPct val="90000"/>
              </a:lnSpc>
              <a:buFontTx/>
              <a:buNone/>
            </a:pPr>
            <a:r>
              <a:rPr lang="en-US" sz="4000" b="1">
                <a:solidFill>
                  <a:srgbClr val="6600CC"/>
                </a:solidFill>
              </a:rPr>
              <a:t>SELF-ESTEEM</a:t>
            </a:r>
          </a:p>
          <a:p>
            <a:pPr>
              <a:lnSpc>
                <a:spcPct val="90000"/>
              </a:lnSpc>
            </a:pPr>
            <a:r>
              <a:rPr lang="en-US" sz="2800" b="1"/>
              <a:t>May question self-worth (what good am I if I cannot help others?)</a:t>
            </a:r>
          </a:p>
          <a:p>
            <a:pPr>
              <a:lnSpc>
                <a:spcPct val="90000"/>
              </a:lnSpc>
            </a:pPr>
            <a:r>
              <a:rPr lang="en-US" sz="2800" b="1"/>
              <a:t>Loss of faith in humanity; shattering of belief systems</a:t>
            </a:r>
          </a:p>
          <a:p>
            <a:pPr>
              <a:lnSpc>
                <a:spcPct val="90000"/>
              </a:lnSpc>
            </a:pPr>
            <a:r>
              <a:rPr lang="en-US" sz="2800" b="1"/>
              <a:t>Views may become more cynical and pessimistic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additive="base">
                                        <p:cTn id="7" dur="500" fill="hold"/>
                                        <p:tgtEl>
                                          <p:spTgt spid="84994"/>
                                        </p:tgtEl>
                                        <p:attrNameLst>
                                          <p:attrName>ppt_x</p:attrName>
                                        </p:attrNameLst>
                                      </p:cBhvr>
                                      <p:tavLst>
                                        <p:tav tm="0">
                                          <p:val>
                                            <p:strVal val="0-#ppt_w/2"/>
                                          </p:val>
                                        </p:tav>
                                        <p:tav tm="100000">
                                          <p:val>
                                            <p:strVal val="#ppt_x"/>
                                          </p:val>
                                        </p:tav>
                                      </p:tavLst>
                                    </p:anim>
                                    <p:anim calcmode="lin" valueType="num">
                                      <p:cBhvr additive="base">
                                        <p:cTn id="8" dur="500" fill="hold"/>
                                        <p:tgtEl>
                                          <p:spTgt spid="849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84995">
                                            <p:txEl>
                                              <p:pRg st="0" end="0"/>
                                            </p:txEl>
                                          </p:spTgt>
                                        </p:tgtEl>
                                        <p:attrNameLst>
                                          <p:attrName>style.visibility</p:attrName>
                                        </p:attrNameLst>
                                      </p:cBhvr>
                                      <p:to>
                                        <p:strVal val="visible"/>
                                      </p:to>
                                    </p:set>
                                    <p:anim calcmode="lin" valueType="num">
                                      <p:cBhvr additive="base">
                                        <p:cTn id="12"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84995">
                                            <p:txEl>
                                              <p:pRg st="1" end="1"/>
                                            </p:txEl>
                                          </p:spTgt>
                                        </p:tgtEl>
                                        <p:attrNameLst>
                                          <p:attrName>style.visibility</p:attrName>
                                        </p:attrNameLst>
                                      </p:cBhvr>
                                      <p:to>
                                        <p:strVal val="visible"/>
                                      </p:to>
                                    </p:set>
                                    <p:anim calcmode="lin" valueType="num">
                                      <p:cBhvr additive="base">
                                        <p:cTn id="17" dur="500" fill="hold"/>
                                        <p:tgtEl>
                                          <p:spTgt spid="8499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4995">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84995">
                                            <p:txEl>
                                              <p:pRg st="2" end="2"/>
                                            </p:txEl>
                                          </p:spTgt>
                                        </p:tgtEl>
                                        <p:attrNameLst>
                                          <p:attrName>style.visibility</p:attrName>
                                        </p:attrNameLst>
                                      </p:cBhvr>
                                      <p:to>
                                        <p:strVal val="visible"/>
                                      </p:to>
                                    </p:set>
                                    <p:anim calcmode="lin" valueType="num">
                                      <p:cBhvr additive="base">
                                        <p:cTn id="22"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84995">
                                            <p:txEl>
                                              <p:pRg st="3" end="3"/>
                                            </p:txEl>
                                          </p:spTgt>
                                        </p:tgtEl>
                                        <p:attrNameLst>
                                          <p:attrName>style.visibility</p:attrName>
                                        </p:attrNameLst>
                                      </p:cBhvr>
                                      <p:to>
                                        <p:strVal val="visible"/>
                                      </p:to>
                                    </p:set>
                                    <p:anim calcmode="lin" valueType="num">
                                      <p:cBhvr additive="base">
                                        <p:cTn id="27" dur="500" fill="hold"/>
                                        <p:tgtEl>
                                          <p:spTgt spid="8499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4995">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84995">
                                            <p:txEl>
                                              <p:pRg st="4" end="4"/>
                                            </p:txEl>
                                          </p:spTgt>
                                        </p:tgtEl>
                                        <p:attrNameLst>
                                          <p:attrName>style.visibility</p:attrName>
                                        </p:attrNameLst>
                                      </p:cBhvr>
                                      <p:to>
                                        <p:strVal val="visible"/>
                                      </p:to>
                                    </p:set>
                                    <p:anim calcmode="lin" valueType="num">
                                      <p:cBhvr additive="base">
                                        <p:cTn id="32" dur="500" fill="hold"/>
                                        <p:tgtEl>
                                          <p:spTgt spid="84995">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849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build="p" autoUpdateAnimBg="0" advAuto="100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533400"/>
            <a:ext cx="7772400" cy="920750"/>
          </a:xfrm>
        </p:spPr>
        <p:txBody>
          <a:bodyPr/>
          <a:lstStyle/>
          <a:p>
            <a:r>
              <a:rPr lang="en-US" sz="4000" b="1">
                <a:solidFill>
                  <a:srgbClr val="6600CC"/>
                </a:solidFill>
              </a:rPr>
              <a:t>INTIMACY</a:t>
            </a:r>
          </a:p>
        </p:txBody>
      </p:sp>
      <p:sp>
        <p:nvSpPr>
          <p:cNvPr id="86019" name="Rectangle 3"/>
          <p:cNvSpPr>
            <a:spLocks noGrp="1" noChangeArrowheads="1"/>
          </p:cNvSpPr>
          <p:nvPr>
            <p:ph type="body" idx="1"/>
          </p:nvPr>
        </p:nvSpPr>
        <p:spPr>
          <a:xfrm>
            <a:off x="685800" y="1371600"/>
            <a:ext cx="7772400" cy="4876800"/>
          </a:xfrm>
        </p:spPr>
        <p:txBody>
          <a:bodyPr/>
          <a:lstStyle/>
          <a:p>
            <a:pPr>
              <a:lnSpc>
                <a:spcPct val="90000"/>
              </a:lnSpc>
              <a:spcBef>
                <a:spcPct val="0"/>
              </a:spcBef>
            </a:pPr>
            <a:r>
              <a:rPr lang="en-US" sz="2800" b="1"/>
              <a:t>May become emotionally unavailable to self and others as a result of feeling too emotionally invested in clients</a:t>
            </a:r>
            <a:br>
              <a:rPr lang="en-US" sz="2800" b="1"/>
            </a:br>
            <a:endParaRPr lang="en-US" sz="2800" b="1"/>
          </a:p>
          <a:p>
            <a:pPr>
              <a:lnSpc>
                <a:spcPct val="90000"/>
              </a:lnSpc>
              <a:spcBef>
                <a:spcPct val="0"/>
              </a:spcBef>
            </a:pPr>
            <a:r>
              <a:rPr lang="en-US" sz="2800" b="1"/>
              <a:t>Alienation and isolation from others</a:t>
            </a:r>
            <a:br>
              <a:rPr lang="en-US" sz="2800" b="1"/>
            </a:br>
            <a:endParaRPr lang="en-US" sz="2800" b="1"/>
          </a:p>
          <a:p>
            <a:pPr>
              <a:lnSpc>
                <a:spcPct val="90000"/>
              </a:lnSpc>
              <a:spcBef>
                <a:spcPct val="0"/>
              </a:spcBef>
            </a:pPr>
            <a:r>
              <a:rPr lang="en-US" sz="2800" b="1"/>
              <a:t>May be reinforced by others who view “helping work” as</a:t>
            </a:r>
          </a:p>
          <a:p>
            <a:pPr lvl="1">
              <a:lnSpc>
                <a:spcPct val="90000"/>
              </a:lnSpc>
            </a:pPr>
            <a:r>
              <a:rPr lang="en-US" sz="2400" b="1"/>
              <a:t>Sad</a:t>
            </a:r>
          </a:p>
          <a:p>
            <a:pPr lvl="1">
              <a:lnSpc>
                <a:spcPct val="90000"/>
              </a:lnSpc>
            </a:pPr>
            <a:r>
              <a:rPr lang="en-US" sz="2400" b="1"/>
              <a:t>Horrific</a:t>
            </a:r>
          </a:p>
          <a:p>
            <a:pPr lvl="1">
              <a:lnSpc>
                <a:spcPct val="90000"/>
              </a:lnSpc>
            </a:pPr>
            <a:r>
              <a:rPr lang="en-US" sz="2400" b="1"/>
              <a:t>“Better you than me”</a:t>
            </a:r>
          </a:p>
          <a:p>
            <a:pPr lvl="1">
              <a:lnSpc>
                <a:spcPct val="90000"/>
              </a:lnSpc>
            </a:pPr>
            <a:r>
              <a:rPr lang="en-US" sz="2400" b="1"/>
              <a:t>Triggers to their anger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0-#ppt_w/2"/>
                                          </p:val>
                                        </p:tav>
                                        <p:tav tm="100000">
                                          <p:val>
                                            <p:strVal val="#ppt_x"/>
                                          </p:val>
                                        </p:tav>
                                      </p:tavLst>
                                    </p:anim>
                                    <p:anim calcmode="lin" valueType="num">
                                      <p:cBhvr additive="base">
                                        <p:cTn id="8" dur="500" fill="hold"/>
                                        <p:tgtEl>
                                          <p:spTgt spid="860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1000"/>
                                  </p:stCondLst>
                                  <p:childTnLst>
                                    <p:set>
                                      <p:cBhvr>
                                        <p:cTn id="11" dur="1" fill="hold">
                                          <p:stCondLst>
                                            <p:cond delay="0"/>
                                          </p:stCondLst>
                                        </p:cTn>
                                        <p:tgtEl>
                                          <p:spTgt spid="86019">
                                            <p:txEl>
                                              <p:pRg st="0" end="0"/>
                                            </p:txEl>
                                          </p:spTgt>
                                        </p:tgtEl>
                                        <p:attrNameLst>
                                          <p:attrName>style.visibility</p:attrName>
                                        </p:attrNameLst>
                                      </p:cBhvr>
                                      <p:to>
                                        <p:strVal val="visible"/>
                                      </p:to>
                                    </p:set>
                                    <p:anim calcmode="lin" valueType="num">
                                      <p:cBhvr additive="base">
                                        <p:cTn id="12"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1000"/>
                                  </p:stCondLst>
                                  <p:childTnLst>
                                    <p:set>
                                      <p:cBhvr>
                                        <p:cTn id="16" dur="1" fill="hold">
                                          <p:stCondLst>
                                            <p:cond delay="0"/>
                                          </p:stCondLst>
                                        </p:cTn>
                                        <p:tgtEl>
                                          <p:spTgt spid="86019">
                                            <p:txEl>
                                              <p:pRg st="1" end="1"/>
                                            </p:txEl>
                                          </p:spTgt>
                                        </p:tgtEl>
                                        <p:attrNameLst>
                                          <p:attrName>style.visibility</p:attrName>
                                        </p:attrNameLst>
                                      </p:cBhvr>
                                      <p:to>
                                        <p:strVal val="visible"/>
                                      </p:to>
                                    </p:set>
                                    <p:anim calcmode="lin" valueType="num">
                                      <p:cBhvr additive="base">
                                        <p:cTn id="17"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500"/>
                            </p:stCondLst>
                            <p:childTnLst>
                              <p:par>
                                <p:cTn id="20" presetID="2" presetClass="entr" presetSubtype="4" fill="hold" grpId="0" nodeType="afterEffect">
                                  <p:stCondLst>
                                    <p:cond delay="1000"/>
                                  </p:stCondLst>
                                  <p:childTnLst>
                                    <p:set>
                                      <p:cBhvr>
                                        <p:cTn id="21" dur="1" fill="hold">
                                          <p:stCondLst>
                                            <p:cond delay="0"/>
                                          </p:stCondLst>
                                        </p:cTn>
                                        <p:tgtEl>
                                          <p:spTgt spid="86019">
                                            <p:txEl>
                                              <p:pRg st="2" end="2"/>
                                            </p:txEl>
                                          </p:spTgt>
                                        </p:tgtEl>
                                        <p:attrNameLst>
                                          <p:attrName>style.visibility</p:attrName>
                                        </p:attrNameLst>
                                      </p:cBhvr>
                                      <p:to>
                                        <p:strVal val="visible"/>
                                      </p:to>
                                    </p:set>
                                    <p:anim calcmode="lin" valueType="num">
                                      <p:cBhvr additive="base">
                                        <p:cTn id="22"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6019">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000"/>
                                  </p:stCondLst>
                                  <p:childTnLst>
                                    <p:set>
                                      <p:cBhvr>
                                        <p:cTn id="25" dur="1" fill="hold">
                                          <p:stCondLst>
                                            <p:cond delay="0"/>
                                          </p:stCondLst>
                                        </p:cTn>
                                        <p:tgtEl>
                                          <p:spTgt spid="86019">
                                            <p:txEl>
                                              <p:pRg st="3" end="3"/>
                                            </p:txEl>
                                          </p:spTgt>
                                        </p:tgtEl>
                                        <p:attrNameLst>
                                          <p:attrName>style.visibility</p:attrName>
                                        </p:attrNameLst>
                                      </p:cBhvr>
                                      <p:to>
                                        <p:strVal val="visible"/>
                                      </p:to>
                                    </p:set>
                                    <p:anim calcmode="lin" valueType="num">
                                      <p:cBhvr additive="base">
                                        <p:cTn id="26"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86019">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000"/>
                                  </p:stCondLst>
                                  <p:childTnLst>
                                    <p:set>
                                      <p:cBhvr>
                                        <p:cTn id="29" dur="1" fill="hold">
                                          <p:stCondLst>
                                            <p:cond delay="0"/>
                                          </p:stCondLst>
                                        </p:cTn>
                                        <p:tgtEl>
                                          <p:spTgt spid="86019">
                                            <p:txEl>
                                              <p:pRg st="4" end="4"/>
                                            </p:txEl>
                                          </p:spTgt>
                                        </p:tgtEl>
                                        <p:attrNameLst>
                                          <p:attrName>style.visibility</p:attrName>
                                        </p:attrNameLst>
                                      </p:cBhvr>
                                      <p:to>
                                        <p:strVal val="visible"/>
                                      </p:to>
                                    </p:set>
                                    <p:anim calcmode="lin" valueType="num">
                                      <p:cBhvr additive="base">
                                        <p:cTn id="30"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6019">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000"/>
                                  </p:stCondLst>
                                  <p:childTnLst>
                                    <p:set>
                                      <p:cBhvr>
                                        <p:cTn id="33" dur="1" fill="hold">
                                          <p:stCondLst>
                                            <p:cond delay="0"/>
                                          </p:stCondLst>
                                        </p:cTn>
                                        <p:tgtEl>
                                          <p:spTgt spid="86019">
                                            <p:txEl>
                                              <p:pRg st="5" end="5"/>
                                            </p:txEl>
                                          </p:spTgt>
                                        </p:tgtEl>
                                        <p:attrNameLst>
                                          <p:attrName>style.visibility</p:attrName>
                                        </p:attrNameLst>
                                      </p:cBhvr>
                                      <p:to>
                                        <p:strVal val="visible"/>
                                      </p:to>
                                    </p:set>
                                    <p:anim calcmode="lin" valueType="num">
                                      <p:cBhvr additive="base">
                                        <p:cTn id="34"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6019">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000"/>
                                  </p:stCondLst>
                                  <p:childTnLst>
                                    <p:set>
                                      <p:cBhvr>
                                        <p:cTn id="37" dur="1" fill="hold">
                                          <p:stCondLst>
                                            <p:cond delay="0"/>
                                          </p:stCondLst>
                                        </p:cTn>
                                        <p:tgtEl>
                                          <p:spTgt spid="86019">
                                            <p:txEl>
                                              <p:pRg st="6" end="6"/>
                                            </p:txEl>
                                          </p:spTgt>
                                        </p:tgtEl>
                                        <p:attrNameLst>
                                          <p:attrName>style.visibility</p:attrName>
                                        </p:attrNameLst>
                                      </p:cBhvr>
                                      <p:to>
                                        <p:strVal val="visible"/>
                                      </p:to>
                                    </p:set>
                                    <p:anim calcmode="lin" valueType="num">
                                      <p:cBhvr additive="base">
                                        <p:cTn id="38" dur="500" fill="hold"/>
                                        <p:tgtEl>
                                          <p:spTgt spid="86019">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60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build="p" autoUpdateAnimBg="0" advAuto="100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4000" b="1">
                <a:solidFill>
                  <a:srgbClr val="6600CC"/>
                </a:solidFill>
              </a:rPr>
              <a:t>ACUTE STRESS REACTIONS</a:t>
            </a:r>
          </a:p>
        </p:txBody>
      </p:sp>
      <p:sp>
        <p:nvSpPr>
          <p:cNvPr id="68611" name="Rectangle 3"/>
          <p:cNvSpPr>
            <a:spLocks noGrp="1" noChangeArrowheads="1"/>
          </p:cNvSpPr>
          <p:nvPr>
            <p:ph type="body" idx="1"/>
          </p:nvPr>
        </p:nvSpPr>
        <p:spPr/>
        <p:txBody>
          <a:bodyPr/>
          <a:lstStyle/>
          <a:p>
            <a:pPr>
              <a:lnSpc>
                <a:spcPct val="90000"/>
              </a:lnSpc>
            </a:pPr>
            <a:r>
              <a:rPr lang="en-US" sz="2800" b="1"/>
              <a:t>Can occur as a result of vicarious traumatization</a:t>
            </a:r>
          </a:p>
          <a:p>
            <a:pPr>
              <a:lnSpc>
                <a:spcPct val="90000"/>
              </a:lnSpc>
            </a:pPr>
            <a:r>
              <a:rPr lang="en-US" sz="2800" b="1"/>
              <a:t>Alterations in sensory experiences</a:t>
            </a:r>
          </a:p>
          <a:p>
            <a:pPr>
              <a:lnSpc>
                <a:spcPct val="90000"/>
              </a:lnSpc>
            </a:pPr>
            <a:r>
              <a:rPr lang="en-US" sz="2800" b="1"/>
              <a:t>Physiologic activation</a:t>
            </a:r>
          </a:p>
          <a:p>
            <a:pPr>
              <a:lnSpc>
                <a:spcPct val="90000"/>
              </a:lnSpc>
            </a:pPr>
            <a:r>
              <a:rPr lang="en-US" sz="2800" b="1"/>
              <a:t>Inability to modulate affects</a:t>
            </a:r>
          </a:p>
          <a:p>
            <a:pPr lvl="1">
              <a:lnSpc>
                <a:spcPct val="90000"/>
              </a:lnSpc>
            </a:pPr>
            <a:r>
              <a:rPr lang="en-US" sz="2400" b="1"/>
              <a:t>Substance abuse</a:t>
            </a:r>
          </a:p>
          <a:p>
            <a:pPr lvl="1">
              <a:lnSpc>
                <a:spcPct val="90000"/>
              </a:lnSpc>
            </a:pPr>
            <a:r>
              <a:rPr lang="en-US" sz="2400" b="1"/>
              <a:t>Overeating</a:t>
            </a:r>
          </a:p>
          <a:p>
            <a:pPr lvl="1">
              <a:lnSpc>
                <a:spcPct val="90000"/>
              </a:lnSpc>
            </a:pPr>
            <a:r>
              <a:rPr lang="en-US" sz="2400" b="1"/>
              <a:t>Bingeing</a:t>
            </a:r>
          </a:p>
          <a:p>
            <a:pPr lvl="1">
              <a:lnSpc>
                <a:spcPct val="90000"/>
              </a:lnSpc>
            </a:pPr>
            <a:r>
              <a:rPr lang="en-US" sz="2400" b="1"/>
              <a:t>Hypersensitivity to emotionally charged stimuli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additive="base">
                                        <p:cTn id="12"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68611">
                                            <p:txEl>
                                              <p:pRg st="1" end="1"/>
                                            </p:txEl>
                                          </p:spTgt>
                                        </p:tgtEl>
                                        <p:attrNameLst>
                                          <p:attrName>style.visibility</p:attrName>
                                        </p:attrNameLst>
                                      </p:cBhvr>
                                      <p:to>
                                        <p:strVal val="visible"/>
                                      </p:to>
                                    </p:set>
                                    <p:anim calcmode="lin" valueType="num">
                                      <p:cBhvr additive="base">
                                        <p:cTn id="17"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68611">
                                            <p:txEl>
                                              <p:pRg st="2" end="2"/>
                                            </p:txEl>
                                          </p:spTgt>
                                        </p:tgtEl>
                                        <p:attrNameLst>
                                          <p:attrName>style.visibility</p:attrName>
                                        </p:attrNameLst>
                                      </p:cBhvr>
                                      <p:to>
                                        <p:strVal val="visible"/>
                                      </p:to>
                                    </p:set>
                                    <p:anim calcmode="lin" valueType="num">
                                      <p:cBhvr additive="base">
                                        <p:cTn id="22"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8611">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68611">
                                            <p:txEl>
                                              <p:pRg st="3" end="3"/>
                                            </p:txEl>
                                          </p:spTgt>
                                        </p:tgtEl>
                                        <p:attrNameLst>
                                          <p:attrName>style.visibility</p:attrName>
                                        </p:attrNameLst>
                                      </p:cBhvr>
                                      <p:to>
                                        <p:strVal val="visible"/>
                                      </p:to>
                                    </p:set>
                                    <p:anim calcmode="lin" valueType="num">
                                      <p:cBhvr additive="base">
                                        <p:cTn id="27"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8611">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000"/>
                                  </p:stCondLst>
                                  <p:childTnLst>
                                    <p:set>
                                      <p:cBhvr>
                                        <p:cTn id="30" dur="1" fill="hold">
                                          <p:stCondLst>
                                            <p:cond delay="0"/>
                                          </p:stCondLst>
                                        </p:cTn>
                                        <p:tgtEl>
                                          <p:spTgt spid="68611">
                                            <p:txEl>
                                              <p:pRg st="4" end="4"/>
                                            </p:txEl>
                                          </p:spTgt>
                                        </p:tgtEl>
                                        <p:attrNameLst>
                                          <p:attrName>style.visibility</p:attrName>
                                        </p:attrNameLst>
                                      </p:cBhvr>
                                      <p:to>
                                        <p:strVal val="visible"/>
                                      </p:to>
                                    </p:set>
                                    <p:anim calcmode="lin" valueType="num">
                                      <p:cBhvr additive="base">
                                        <p:cTn id="31"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8611">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1000"/>
                                  </p:stCondLst>
                                  <p:childTnLst>
                                    <p:set>
                                      <p:cBhvr>
                                        <p:cTn id="34" dur="1" fill="hold">
                                          <p:stCondLst>
                                            <p:cond delay="0"/>
                                          </p:stCondLst>
                                        </p:cTn>
                                        <p:tgtEl>
                                          <p:spTgt spid="68611">
                                            <p:txEl>
                                              <p:pRg st="5" end="5"/>
                                            </p:txEl>
                                          </p:spTgt>
                                        </p:tgtEl>
                                        <p:attrNameLst>
                                          <p:attrName>style.visibility</p:attrName>
                                        </p:attrNameLst>
                                      </p:cBhvr>
                                      <p:to>
                                        <p:strVal val="visible"/>
                                      </p:to>
                                    </p:set>
                                    <p:anim calcmode="lin" valueType="num">
                                      <p:cBhvr additive="base">
                                        <p:cTn id="35" dur="500" fill="hold"/>
                                        <p:tgtEl>
                                          <p:spTgt spid="68611">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8611">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1000"/>
                                  </p:stCondLst>
                                  <p:childTnLst>
                                    <p:set>
                                      <p:cBhvr>
                                        <p:cTn id="38" dur="1" fill="hold">
                                          <p:stCondLst>
                                            <p:cond delay="0"/>
                                          </p:stCondLst>
                                        </p:cTn>
                                        <p:tgtEl>
                                          <p:spTgt spid="68611">
                                            <p:txEl>
                                              <p:pRg st="6" end="6"/>
                                            </p:txEl>
                                          </p:spTgt>
                                        </p:tgtEl>
                                        <p:attrNameLst>
                                          <p:attrName>style.visibility</p:attrName>
                                        </p:attrNameLst>
                                      </p:cBhvr>
                                      <p:to>
                                        <p:strVal val="visible"/>
                                      </p:to>
                                    </p:set>
                                    <p:anim calcmode="lin" valueType="num">
                                      <p:cBhvr additive="base">
                                        <p:cTn id="39"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8611">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1000"/>
                                  </p:stCondLst>
                                  <p:childTnLst>
                                    <p:set>
                                      <p:cBhvr>
                                        <p:cTn id="42" dur="1" fill="hold">
                                          <p:stCondLst>
                                            <p:cond delay="0"/>
                                          </p:stCondLst>
                                        </p:cTn>
                                        <p:tgtEl>
                                          <p:spTgt spid="68611">
                                            <p:txEl>
                                              <p:pRg st="7" end="7"/>
                                            </p:txEl>
                                          </p:spTgt>
                                        </p:tgtEl>
                                        <p:attrNameLst>
                                          <p:attrName>style.visibility</p:attrName>
                                        </p:attrNameLst>
                                      </p:cBhvr>
                                      <p:to>
                                        <p:strVal val="visible"/>
                                      </p:to>
                                    </p:set>
                                    <p:anim calcmode="lin" valueType="num">
                                      <p:cBhvr additive="base">
                                        <p:cTn id="43" dur="500" fill="hold"/>
                                        <p:tgtEl>
                                          <p:spTgt spid="68611">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86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build="p" autoUpdateAnimBg="0" advAuto="100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33400" y="1143000"/>
            <a:ext cx="7772400" cy="4876800"/>
          </a:xfrm>
        </p:spPr>
        <p:txBody>
          <a:bodyPr/>
          <a:lstStyle/>
          <a:p>
            <a:pPr>
              <a:lnSpc>
                <a:spcPct val="90000"/>
              </a:lnSpc>
            </a:pPr>
            <a:r>
              <a:rPr lang="en-US" b="1"/>
              <a:t>VT can result in physiological symptoms that resemble post traumatic stress reactions</a:t>
            </a:r>
          </a:p>
          <a:p>
            <a:pPr lvl="1">
              <a:lnSpc>
                <a:spcPct val="90000"/>
              </a:lnSpc>
            </a:pPr>
            <a:r>
              <a:rPr lang="en-US" b="1"/>
              <a:t>Intrusive Symptoms</a:t>
            </a:r>
          </a:p>
          <a:p>
            <a:pPr lvl="2">
              <a:lnSpc>
                <a:spcPct val="90000"/>
              </a:lnSpc>
            </a:pPr>
            <a:r>
              <a:rPr lang="en-US" b="1"/>
              <a:t>Flashbacks</a:t>
            </a:r>
          </a:p>
          <a:p>
            <a:pPr lvl="2">
              <a:lnSpc>
                <a:spcPct val="90000"/>
              </a:lnSpc>
            </a:pPr>
            <a:r>
              <a:rPr lang="en-US" b="1"/>
              <a:t>Nightmares</a:t>
            </a:r>
          </a:p>
          <a:p>
            <a:pPr lvl="2">
              <a:lnSpc>
                <a:spcPct val="90000"/>
              </a:lnSpc>
            </a:pPr>
            <a:r>
              <a:rPr lang="en-US" b="1"/>
              <a:t>Obsessive thoughts</a:t>
            </a:r>
          </a:p>
          <a:p>
            <a:pPr lvl="1">
              <a:lnSpc>
                <a:spcPct val="90000"/>
              </a:lnSpc>
            </a:pPr>
            <a:r>
              <a:rPr lang="en-US" b="1"/>
              <a:t>Constrictive Symptoms</a:t>
            </a:r>
          </a:p>
          <a:p>
            <a:pPr lvl="2">
              <a:lnSpc>
                <a:spcPct val="90000"/>
              </a:lnSpc>
            </a:pPr>
            <a:r>
              <a:rPr lang="en-US" b="1"/>
              <a:t>Numbing</a:t>
            </a:r>
          </a:p>
          <a:p>
            <a:pPr lvl="2">
              <a:lnSpc>
                <a:spcPct val="90000"/>
              </a:lnSpc>
            </a:pPr>
            <a:r>
              <a:rPr lang="en-US" b="1"/>
              <a:t>Dissociation</a:t>
            </a:r>
          </a:p>
          <a:p>
            <a:pPr>
              <a:lnSpc>
                <a:spcPct val="90000"/>
              </a:lnSpc>
              <a:buFontTx/>
              <a:buNone/>
            </a:pPr>
            <a:r>
              <a:rPr lang="en-US" sz="2800" b="1"/>
              <a:t>	</a:t>
            </a:r>
            <a:r>
              <a:rPr lang="en-US" sz="1600" b="1"/>
              <a:t>(Beaton &amp; Murphy, 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 calcmode="lin" valueType="num">
                                      <p:cBhvr additive="base">
                                        <p:cTn id="23"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26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 calcmode="lin" valueType="num">
                                      <p:cBhvr additive="base">
                                        <p:cTn id="27"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26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anim calcmode="lin" valueType="num">
                                      <p:cBhvr additive="base">
                                        <p:cTn id="31"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anim calcmode="lin" valueType="num">
                                      <p:cBhvr additive="base">
                                        <p:cTn id="35"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8" fill="hold" grpId="0" nodeType="afterEffect">
                                  <p:stCondLst>
                                    <p:cond delay="0"/>
                                  </p:stCondLst>
                                  <p:childTnLst>
                                    <p:set>
                                      <p:cBhvr>
                                        <p:cTn id="39" dur="1" fill="hold">
                                          <p:stCondLst>
                                            <p:cond delay="0"/>
                                          </p:stCondLst>
                                        </p:cTn>
                                        <p:tgtEl>
                                          <p:spTgt spid="11267">
                                            <p:txEl>
                                              <p:pRg st="8" end="8"/>
                                            </p:txEl>
                                          </p:spTgt>
                                        </p:tgtEl>
                                        <p:attrNameLst>
                                          <p:attrName>style.visibility</p:attrName>
                                        </p:attrNameLst>
                                      </p:cBhvr>
                                      <p:to>
                                        <p:strVal val="visible"/>
                                      </p:to>
                                    </p:set>
                                    <p:anim calcmode="lin" valueType="num">
                                      <p:cBhvr additive="base">
                                        <p:cTn id="40"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1301750"/>
          </a:xfrm>
        </p:spPr>
        <p:txBody>
          <a:bodyPr/>
          <a:lstStyle/>
          <a:p>
            <a:r>
              <a:rPr lang="en-US" sz="4000" b="1" dirty="0">
                <a:solidFill>
                  <a:srgbClr val="6600CC"/>
                </a:solidFill>
              </a:rPr>
              <a:t>EFFECTS OF TRAUMA WORK </a:t>
            </a:r>
            <a:br>
              <a:rPr lang="en-US" sz="4000" b="1" dirty="0">
                <a:solidFill>
                  <a:srgbClr val="6600CC"/>
                </a:solidFill>
              </a:rPr>
            </a:br>
            <a:r>
              <a:rPr lang="en-US" sz="4000" b="1" dirty="0">
                <a:solidFill>
                  <a:srgbClr val="6600CC"/>
                </a:solidFill>
              </a:rPr>
              <a:t>ON </a:t>
            </a:r>
            <a:r>
              <a:rPr lang="en-US" sz="4000" b="1" dirty="0" smtClean="0">
                <a:solidFill>
                  <a:srgbClr val="6600CC"/>
                </a:solidFill>
              </a:rPr>
              <a:t>HELPING PROFESSIONAL</a:t>
            </a:r>
            <a:endParaRPr lang="en-US" sz="4000" b="1" dirty="0">
              <a:solidFill>
                <a:srgbClr val="6600CC"/>
              </a:solidFill>
            </a:endParaRPr>
          </a:p>
        </p:txBody>
      </p:sp>
      <p:sp>
        <p:nvSpPr>
          <p:cNvPr id="37891" name="Rectangle 3"/>
          <p:cNvSpPr>
            <a:spLocks noGrp="1" noChangeArrowheads="1"/>
          </p:cNvSpPr>
          <p:nvPr>
            <p:ph type="body" idx="1"/>
          </p:nvPr>
        </p:nvSpPr>
        <p:spPr/>
        <p:txBody>
          <a:bodyPr/>
          <a:lstStyle/>
          <a:p>
            <a:pPr>
              <a:lnSpc>
                <a:spcPct val="90000"/>
              </a:lnSpc>
            </a:pPr>
            <a:r>
              <a:rPr lang="en-US" sz="2800" b="1"/>
              <a:t>Pervasive</a:t>
            </a:r>
          </a:p>
          <a:p>
            <a:pPr lvl="1">
              <a:lnSpc>
                <a:spcPct val="90000"/>
              </a:lnSpc>
            </a:pPr>
            <a:r>
              <a:rPr lang="en-US" sz="2400" b="1"/>
              <a:t>Affects all realms of person’s life</a:t>
            </a:r>
          </a:p>
          <a:p>
            <a:pPr>
              <a:lnSpc>
                <a:spcPct val="90000"/>
              </a:lnSpc>
            </a:pPr>
            <a:r>
              <a:rPr lang="en-US" sz="2800" b="1"/>
              <a:t>Cumulative</a:t>
            </a:r>
          </a:p>
          <a:p>
            <a:pPr lvl="1">
              <a:lnSpc>
                <a:spcPct val="90000"/>
              </a:lnSpc>
            </a:pPr>
            <a:r>
              <a:rPr lang="en-US" sz="2400" b="1"/>
              <a:t>Each client can reinforce gradual change of schemas</a:t>
            </a:r>
          </a:p>
          <a:p>
            <a:pPr>
              <a:lnSpc>
                <a:spcPct val="90000"/>
              </a:lnSpc>
            </a:pPr>
            <a:r>
              <a:rPr lang="en-US" sz="2800" b="1"/>
              <a:t>Permanent</a:t>
            </a:r>
          </a:p>
          <a:p>
            <a:pPr lvl="1">
              <a:lnSpc>
                <a:spcPct val="90000"/>
              </a:lnSpc>
            </a:pPr>
            <a:r>
              <a:rPr lang="en-US" sz="2400" b="1"/>
              <a:t>Even if worked through, experiences leave scars</a:t>
            </a:r>
          </a:p>
          <a:p>
            <a:pPr lvl="1">
              <a:lnSpc>
                <a:spcPct val="90000"/>
              </a:lnSpc>
              <a:buFontTx/>
              <a:buNone/>
            </a:pPr>
            <a:r>
              <a:rPr lang="en-US" sz="1600" b="1"/>
              <a:t>	(McDermott, Fellbaum &amp; Associates.  Wounded Helpers &amp; Healers: Shattered and Eroded Assumptions of Vicarious Traumatization.  Presentation, March 26, 1993, London)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37891">
                                            <p:txEl>
                                              <p:pRg st="0" end="0"/>
                                            </p:txEl>
                                          </p:spTgt>
                                        </p:tgtEl>
                                        <p:attrNameLst>
                                          <p:attrName>style.visibility</p:attrName>
                                        </p:attrNameLst>
                                      </p:cBhvr>
                                      <p:to>
                                        <p:strVal val="visible"/>
                                      </p:to>
                                    </p:set>
                                    <p:anim calcmode="lin" valueType="num">
                                      <p:cBhvr additive="base">
                                        <p:cTn id="12"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7891">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1000"/>
                                  </p:stCondLst>
                                  <p:childTnLst>
                                    <p:set>
                                      <p:cBhvr>
                                        <p:cTn id="15" dur="1" fill="hold">
                                          <p:stCondLst>
                                            <p:cond delay="0"/>
                                          </p:stCondLst>
                                        </p:cTn>
                                        <p:tgtEl>
                                          <p:spTgt spid="37891">
                                            <p:txEl>
                                              <p:pRg st="1" end="1"/>
                                            </p:txEl>
                                          </p:spTgt>
                                        </p:tgtEl>
                                        <p:attrNameLst>
                                          <p:attrName>style.visibility</p:attrName>
                                        </p:attrNameLst>
                                      </p:cBhvr>
                                      <p:to>
                                        <p:strVal val="visible"/>
                                      </p:to>
                                    </p:set>
                                    <p:anim calcmode="lin" valueType="num">
                                      <p:cBhvr additive="base">
                                        <p:cTn id="16"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0" nodeType="afterEffect">
                                  <p:stCondLst>
                                    <p:cond delay="100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additive="base">
                                        <p:cTn id="21"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100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2" presetClass="entr" presetSubtype="8" fill="hold" grpId="0" nodeType="afterEffect">
                                  <p:stCondLst>
                                    <p:cond delay="1000"/>
                                  </p:stCondLst>
                                  <p:childTnLst>
                                    <p:set>
                                      <p:cBhvr>
                                        <p:cTn id="29" dur="1" fill="hold">
                                          <p:stCondLst>
                                            <p:cond delay="0"/>
                                          </p:stCondLst>
                                        </p:cTn>
                                        <p:tgtEl>
                                          <p:spTgt spid="37891">
                                            <p:txEl>
                                              <p:pRg st="4" end="4"/>
                                            </p:txEl>
                                          </p:spTgt>
                                        </p:tgtEl>
                                        <p:attrNameLst>
                                          <p:attrName>style.visibility</p:attrName>
                                        </p:attrNameLst>
                                      </p:cBhvr>
                                      <p:to>
                                        <p:strVal val="visible"/>
                                      </p:to>
                                    </p:set>
                                    <p:anim calcmode="lin" valueType="num">
                                      <p:cBhvr additive="base">
                                        <p:cTn id="30"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7891">
                                            <p:txEl>
                                              <p:pRg st="4" end="4"/>
                                            </p:txEl>
                                          </p:spTgt>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1000"/>
                                  </p:stCondLst>
                                  <p:childTnLst>
                                    <p:set>
                                      <p:cBhvr>
                                        <p:cTn id="33" dur="1" fill="hold">
                                          <p:stCondLst>
                                            <p:cond delay="0"/>
                                          </p:stCondLst>
                                        </p:cTn>
                                        <p:tgtEl>
                                          <p:spTgt spid="37891">
                                            <p:txEl>
                                              <p:pRg st="5" end="5"/>
                                            </p:txEl>
                                          </p:spTgt>
                                        </p:tgtEl>
                                        <p:attrNameLst>
                                          <p:attrName>style.visibility</p:attrName>
                                        </p:attrNameLst>
                                      </p:cBhvr>
                                      <p:to>
                                        <p:strVal val="visible"/>
                                      </p:to>
                                    </p:set>
                                    <p:anim calcmode="lin" valueType="num">
                                      <p:cBhvr additive="base">
                                        <p:cTn id="34"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7891">
                                            <p:txEl>
                                              <p:pRg st="5" end="5"/>
                                            </p:txEl>
                                          </p:spTgt>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1000"/>
                                  </p:stCondLst>
                                  <p:childTnLst>
                                    <p:set>
                                      <p:cBhvr>
                                        <p:cTn id="37" dur="1" fill="hold">
                                          <p:stCondLst>
                                            <p:cond delay="0"/>
                                          </p:stCondLst>
                                        </p:cTn>
                                        <p:tgtEl>
                                          <p:spTgt spid="37891">
                                            <p:txEl>
                                              <p:pRg st="6" end="6"/>
                                            </p:txEl>
                                          </p:spTgt>
                                        </p:tgtEl>
                                        <p:attrNameLst>
                                          <p:attrName>style.visibility</p:attrName>
                                        </p:attrNameLst>
                                      </p:cBhvr>
                                      <p:to>
                                        <p:strVal val="visible"/>
                                      </p:to>
                                    </p:set>
                                    <p:anim calcmode="lin" valueType="num">
                                      <p:cBhvr additive="base">
                                        <p:cTn id="38"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advAuto="100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09600" y="914400"/>
            <a:ext cx="7772400" cy="762000"/>
          </a:xfrm>
        </p:spPr>
        <p:txBody>
          <a:bodyPr/>
          <a:lstStyle/>
          <a:p>
            <a:r>
              <a:rPr lang="en-US" sz="4000" b="1" dirty="0">
                <a:solidFill>
                  <a:schemeClr val="accent1"/>
                </a:solidFill>
              </a:rPr>
              <a:t>OBJECTIVES:</a:t>
            </a:r>
          </a:p>
        </p:txBody>
      </p:sp>
      <p:sp>
        <p:nvSpPr>
          <p:cNvPr id="1027" name="Rectangle 3"/>
          <p:cNvSpPr>
            <a:spLocks noGrp="1" noChangeArrowheads="1"/>
          </p:cNvSpPr>
          <p:nvPr>
            <p:ph type="body" idx="1"/>
          </p:nvPr>
        </p:nvSpPr>
        <p:spPr>
          <a:xfrm>
            <a:off x="609600" y="1676400"/>
            <a:ext cx="8001000" cy="4648200"/>
          </a:xfrm>
        </p:spPr>
        <p:txBody>
          <a:bodyPr>
            <a:normAutofit fontScale="92500" lnSpcReduction="10000"/>
          </a:bodyPr>
          <a:lstStyle/>
          <a:p>
            <a:pPr>
              <a:lnSpc>
                <a:spcPct val="90000"/>
              </a:lnSpc>
            </a:pPr>
            <a:r>
              <a:rPr lang="en-US" sz="2800" b="1" dirty="0" smtClean="0"/>
              <a:t>Provide </a:t>
            </a:r>
            <a:r>
              <a:rPr lang="en-US" sz="2800" b="1" dirty="0"/>
              <a:t>definitions and brief history of Vicarious </a:t>
            </a:r>
            <a:r>
              <a:rPr lang="en-US" sz="2800" b="1" dirty="0" err="1"/>
              <a:t>Traumatization</a:t>
            </a:r>
            <a:r>
              <a:rPr lang="en-US" sz="2800" b="1" dirty="0"/>
              <a:t/>
            </a:r>
            <a:br>
              <a:rPr lang="en-US" sz="2800" b="1" dirty="0"/>
            </a:br>
            <a:endParaRPr lang="en-US" sz="2800" b="1" dirty="0"/>
          </a:p>
          <a:p>
            <a:pPr>
              <a:lnSpc>
                <a:spcPct val="90000"/>
              </a:lnSpc>
            </a:pPr>
            <a:r>
              <a:rPr lang="en-US" sz="2800" b="1" dirty="0"/>
              <a:t>To understand how we are “transformed” and “impacted” in our work</a:t>
            </a:r>
            <a:br>
              <a:rPr lang="en-US" sz="2800" b="1" dirty="0"/>
            </a:br>
            <a:endParaRPr lang="en-US" sz="2800" b="1" dirty="0"/>
          </a:p>
          <a:p>
            <a:pPr>
              <a:lnSpc>
                <a:spcPct val="90000"/>
              </a:lnSpc>
            </a:pPr>
            <a:r>
              <a:rPr lang="en-US" sz="2800" b="1" dirty="0"/>
              <a:t>To identify effects on helpers</a:t>
            </a:r>
            <a:br>
              <a:rPr lang="en-US" sz="2800" b="1" dirty="0"/>
            </a:br>
            <a:endParaRPr lang="en-US" sz="2800" b="1" dirty="0"/>
          </a:p>
          <a:p>
            <a:pPr>
              <a:lnSpc>
                <a:spcPct val="90000"/>
              </a:lnSpc>
            </a:pPr>
            <a:r>
              <a:rPr lang="en-US" sz="2800" b="1" dirty="0"/>
              <a:t>To begin to plan individual, team and organizational strategies to reduce the risk of vicarious </a:t>
            </a:r>
            <a:r>
              <a:rPr lang="en-US" sz="2800" b="1" dirty="0" err="1" smtClean="0"/>
              <a:t>traumatization</a:t>
            </a:r>
            <a:endParaRPr lang="en-US" sz="2800" b="1" dirty="0" smtClean="0"/>
          </a:p>
          <a:p>
            <a:pPr>
              <a:lnSpc>
                <a:spcPct val="90000"/>
              </a:lnSpc>
            </a:pPr>
            <a:r>
              <a:rPr lang="en-US" sz="2800" b="1" dirty="0" smtClean="0"/>
              <a:t>Describe Symptoms of PTSD and </a:t>
            </a:r>
            <a:r>
              <a:rPr lang="en-US" sz="2800" b="1" smtClean="0"/>
              <a:t>Complex </a:t>
            </a:r>
            <a:r>
              <a:rPr lang="en-US" sz="2800" b="1" smtClean="0"/>
              <a:t>Trauma</a:t>
            </a:r>
            <a:endParaRPr lang="en-US" sz="2800" b="1" smtClean="0"/>
          </a:p>
          <a:p>
            <a:pPr>
              <a:lnSpc>
                <a:spcPct val="90000"/>
              </a:lnSpc>
            </a:pP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1027">
                                            <p:txEl>
                                              <p:pRg st="0" end="0"/>
                                            </p:txEl>
                                          </p:spTgt>
                                        </p:tgtEl>
                                        <p:attrNameLst>
                                          <p:attrName>style.visibility</p:attrName>
                                        </p:attrNameLst>
                                      </p:cBhvr>
                                      <p:to>
                                        <p:strVal val="visible"/>
                                      </p:to>
                                    </p:set>
                                    <p:anim calcmode="lin" valueType="num">
                                      <p:cBhvr additive="base">
                                        <p:cTn id="12"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1027">
                                            <p:txEl>
                                              <p:pRg st="1" end="1"/>
                                            </p:txEl>
                                          </p:spTgt>
                                        </p:tgtEl>
                                        <p:attrNameLst>
                                          <p:attrName>style.visibility</p:attrName>
                                        </p:attrNameLst>
                                      </p:cBhvr>
                                      <p:to>
                                        <p:strVal val="visible"/>
                                      </p:to>
                                    </p:set>
                                    <p:anim calcmode="lin" valueType="num">
                                      <p:cBhvr additive="base">
                                        <p:cTn id="17"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1027">
                                            <p:txEl>
                                              <p:pRg st="2" end="2"/>
                                            </p:txEl>
                                          </p:spTgt>
                                        </p:tgtEl>
                                        <p:attrNameLst>
                                          <p:attrName>style.visibility</p:attrName>
                                        </p:attrNameLst>
                                      </p:cBhvr>
                                      <p:to>
                                        <p:strVal val="visible"/>
                                      </p:to>
                                    </p:set>
                                    <p:anim calcmode="lin" valueType="num">
                                      <p:cBhvr additive="base">
                                        <p:cTn id="22"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1027">
                                            <p:txEl>
                                              <p:pRg st="3" end="3"/>
                                            </p:txEl>
                                          </p:spTgt>
                                        </p:tgtEl>
                                        <p:attrNameLst>
                                          <p:attrName>style.visibility</p:attrName>
                                        </p:attrNameLst>
                                      </p:cBhvr>
                                      <p:to>
                                        <p:strVal val="visible"/>
                                      </p:to>
                                    </p:set>
                                    <p:anim calcmode="lin" valueType="num">
                                      <p:cBhvr additive="base">
                                        <p:cTn id="27"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1027">
                                            <p:txEl>
                                              <p:pRg st="4" end="4"/>
                                            </p:txEl>
                                          </p:spTgt>
                                        </p:tgtEl>
                                        <p:attrNameLst>
                                          <p:attrName>style.visibility</p:attrName>
                                        </p:attrNameLst>
                                      </p:cBhvr>
                                      <p:to>
                                        <p:strVal val="visible"/>
                                      </p:to>
                                    </p:set>
                                    <p:anim calcmode="lin" valueType="num">
                                      <p:cBhvr additive="base">
                                        <p:cTn id="32"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1295400"/>
            <a:ext cx="7772400" cy="4724400"/>
          </a:xfrm>
        </p:spPr>
        <p:txBody>
          <a:bodyPr/>
          <a:lstStyle/>
          <a:p>
            <a:pPr>
              <a:lnSpc>
                <a:spcPct val="90000"/>
              </a:lnSpc>
            </a:pPr>
            <a:r>
              <a:rPr lang="en-US" sz="2800" b="1"/>
              <a:t>The “stories” we hear do affect us</a:t>
            </a:r>
          </a:p>
          <a:p>
            <a:pPr>
              <a:lnSpc>
                <a:spcPct val="90000"/>
              </a:lnSpc>
            </a:pPr>
            <a:r>
              <a:rPr lang="en-US" sz="2800" b="1"/>
              <a:t>In our work we bear witness to daily pain, despair, victimization as well as the rewards of our work</a:t>
            </a:r>
          </a:p>
          <a:p>
            <a:pPr>
              <a:lnSpc>
                <a:spcPct val="90000"/>
              </a:lnSpc>
            </a:pPr>
            <a:r>
              <a:rPr lang="en-US" sz="2800" b="1"/>
              <a:t>We listen</a:t>
            </a:r>
            <a:br>
              <a:rPr lang="en-US" sz="2800" b="1"/>
            </a:br>
            <a:r>
              <a:rPr lang="en-US" sz="2800" b="1"/>
              <a:t>	support</a:t>
            </a:r>
            <a:br>
              <a:rPr lang="en-US" sz="2800" b="1"/>
            </a:br>
            <a:r>
              <a:rPr lang="en-US" sz="2800" b="1"/>
              <a:t>	engage</a:t>
            </a:r>
            <a:br>
              <a:rPr lang="en-US" sz="2800" b="1"/>
            </a:br>
            <a:r>
              <a:rPr lang="en-US" sz="2800" b="1"/>
              <a:t>	validate feelings and experiences</a:t>
            </a:r>
          </a:p>
          <a:p>
            <a:pPr>
              <a:lnSpc>
                <a:spcPct val="90000"/>
              </a:lnSpc>
            </a:pPr>
            <a:r>
              <a:rPr lang="en-US" sz="2800" b="1"/>
              <a:t>As pain is released, we absorb it</a:t>
            </a:r>
          </a:p>
          <a:p>
            <a:pPr>
              <a:lnSpc>
                <a:spcPct val="90000"/>
              </a:lnSpc>
            </a:pPr>
            <a:r>
              <a:rPr lang="en-US" sz="2800" b="1"/>
              <a:t>At the end of the day, we have gathered numerous accounts of hurt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additive="base">
                                        <p:cTn id="12"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additive="base">
                                        <p:cTn id="22"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8195">
                                            <p:txEl>
                                              <p:pRg st="4" end="4"/>
                                            </p:txEl>
                                          </p:spTgt>
                                        </p:tgtEl>
                                        <p:attrNameLst>
                                          <p:attrName>style.visibility</p:attrName>
                                        </p:attrNameLst>
                                      </p:cBhvr>
                                      <p:to>
                                        <p:strVal val="visible"/>
                                      </p:to>
                                    </p:set>
                                    <p:anim calcmode="lin" valueType="num">
                                      <p:cBhvr additive="base">
                                        <p:cTn id="27"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10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8350"/>
            <a:ext cx="7772400" cy="660400"/>
          </a:xfrm>
        </p:spPr>
        <p:txBody>
          <a:bodyPr/>
          <a:lstStyle/>
          <a:p>
            <a:r>
              <a:rPr lang="en-US" sz="4000" b="1">
                <a:solidFill>
                  <a:srgbClr val="6600CC"/>
                </a:solidFill>
              </a:rPr>
              <a:t>WHAT MAY WE FEEL?</a:t>
            </a:r>
          </a:p>
        </p:txBody>
      </p:sp>
      <p:sp>
        <p:nvSpPr>
          <p:cNvPr id="9219" name="Rectangle 3"/>
          <p:cNvSpPr>
            <a:spLocks noGrp="1" noChangeArrowheads="1"/>
          </p:cNvSpPr>
          <p:nvPr>
            <p:ph type="body" idx="1"/>
          </p:nvPr>
        </p:nvSpPr>
        <p:spPr>
          <a:xfrm>
            <a:off x="685800" y="1981200"/>
            <a:ext cx="3124200" cy="3657600"/>
          </a:xfrm>
        </p:spPr>
        <p:txBody>
          <a:bodyPr/>
          <a:lstStyle/>
          <a:p>
            <a:r>
              <a:rPr lang="en-US" b="1"/>
              <a:t>Sad		</a:t>
            </a:r>
          </a:p>
          <a:p>
            <a:r>
              <a:rPr lang="en-US" b="1"/>
              <a:t>Angry</a:t>
            </a:r>
          </a:p>
          <a:p>
            <a:r>
              <a:rPr lang="en-US" b="1"/>
              <a:t>Joy</a:t>
            </a:r>
          </a:p>
          <a:p>
            <a:r>
              <a:rPr lang="en-US" b="1"/>
              <a:t>Horror</a:t>
            </a:r>
          </a:p>
          <a:p>
            <a:r>
              <a:rPr lang="en-US" b="1"/>
              <a:t>Vulnerable</a:t>
            </a:r>
          </a:p>
          <a:p>
            <a:r>
              <a:rPr lang="en-US" b="1"/>
              <a:t>Satisfaction</a:t>
            </a:r>
          </a:p>
        </p:txBody>
      </p:sp>
      <p:sp>
        <p:nvSpPr>
          <p:cNvPr id="9223" name="Rectangle 7"/>
          <p:cNvSpPr>
            <a:spLocks noChangeArrowheads="1"/>
          </p:cNvSpPr>
          <p:nvPr/>
        </p:nvSpPr>
        <p:spPr bwMode="auto">
          <a:xfrm>
            <a:off x="4572000" y="1981200"/>
            <a:ext cx="3200400" cy="3500438"/>
          </a:xfrm>
          <a:prstGeom prst="rect">
            <a:avLst/>
          </a:prstGeom>
          <a:noFill/>
          <a:ln w="9525">
            <a:noFill/>
            <a:miter lim="800000"/>
            <a:headEnd/>
            <a:tailEnd/>
          </a:ln>
          <a:effectLst/>
        </p:spPr>
        <p:txBody>
          <a:bodyPr>
            <a:spAutoFit/>
          </a:bodyPr>
          <a:lstStyle/>
          <a:p>
            <a:pPr>
              <a:spcBef>
                <a:spcPct val="20000"/>
              </a:spcBef>
              <a:buSzPct val="90000"/>
              <a:buFontTx/>
              <a:buBlip>
                <a:blip r:embed="rId2"/>
              </a:buBlip>
            </a:pPr>
            <a:r>
              <a:rPr lang="en-US" b="1">
                <a:latin typeface="Tahoma" pitchFamily="34" charset="0"/>
              </a:rPr>
              <a:t> Frustration	</a:t>
            </a:r>
          </a:p>
          <a:p>
            <a:pPr>
              <a:spcBef>
                <a:spcPct val="20000"/>
              </a:spcBef>
              <a:buSzPct val="90000"/>
              <a:buFontTx/>
              <a:buBlip>
                <a:blip r:embed="rId2"/>
              </a:buBlip>
            </a:pPr>
            <a:r>
              <a:rPr lang="en-US" b="1">
                <a:latin typeface="Tahoma" pitchFamily="34" charset="0"/>
              </a:rPr>
              <a:t> Creative</a:t>
            </a:r>
          </a:p>
          <a:p>
            <a:pPr>
              <a:spcBef>
                <a:spcPct val="20000"/>
              </a:spcBef>
              <a:buSzPct val="90000"/>
              <a:buFontTx/>
              <a:buBlip>
                <a:blip r:embed="rId2"/>
              </a:buBlip>
            </a:pPr>
            <a:r>
              <a:rPr lang="en-US" b="1">
                <a:latin typeface="Tahoma" pitchFamily="34" charset="0"/>
              </a:rPr>
              <a:t>  Isolated</a:t>
            </a:r>
          </a:p>
          <a:p>
            <a:pPr>
              <a:spcBef>
                <a:spcPct val="20000"/>
              </a:spcBef>
              <a:buSzPct val="90000"/>
              <a:buFontTx/>
              <a:buBlip>
                <a:blip r:embed="rId2"/>
              </a:buBlip>
            </a:pPr>
            <a:r>
              <a:rPr lang="en-US" b="1">
                <a:latin typeface="Tahoma" pitchFamily="34" charset="0"/>
              </a:rPr>
              <a:t> Appreciated</a:t>
            </a:r>
          </a:p>
          <a:p>
            <a:pPr>
              <a:spcBef>
                <a:spcPct val="20000"/>
              </a:spcBef>
              <a:buSzPct val="90000"/>
              <a:buFontTx/>
              <a:buBlip>
                <a:blip r:embed="rId2"/>
              </a:buBlip>
            </a:pPr>
            <a:r>
              <a:rPr lang="en-US" b="1">
                <a:latin typeface="Tahoma" pitchFamily="34" charset="0"/>
              </a:rPr>
              <a:t> Anxious</a:t>
            </a:r>
          </a:p>
          <a:p>
            <a:pPr>
              <a:spcBef>
                <a:spcPct val="20000"/>
              </a:spcBef>
              <a:buSzPct val="90000"/>
              <a:buFontTx/>
              <a:buBlip>
                <a:blip r:embed="rId2"/>
              </a:buBlip>
            </a:pPr>
            <a:r>
              <a:rPr lang="en-US" b="1">
                <a:latin typeface="Tahoma" pitchFamily="34" charset="0"/>
              </a:rPr>
              <a:t> Rewarded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 calcmode="lin" valueType="num">
                                      <p:cBhvr additive="base">
                                        <p:cTn id="17"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 calcmode="lin" valueType="num">
                                      <p:cBhvr additive="base">
                                        <p:cTn id="27"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 calcmode="lin" valueType="num">
                                      <p:cBhvr additive="base">
                                        <p:cTn id="32"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9223">
                                            <p:txEl>
                                              <p:pRg st="0" end="0"/>
                                            </p:txEl>
                                          </p:spTgt>
                                        </p:tgtEl>
                                        <p:attrNameLst>
                                          <p:attrName>style.visibility</p:attrName>
                                        </p:attrNameLst>
                                      </p:cBhvr>
                                      <p:to>
                                        <p:strVal val="visible"/>
                                      </p:to>
                                    </p:set>
                                    <p:anim calcmode="lin" valueType="num">
                                      <p:cBhvr additive="base">
                                        <p:cTn id="42" dur="500" fill="hold"/>
                                        <p:tgtEl>
                                          <p:spTgt spid="9223">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9223">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9223">
                                            <p:txEl>
                                              <p:pRg st="1" end="1"/>
                                            </p:txEl>
                                          </p:spTgt>
                                        </p:tgtEl>
                                        <p:attrNameLst>
                                          <p:attrName>style.visibility</p:attrName>
                                        </p:attrNameLst>
                                      </p:cBhvr>
                                      <p:to>
                                        <p:strVal val="visible"/>
                                      </p:to>
                                    </p:set>
                                    <p:anim calcmode="lin" valueType="num">
                                      <p:cBhvr additive="base">
                                        <p:cTn id="47" dur="500" fill="hold"/>
                                        <p:tgtEl>
                                          <p:spTgt spid="9223">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9223">
                                            <p:txEl>
                                              <p:pRg st="1" end="1"/>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9223">
                                            <p:txEl>
                                              <p:pRg st="2" end="2"/>
                                            </p:txEl>
                                          </p:spTgt>
                                        </p:tgtEl>
                                        <p:attrNameLst>
                                          <p:attrName>style.visibility</p:attrName>
                                        </p:attrNameLst>
                                      </p:cBhvr>
                                      <p:to>
                                        <p:strVal val="visible"/>
                                      </p:to>
                                    </p:set>
                                    <p:anim calcmode="lin" valueType="num">
                                      <p:cBhvr additive="base">
                                        <p:cTn id="52" dur="500" fill="hold"/>
                                        <p:tgtEl>
                                          <p:spTgt spid="9223">
                                            <p:txEl>
                                              <p:pRg st="2" end="2"/>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9223">
                                            <p:txEl>
                                              <p:pRg st="2" end="2"/>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9223">
                                            <p:txEl>
                                              <p:pRg st="3" end="3"/>
                                            </p:txEl>
                                          </p:spTgt>
                                        </p:tgtEl>
                                        <p:attrNameLst>
                                          <p:attrName>style.visibility</p:attrName>
                                        </p:attrNameLst>
                                      </p:cBhvr>
                                      <p:to>
                                        <p:strVal val="visible"/>
                                      </p:to>
                                    </p:set>
                                    <p:anim calcmode="lin" valueType="num">
                                      <p:cBhvr additive="base">
                                        <p:cTn id="57" dur="500" fill="hold"/>
                                        <p:tgtEl>
                                          <p:spTgt spid="9223">
                                            <p:txEl>
                                              <p:pRg st="3" end="3"/>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9223">
                                            <p:txEl>
                                              <p:pRg st="3" end="3"/>
                                            </p:txEl>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9223">
                                            <p:txEl>
                                              <p:pRg st="4" end="4"/>
                                            </p:txEl>
                                          </p:spTgt>
                                        </p:tgtEl>
                                        <p:attrNameLst>
                                          <p:attrName>style.visibility</p:attrName>
                                        </p:attrNameLst>
                                      </p:cBhvr>
                                      <p:to>
                                        <p:strVal val="visible"/>
                                      </p:to>
                                    </p:set>
                                    <p:anim calcmode="lin" valueType="num">
                                      <p:cBhvr additive="base">
                                        <p:cTn id="62" dur="500" fill="hold"/>
                                        <p:tgtEl>
                                          <p:spTgt spid="9223">
                                            <p:txEl>
                                              <p:pRg st="4" end="4"/>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9223">
                                            <p:txEl>
                                              <p:pRg st="4" end="4"/>
                                            </p:txEl>
                                          </p:spTgt>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2" fill="hold" grpId="0" nodeType="afterEffect">
                                  <p:stCondLst>
                                    <p:cond delay="0"/>
                                  </p:stCondLst>
                                  <p:childTnLst>
                                    <p:set>
                                      <p:cBhvr>
                                        <p:cTn id="66" dur="1" fill="hold">
                                          <p:stCondLst>
                                            <p:cond delay="0"/>
                                          </p:stCondLst>
                                        </p:cTn>
                                        <p:tgtEl>
                                          <p:spTgt spid="9223">
                                            <p:txEl>
                                              <p:pRg st="5" end="5"/>
                                            </p:txEl>
                                          </p:spTgt>
                                        </p:tgtEl>
                                        <p:attrNameLst>
                                          <p:attrName>style.visibility</p:attrName>
                                        </p:attrNameLst>
                                      </p:cBhvr>
                                      <p:to>
                                        <p:strVal val="visible"/>
                                      </p:to>
                                    </p:set>
                                    <p:anim calcmode="lin" valueType="num">
                                      <p:cBhvr additive="base">
                                        <p:cTn id="67" dur="500" fill="hold"/>
                                        <p:tgtEl>
                                          <p:spTgt spid="9223">
                                            <p:txEl>
                                              <p:pRg st="5" end="5"/>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2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advAuto="0"/>
      <p:bldP spid="9223"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838200"/>
            <a:ext cx="7772400" cy="920750"/>
          </a:xfrm>
        </p:spPr>
        <p:txBody>
          <a:bodyPr/>
          <a:lstStyle/>
          <a:p>
            <a:r>
              <a:rPr lang="en-US" sz="4000" b="1">
                <a:solidFill>
                  <a:srgbClr val="6600CC"/>
                </a:solidFill>
              </a:rPr>
              <a:t>MANAGING OUR WORK</a:t>
            </a:r>
          </a:p>
        </p:txBody>
      </p:sp>
      <p:sp>
        <p:nvSpPr>
          <p:cNvPr id="24579" name="Rectangle 3"/>
          <p:cNvSpPr>
            <a:spLocks noGrp="1" noChangeArrowheads="1"/>
          </p:cNvSpPr>
          <p:nvPr>
            <p:ph type="body" idx="1"/>
          </p:nvPr>
        </p:nvSpPr>
        <p:spPr>
          <a:xfrm>
            <a:off x="457200" y="1981200"/>
            <a:ext cx="8153400" cy="4114800"/>
          </a:xfrm>
        </p:spPr>
        <p:txBody>
          <a:bodyPr/>
          <a:lstStyle/>
          <a:p>
            <a:r>
              <a:rPr lang="en-US" sz="2800" b="1"/>
              <a:t>Acknowledge that the work will affect you</a:t>
            </a:r>
          </a:p>
          <a:p>
            <a:r>
              <a:rPr lang="en-US" sz="2800" b="1"/>
              <a:t>Create and maintain a healthy balance to minimize the effects of vicarious traumatization</a:t>
            </a:r>
          </a:p>
          <a:p>
            <a:r>
              <a:rPr lang="en-US" sz="2800" b="1"/>
              <a:t>Recognize the potential for trauma and VT in our lives</a:t>
            </a:r>
          </a:p>
          <a:p>
            <a:r>
              <a:rPr lang="en-US" sz="2800" b="1"/>
              <a:t>Be attentive and mindful of your “unique warning signs”</a:t>
            </a:r>
          </a:p>
          <a:p>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4579">
                                            <p:txEl>
                                              <p:pRg st="0" end="0"/>
                                            </p:txEl>
                                          </p:spTgt>
                                        </p:tgtEl>
                                        <p:attrNameLst>
                                          <p:attrName>style.visibility</p:attrName>
                                        </p:attrNameLst>
                                      </p:cBhvr>
                                      <p:to>
                                        <p:strVal val="visible"/>
                                      </p:to>
                                    </p:set>
                                    <p:anim calcmode="lin" valueType="num">
                                      <p:cBhvr additive="base">
                                        <p:cTn id="12"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4579">
                                            <p:txEl>
                                              <p:pRg st="1" end="1"/>
                                            </p:txEl>
                                          </p:spTgt>
                                        </p:tgtEl>
                                        <p:attrNameLst>
                                          <p:attrName>style.visibility</p:attrName>
                                        </p:attrNameLst>
                                      </p:cBhvr>
                                      <p:to>
                                        <p:strVal val="visible"/>
                                      </p:to>
                                    </p:set>
                                    <p:anim calcmode="lin" valueType="num">
                                      <p:cBhvr additive="base">
                                        <p:cTn id="17"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4579">
                                            <p:txEl>
                                              <p:pRg st="2" end="2"/>
                                            </p:txEl>
                                          </p:spTgt>
                                        </p:tgtEl>
                                        <p:attrNameLst>
                                          <p:attrName>style.visibility</p:attrName>
                                        </p:attrNameLst>
                                      </p:cBhvr>
                                      <p:to>
                                        <p:strVal val="visible"/>
                                      </p:to>
                                    </p:set>
                                    <p:anim calcmode="lin" valueType="num">
                                      <p:cBhvr additive="base">
                                        <p:cTn id="22"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24579">
                                            <p:txEl>
                                              <p:pRg st="3" end="3"/>
                                            </p:txEl>
                                          </p:spTgt>
                                        </p:tgtEl>
                                        <p:attrNameLst>
                                          <p:attrName>style.visibility</p:attrName>
                                        </p:attrNameLst>
                                      </p:cBhvr>
                                      <p:to>
                                        <p:strVal val="visible"/>
                                      </p:to>
                                    </p:set>
                                    <p:anim calcmode="lin" valueType="num">
                                      <p:cBhvr additive="base">
                                        <p:cTn id="27"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advAuto="1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b="1">
                <a:solidFill>
                  <a:srgbClr val="6600CC"/>
                </a:solidFill>
              </a:rPr>
              <a:t>WARNING SIGNALS</a:t>
            </a:r>
          </a:p>
        </p:txBody>
      </p:sp>
      <p:sp>
        <p:nvSpPr>
          <p:cNvPr id="25603" name="Rectangle 3"/>
          <p:cNvSpPr>
            <a:spLocks noGrp="1" noChangeArrowheads="1"/>
          </p:cNvSpPr>
          <p:nvPr>
            <p:ph type="body" idx="1"/>
          </p:nvPr>
        </p:nvSpPr>
        <p:spPr/>
        <p:txBody>
          <a:bodyPr/>
          <a:lstStyle/>
          <a:p>
            <a:r>
              <a:rPr lang="en-US" b="1"/>
              <a:t>Increasing thoughts of client’s pain and trauma</a:t>
            </a:r>
            <a:br>
              <a:rPr lang="en-US" b="1"/>
            </a:br>
            <a:endParaRPr lang="en-US" b="1"/>
          </a:p>
          <a:p>
            <a:r>
              <a:rPr lang="en-US" b="1"/>
              <a:t>Diminishing sense of safety and trust in the world</a:t>
            </a:r>
            <a:br>
              <a:rPr lang="en-US" b="1"/>
            </a:br>
            <a:endParaRPr lang="en-US" b="1"/>
          </a:p>
          <a:p>
            <a:r>
              <a:rPr lang="en-US" b="1"/>
              <a:t>Intrusive imagery or nightmares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0-#ppt_w/2"/>
                                          </p:val>
                                        </p:tav>
                                        <p:tav tm="100000">
                                          <p:val>
                                            <p:strVal val="#ppt_x"/>
                                          </p:val>
                                        </p:tav>
                                      </p:tavLst>
                                    </p:anim>
                                    <p:anim calcmode="lin" valueType="num">
                                      <p:cBhvr additive="base">
                                        <p:cTn id="8" dur="500" fill="hold"/>
                                        <p:tgtEl>
                                          <p:spTgt spid="256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25603">
                                            <p:txEl>
                                              <p:pRg st="0" end="0"/>
                                            </p:txEl>
                                          </p:spTgt>
                                        </p:tgtEl>
                                        <p:attrNameLst>
                                          <p:attrName>style.visibility</p:attrName>
                                        </p:attrNameLst>
                                      </p:cBhvr>
                                      <p:to>
                                        <p:strVal val="visible"/>
                                      </p:to>
                                    </p:set>
                                    <p:anim calcmode="lin" valueType="num">
                                      <p:cBhvr additive="base">
                                        <p:cTn id="12"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25603">
                                            <p:txEl>
                                              <p:pRg st="1" end="1"/>
                                            </p:txEl>
                                          </p:spTgt>
                                        </p:tgtEl>
                                        <p:attrNameLst>
                                          <p:attrName>style.visibility</p:attrName>
                                        </p:attrNameLst>
                                      </p:cBhvr>
                                      <p:to>
                                        <p:strVal val="visible"/>
                                      </p:to>
                                    </p:set>
                                    <p:anim calcmode="lin" valueType="num">
                                      <p:cBhvr additive="base">
                                        <p:cTn id="17"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25603">
                                            <p:txEl>
                                              <p:pRg st="2" end="2"/>
                                            </p:txEl>
                                          </p:spTgt>
                                        </p:tgtEl>
                                        <p:attrNameLst>
                                          <p:attrName>style.visibility</p:attrName>
                                        </p:attrNameLst>
                                      </p:cBhvr>
                                      <p:to>
                                        <p:strVal val="visible"/>
                                      </p:to>
                                    </p:set>
                                    <p:anim calcmode="lin" valueType="num">
                                      <p:cBhvr additive="base">
                                        <p:cTn id="22"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advAuto="100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447800"/>
            <a:ext cx="7772400" cy="4495800"/>
          </a:xfrm>
        </p:spPr>
        <p:txBody>
          <a:bodyPr/>
          <a:lstStyle/>
          <a:p>
            <a:pPr>
              <a:lnSpc>
                <a:spcPct val="90000"/>
              </a:lnSpc>
            </a:pPr>
            <a:r>
              <a:rPr lang="en-US" b="1"/>
              <a:t>Decreasing sense of competency</a:t>
            </a:r>
            <a:br>
              <a:rPr lang="en-US" b="1"/>
            </a:br>
            <a:endParaRPr lang="en-US" b="1"/>
          </a:p>
          <a:p>
            <a:pPr>
              <a:lnSpc>
                <a:spcPct val="90000"/>
              </a:lnSpc>
            </a:pPr>
            <a:r>
              <a:rPr lang="en-US" b="1"/>
              <a:t>Cynicism</a:t>
            </a:r>
            <a:br>
              <a:rPr lang="en-US" b="1"/>
            </a:br>
            <a:endParaRPr lang="en-US" b="1"/>
          </a:p>
          <a:p>
            <a:pPr>
              <a:lnSpc>
                <a:spcPct val="90000"/>
              </a:lnSpc>
            </a:pPr>
            <a:r>
              <a:rPr lang="en-US" b="1"/>
              <a:t>Isolation and withdrawal from others</a:t>
            </a:r>
            <a:br>
              <a:rPr lang="en-US" b="1"/>
            </a:br>
            <a:endParaRPr lang="en-US" b="1"/>
          </a:p>
          <a:p>
            <a:pPr>
              <a:lnSpc>
                <a:spcPct val="90000"/>
              </a:lnSpc>
            </a:pPr>
            <a:r>
              <a:rPr lang="en-US" b="1"/>
              <a:t>Changes in ability to establish and maintain healthy boundaries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6627">
                                            <p:txEl>
                                              <p:pRg st="1" end="1"/>
                                            </p:txEl>
                                          </p:spTgt>
                                        </p:tgtEl>
                                        <p:attrNameLst>
                                          <p:attrName>style.visibility</p:attrName>
                                        </p:attrNameLst>
                                      </p:cBhvr>
                                      <p:to>
                                        <p:strVal val="visible"/>
                                      </p:to>
                                    </p:set>
                                    <p:anim calcmode="lin" valueType="num">
                                      <p:cBhvr additive="base">
                                        <p:cTn id="12"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6627">
                                            <p:txEl>
                                              <p:pRg st="3" end="3"/>
                                            </p:txEl>
                                          </p:spTgt>
                                        </p:tgtEl>
                                        <p:attrNameLst>
                                          <p:attrName>style.visibility</p:attrName>
                                        </p:attrNameLst>
                                      </p:cBhvr>
                                      <p:to>
                                        <p:strVal val="visible"/>
                                      </p:to>
                                    </p:set>
                                    <p:anim calcmode="lin" valueType="num">
                                      <p:cBhvr additive="base">
                                        <p:cTn id="22"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advAuto="100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85800" y="1371600"/>
            <a:ext cx="7772400" cy="4648200"/>
          </a:xfrm>
        </p:spPr>
        <p:txBody>
          <a:bodyPr/>
          <a:lstStyle/>
          <a:p>
            <a:pPr>
              <a:lnSpc>
                <a:spcPct val="90000"/>
              </a:lnSpc>
            </a:pPr>
            <a:r>
              <a:rPr lang="en-US" b="1"/>
              <a:t>Feeling numb</a:t>
            </a:r>
          </a:p>
          <a:p>
            <a:pPr>
              <a:lnSpc>
                <a:spcPct val="90000"/>
              </a:lnSpc>
            </a:pPr>
            <a:endParaRPr lang="en-US" b="1"/>
          </a:p>
          <a:p>
            <a:pPr>
              <a:lnSpc>
                <a:spcPct val="90000"/>
              </a:lnSpc>
            </a:pPr>
            <a:r>
              <a:rPr lang="en-US" b="1"/>
              <a:t>Changes in eating and sleep patterns</a:t>
            </a:r>
          </a:p>
          <a:p>
            <a:pPr>
              <a:lnSpc>
                <a:spcPct val="90000"/>
              </a:lnSpc>
            </a:pPr>
            <a:endParaRPr lang="en-US" b="1"/>
          </a:p>
          <a:p>
            <a:pPr>
              <a:lnSpc>
                <a:spcPct val="90000"/>
              </a:lnSpc>
            </a:pPr>
            <a:r>
              <a:rPr lang="en-US" b="1"/>
              <a:t>Questioning personal values</a:t>
            </a:r>
          </a:p>
          <a:p>
            <a:pPr>
              <a:lnSpc>
                <a:spcPct val="90000"/>
              </a:lnSpc>
            </a:pPr>
            <a:endParaRPr lang="en-US" b="1"/>
          </a:p>
          <a:p>
            <a:pPr>
              <a:lnSpc>
                <a:spcPct val="90000"/>
              </a:lnSpc>
            </a:pPr>
            <a:r>
              <a:rPr lang="en-US" b="1"/>
              <a:t>Difficulty in managing usual stress situations and responses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7651">
                                            <p:txEl>
                                              <p:pRg st="2" end="2"/>
                                            </p:txEl>
                                          </p:spTgt>
                                        </p:tgtEl>
                                        <p:attrNameLst>
                                          <p:attrName>style.visibility</p:attrName>
                                        </p:attrNameLst>
                                      </p:cBhvr>
                                      <p:to>
                                        <p:strVal val="visible"/>
                                      </p:to>
                                    </p:set>
                                    <p:anim calcmode="lin" valueType="num">
                                      <p:cBhvr additive="base">
                                        <p:cTn id="12"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7651">
                                            <p:txEl>
                                              <p:pRg st="4" end="4"/>
                                            </p:txEl>
                                          </p:spTgt>
                                        </p:tgtEl>
                                        <p:attrNameLst>
                                          <p:attrName>style.visibility</p:attrName>
                                        </p:attrNameLst>
                                      </p:cBhvr>
                                      <p:to>
                                        <p:strVal val="visible"/>
                                      </p:to>
                                    </p:set>
                                    <p:anim calcmode="lin" valueType="num">
                                      <p:cBhvr additive="base">
                                        <p:cTn id="17"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7651">
                                            <p:txEl>
                                              <p:pRg st="6" end="6"/>
                                            </p:txEl>
                                          </p:spTgt>
                                        </p:tgtEl>
                                        <p:attrNameLst>
                                          <p:attrName>style.visibility</p:attrName>
                                        </p:attrNameLst>
                                      </p:cBhvr>
                                      <p:to>
                                        <p:strVal val="visible"/>
                                      </p:to>
                                    </p:set>
                                    <p:anim calcmode="lin" valueType="num">
                                      <p:cBhvr additive="base">
                                        <p:cTn id="22" dur="500" fill="hold"/>
                                        <p:tgtEl>
                                          <p:spTgt spid="27651">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76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advAuto="100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3400" y="768350"/>
            <a:ext cx="8077200" cy="1143000"/>
          </a:xfrm>
        </p:spPr>
        <p:txBody>
          <a:bodyPr/>
          <a:lstStyle/>
          <a:p>
            <a:r>
              <a:rPr lang="en-US" sz="4000" b="1">
                <a:solidFill>
                  <a:srgbClr val="6600CC"/>
                </a:solidFill>
              </a:rPr>
              <a:t>INFLUENCING FACTORS TO VT</a:t>
            </a:r>
          </a:p>
        </p:txBody>
      </p:sp>
      <p:sp>
        <p:nvSpPr>
          <p:cNvPr id="88067" name="Rectangle 3"/>
          <p:cNvSpPr>
            <a:spLocks noGrp="1" noChangeArrowheads="1"/>
          </p:cNvSpPr>
          <p:nvPr>
            <p:ph type="body" idx="1"/>
          </p:nvPr>
        </p:nvSpPr>
        <p:spPr/>
        <p:txBody>
          <a:bodyPr/>
          <a:lstStyle/>
          <a:p>
            <a:r>
              <a:rPr lang="en-US" sz="2800" b="1"/>
              <a:t>Current personal stresses</a:t>
            </a:r>
          </a:p>
          <a:p>
            <a:r>
              <a:rPr lang="en-US" sz="2800" b="1"/>
              <a:t>Relationship/family challenges</a:t>
            </a:r>
          </a:p>
          <a:p>
            <a:r>
              <a:rPr lang="en-US" sz="2800" b="1"/>
              <a:t>Mental health issues</a:t>
            </a:r>
          </a:p>
          <a:p>
            <a:r>
              <a:rPr lang="en-US" sz="2800" b="1"/>
              <a:t>Social system</a:t>
            </a:r>
          </a:p>
          <a:p>
            <a:r>
              <a:rPr lang="en-US" sz="2800" b="1"/>
              <a:t>Organizational influences</a:t>
            </a:r>
          </a:p>
          <a:p>
            <a:r>
              <a:rPr lang="en-US" sz="2800" b="1"/>
              <a:t>Legislative changes and frustrations</a:t>
            </a:r>
          </a:p>
          <a:p>
            <a:r>
              <a:rPr lang="en-US" sz="2800" b="1"/>
              <a:t> Maturational factors</a:t>
            </a:r>
          </a:p>
          <a:p>
            <a:r>
              <a:rPr lang="en-US" sz="2800" b="1"/>
              <a:t>Physical/medical challenges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0-#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88067">
                                            <p:txEl>
                                              <p:pRg st="0" end="0"/>
                                            </p:txEl>
                                          </p:spTgt>
                                        </p:tgtEl>
                                        <p:attrNameLst>
                                          <p:attrName>style.visibility</p:attrName>
                                        </p:attrNameLst>
                                      </p:cBhvr>
                                      <p:to>
                                        <p:strVal val="visible"/>
                                      </p:to>
                                    </p:set>
                                    <p:anim calcmode="lin" valueType="num">
                                      <p:cBhvr additive="base">
                                        <p:cTn id="12"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88067">
                                            <p:txEl>
                                              <p:pRg st="1" end="1"/>
                                            </p:txEl>
                                          </p:spTgt>
                                        </p:tgtEl>
                                        <p:attrNameLst>
                                          <p:attrName>style.visibility</p:attrName>
                                        </p:attrNameLst>
                                      </p:cBhvr>
                                      <p:to>
                                        <p:strVal val="visible"/>
                                      </p:to>
                                    </p:set>
                                    <p:anim calcmode="lin" valueType="num">
                                      <p:cBhvr additive="base">
                                        <p:cTn id="17"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88067">
                                            <p:txEl>
                                              <p:pRg st="2" end="2"/>
                                            </p:txEl>
                                          </p:spTgt>
                                        </p:tgtEl>
                                        <p:attrNameLst>
                                          <p:attrName>style.visibility</p:attrName>
                                        </p:attrNameLst>
                                      </p:cBhvr>
                                      <p:to>
                                        <p:strVal val="visible"/>
                                      </p:to>
                                    </p:set>
                                    <p:anim calcmode="lin" valueType="num">
                                      <p:cBhvr additive="base">
                                        <p:cTn id="22"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88067">
                                            <p:txEl>
                                              <p:pRg st="3" end="3"/>
                                            </p:txEl>
                                          </p:spTgt>
                                        </p:tgtEl>
                                        <p:attrNameLst>
                                          <p:attrName>style.visibility</p:attrName>
                                        </p:attrNameLst>
                                      </p:cBhvr>
                                      <p:to>
                                        <p:strVal val="visible"/>
                                      </p:to>
                                    </p:set>
                                    <p:anim calcmode="lin" valueType="num">
                                      <p:cBhvr additive="base">
                                        <p:cTn id="27" dur="500" fill="hold"/>
                                        <p:tgtEl>
                                          <p:spTgt spid="88067">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88067">
                                            <p:txEl>
                                              <p:pRg st="4" end="4"/>
                                            </p:txEl>
                                          </p:spTgt>
                                        </p:tgtEl>
                                        <p:attrNameLst>
                                          <p:attrName>style.visibility</p:attrName>
                                        </p:attrNameLst>
                                      </p:cBhvr>
                                      <p:to>
                                        <p:strVal val="visible"/>
                                      </p:to>
                                    </p:set>
                                    <p:anim calcmode="lin" valueType="num">
                                      <p:cBhvr additive="base">
                                        <p:cTn id="32" dur="500" fill="hold"/>
                                        <p:tgtEl>
                                          <p:spTgt spid="88067">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2" presetClass="entr" presetSubtype="8" fill="hold" grpId="0" nodeType="afterEffect">
                                  <p:stCondLst>
                                    <p:cond delay="1000"/>
                                  </p:stCondLst>
                                  <p:childTnLst>
                                    <p:set>
                                      <p:cBhvr>
                                        <p:cTn id="36" dur="1" fill="hold">
                                          <p:stCondLst>
                                            <p:cond delay="0"/>
                                          </p:stCondLst>
                                        </p:cTn>
                                        <p:tgtEl>
                                          <p:spTgt spid="88067">
                                            <p:txEl>
                                              <p:pRg st="5" end="5"/>
                                            </p:txEl>
                                          </p:spTgt>
                                        </p:tgtEl>
                                        <p:attrNameLst>
                                          <p:attrName>style.visibility</p:attrName>
                                        </p:attrNameLst>
                                      </p:cBhvr>
                                      <p:to>
                                        <p:strVal val="visible"/>
                                      </p:to>
                                    </p:set>
                                    <p:anim calcmode="lin" valueType="num">
                                      <p:cBhvr additive="base">
                                        <p:cTn id="37" dur="500" fill="hold"/>
                                        <p:tgtEl>
                                          <p:spTgt spid="880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8067">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88067">
                                            <p:txEl>
                                              <p:pRg st="6" end="6"/>
                                            </p:txEl>
                                          </p:spTgt>
                                        </p:tgtEl>
                                        <p:attrNameLst>
                                          <p:attrName>style.visibility</p:attrName>
                                        </p:attrNameLst>
                                      </p:cBhvr>
                                      <p:to>
                                        <p:strVal val="visible"/>
                                      </p:to>
                                    </p:set>
                                    <p:anim calcmode="lin" valueType="num">
                                      <p:cBhvr additive="base">
                                        <p:cTn id="42" dur="500" fill="hold"/>
                                        <p:tgtEl>
                                          <p:spTgt spid="88067">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88067">
                                            <p:txEl>
                                              <p:pRg st="6" end="6"/>
                                            </p:txEl>
                                          </p:spTgt>
                                        </p:tgtEl>
                                        <p:attrNameLst>
                                          <p:attrName>ppt_y</p:attrName>
                                        </p:attrNameLst>
                                      </p:cBhvr>
                                      <p:tavLst>
                                        <p:tav tm="0">
                                          <p:val>
                                            <p:strVal val="#ppt_y"/>
                                          </p:val>
                                        </p:tav>
                                        <p:tav tm="100000">
                                          <p:val>
                                            <p:strVal val="#ppt_y"/>
                                          </p:val>
                                        </p:tav>
                                      </p:tavLst>
                                    </p:anim>
                                  </p:childTnLst>
                                </p:cTn>
                              </p:par>
                            </p:childTnLst>
                          </p:cTn>
                        </p:par>
                        <p:par>
                          <p:cTn id="44" fill="hold">
                            <p:stCondLst>
                              <p:cond delay="11000"/>
                            </p:stCondLst>
                            <p:childTnLst>
                              <p:par>
                                <p:cTn id="45" presetID="2" presetClass="entr" presetSubtype="8" fill="hold" grpId="0" nodeType="afterEffect">
                                  <p:stCondLst>
                                    <p:cond delay="1000"/>
                                  </p:stCondLst>
                                  <p:childTnLst>
                                    <p:set>
                                      <p:cBhvr>
                                        <p:cTn id="46" dur="1" fill="hold">
                                          <p:stCondLst>
                                            <p:cond delay="0"/>
                                          </p:stCondLst>
                                        </p:cTn>
                                        <p:tgtEl>
                                          <p:spTgt spid="88067">
                                            <p:txEl>
                                              <p:pRg st="7" end="7"/>
                                            </p:txEl>
                                          </p:spTgt>
                                        </p:tgtEl>
                                        <p:attrNameLst>
                                          <p:attrName>style.visibility</p:attrName>
                                        </p:attrNameLst>
                                      </p:cBhvr>
                                      <p:to>
                                        <p:strVal val="visible"/>
                                      </p:to>
                                    </p:set>
                                    <p:anim calcmode="lin" valueType="num">
                                      <p:cBhvr additive="base">
                                        <p:cTn id="47" dur="500" fill="hold"/>
                                        <p:tgtEl>
                                          <p:spTgt spid="88067">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880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P spid="88067" grpId="0" build="p" autoUpdateAnimBg="0" advAuto="100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8350"/>
            <a:ext cx="7772400" cy="908050"/>
          </a:xfrm>
        </p:spPr>
        <p:txBody>
          <a:bodyPr/>
          <a:lstStyle/>
          <a:p>
            <a:r>
              <a:rPr lang="en-US" sz="4000" b="1">
                <a:solidFill>
                  <a:srgbClr val="6600CC"/>
                </a:solidFill>
              </a:rPr>
              <a:t>SELF-CARE STRATEGIES</a:t>
            </a:r>
          </a:p>
        </p:txBody>
      </p:sp>
      <p:sp>
        <p:nvSpPr>
          <p:cNvPr id="31747" name="Rectangle 3"/>
          <p:cNvSpPr>
            <a:spLocks noGrp="1" noChangeArrowheads="1"/>
          </p:cNvSpPr>
          <p:nvPr>
            <p:ph type="body" idx="1"/>
          </p:nvPr>
        </p:nvSpPr>
        <p:spPr/>
        <p:txBody>
          <a:bodyPr/>
          <a:lstStyle/>
          <a:p>
            <a:r>
              <a:rPr lang="en-US" b="1"/>
              <a:t>“Balance” between personal and professional life</a:t>
            </a:r>
          </a:p>
          <a:p>
            <a:pPr>
              <a:buFontTx/>
              <a:buNone/>
            </a:pPr>
            <a:endParaRPr lang="en-US" b="1"/>
          </a:p>
          <a:p>
            <a:r>
              <a:rPr lang="en-US" b="1"/>
              <a:t>Respect for personal/professional boundaries</a:t>
            </a:r>
          </a:p>
          <a:p>
            <a:pPr>
              <a:buFontTx/>
              <a:buNone/>
            </a:pPr>
            <a:endParaRPr lang="en-US" b="1"/>
          </a:p>
          <a:p>
            <a:r>
              <a:rPr lang="en-US" b="1"/>
              <a:t>Develop realistic expectations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31747">
                                            <p:txEl>
                                              <p:pRg st="0" end="0"/>
                                            </p:txEl>
                                          </p:spTgt>
                                        </p:tgtEl>
                                        <p:attrNameLst>
                                          <p:attrName>style.visibility</p:attrName>
                                        </p:attrNameLst>
                                      </p:cBhvr>
                                      <p:to>
                                        <p:strVal val="visible"/>
                                      </p:to>
                                    </p:set>
                                    <p:anim calcmode="lin" valueType="num">
                                      <p:cBhvr additive="base">
                                        <p:cTn id="12"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31747">
                                            <p:txEl>
                                              <p:pRg st="4" end="4"/>
                                            </p:txEl>
                                          </p:spTgt>
                                        </p:tgtEl>
                                        <p:attrNameLst>
                                          <p:attrName>style.visibility</p:attrName>
                                        </p:attrNameLst>
                                      </p:cBhvr>
                                      <p:to>
                                        <p:strVal val="visible"/>
                                      </p:to>
                                    </p:set>
                                    <p:anim calcmode="lin" valueType="num">
                                      <p:cBhvr additive="base">
                                        <p:cTn id="22"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advAuto="100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685800" y="1524000"/>
            <a:ext cx="7772400" cy="4114800"/>
          </a:xfrm>
        </p:spPr>
        <p:txBody>
          <a:bodyPr/>
          <a:lstStyle/>
          <a:p>
            <a:r>
              <a:rPr lang="en-US" b="1"/>
              <a:t>Balanced diet</a:t>
            </a:r>
          </a:p>
          <a:p>
            <a:endParaRPr lang="en-US" b="1"/>
          </a:p>
          <a:p>
            <a:r>
              <a:rPr lang="en-US" b="1"/>
              <a:t>Healthy lifestyle choices</a:t>
            </a:r>
          </a:p>
          <a:p>
            <a:endParaRPr lang="en-US" b="1"/>
          </a:p>
          <a:p>
            <a:r>
              <a:rPr lang="en-US" b="1"/>
              <a:t>Moderate caffeine/alcohol use</a:t>
            </a:r>
          </a:p>
          <a:p>
            <a:endParaRPr lang="en-US" b="1"/>
          </a:p>
          <a:p>
            <a:r>
              <a:rPr lang="en-US" b="1"/>
              <a:t>Exercise/movement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1000"/>
                                  </p:stCondLst>
                                  <p:childTnLst>
                                    <p:set>
                                      <p:cBhvr>
                                        <p:cTn id="11" dur="1" fill="hold">
                                          <p:stCondLst>
                                            <p:cond delay="0"/>
                                          </p:stCondLst>
                                        </p:cTn>
                                        <p:tgtEl>
                                          <p:spTgt spid="32771">
                                            <p:txEl>
                                              <p:pRg st="2" end="2"/>
                                            </p:txEl>
                                          </p:spTgt>
                                        </p:tgtEl>
                                        <p:attrNameLst>
                                          <p:attrName>style.visibility</p:attrName>
                                        </p:attrNameLst>
                                      </p:cBhvr>
                                      <p:to>
                                        <p:strVal val="visible"/>
                                      </p:to>
                                    </p:set>
                                    <p:anim calcmode="lin" valueType="num">
                                      <p:cBhvr additive="base">
                                        <p:cTn id="12"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1000"/>
                                  </p:stCondLst>
                                  <p:childTnLst>
                                    <p:set>
                                      <p:cBhvr>
                                        <p:cTn id="16" dur="1" fill="hold">
                                          <p:stCondLst>
                                            <p:cond delay="0"/>
                                          </p:stCondLst>
                                        </p:cTn>
                                        <p:tgtEl>
                                          <p:spTgt spid="32771">
                                            <p:txEl>
                                              <p:pRg st="4" end="4"/>
                                            </p:txEl>
                                          </p:spTgt>
                                        </p:tgtEl>
                                        <p:attrNameLst>
                                          <p:attrName>style.visibility</p:attrName>
                                        </p:attrNameLst>
                                      </p:cBhvr>
                                      <p:to>
                                        <p:strVal val="visible"/>
                                      </p:to>
                                    </p:set>
                                    <p:anim calcmode="lin" valueType="num">
                                      <p:cBhvr additive="base">
                                        <p:cTn id="17"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grpId="0" nodeType="afterEffect">
                                  <p:stCondLst>
                                    <p:cond delay="1000"/>
                                  </p:stCondLst>
                                  <p:childTnLst>
                                    <p:set>
                                      <p:cBhvr>
                                        <p:cTn id="21" dur="1" fill="hold">
                                          <p:stCondLst>
                                            <p:cond delay="0"/>
                                          </p:stCondLst>
                                        </p:cTn>
                                        <p:tgtEl>
                                          <p:spTgt spid="32771">
                                            <p:txEl>
                                              <p:pRg st="6" end="6"/>
                                            </p:txEl>
                                          </p:spTgt>
                                        </p:tgtEl>
                                        <p:attrNameLst>
                                          <p:attrName>style.visibility</p:attrName>
                                        </p:attrNameLst>
                                      </p:cBhvr>
                                      <p:to>
                                        <p:strVal val="visible"/>
                                      </p:to>
                                    </p:set>
                                    <p:anim calcmode="lin" valueType="num">
                                      <p:cBhvr additive="base">
                                        <p:cTn id="22"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7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advAuto="100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685800" y="1676400"/>
            <a:ext cx="7772400" cy="4267200"/>
          </a:xfrm>
        </p:spPr>
        <p:txBody>
          <a:bodyPr/>
          <a:lstStyle/>
          <a:p>
            <a:pPr>
              <a:lnSpc>
                <a:spcPct val="90000"/>
              </a:lnSpc>
            </a:pPr>
            <a:r>
              <a:rPr lang="en-US" b="1"/>
              <a:t>Maintain professional contacts</a:t>
            </a:r>
          </a:p>
          <a:p>
            <a:pPr>
              <a:lnSpc>
                <a:spcPct val="90000"/>
              </a:lnSpc>
            </a:pPr>
            <a:endParaRPr lang="en-US" b="1"/>
          </a:p>
          <a:p>
            <a:pPr>
              <a:lnSpc>
                <a:spcPct val="90000"/>
              </a:lnSpc>
            </a:pPr>
            <a:r>
              <a:rPr lang="en-US" b="1"/>
              <a:t>Engage in social and family relationships and events</a:t>
            </a:r>
          </a:p>
          <a:p>
            <a:pPr>
              <a:lnSpc>
                <a:spcPct val="90000"/>
              </a:lnSpc>
            </a:pPr>
            <a:endParaRPr lang="en-US" b="1"/>
          </a:p>
          <a:p>
            <a:pPr>
              <a:lnSpc>
                <a:spcPct val="90000"/>
              </a:lnSpc>
            </a:pPr>
            <a:r>
              <a:rPr lang="en-US" b="1"/>
              <a:t>Pursue leisure activities</a:t>
            </a:r>
          </a:p>
          <a:p>
            <a:pPr>
              <a:lnSpc>
                <a:spcPct val="90000"/>
              </a:lnSpc>
            </a:pPr>
            <a:endParaRPr lang="en-US" b="1"/>
          </a:p>
          <a:p>
            <a:pPr>
              <a:lnSpc>
                <a:spcPct val="90000"/>
              </a:lnSpc>
            </a:pPr>
            <a:r>
              <a:rPr lang="en-US" b="1"/>
              <a:t>Body therapy, e.g. massage, yoga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33795">
                                            <p:txEl>
                                              <p:pRg st="2" end="2"/>
                                            </p:txEl>
                                          </p:spTgt>
                                        </p:tgtEl>
                                        <p:attrNameLst>
                                          <p:attrName>style.visibility</p:attrName>
                                        </p:attrNameLst>
                                      </p:cBhvr>
                                      <p:to>
                                        <p:strVal val="visible"/>
                                      </p:to>
                                    </p:set>
                                    <p:anim calcmode="lin" valueType="num">
                                      <p:cBhvr additive="base">
                                        <p:cTn id="12"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33795">
                                            <p:txEl>
                                              <p:pRg st="4" end="4"/>
                                            </p:txEl>
                                          </p:spTgt>
                                        </p:tgtEl>
                                        <p:attrNameLst>
                                          <p:attrName>style.visibility</p:attrName>
                                        </p:attrNameLst>
                                      </p:cBhvr>
                                      <p:to>
                                        <p:strVal val="visible"/>
                                      </p:to>
                                    </p:set>
                                    <p:anim calcmode="lin" valueType="num">
                                      <p:cBhvr additive="base">
                                        <p:cTn id="17"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33795">
                                            <p:txEl>
                                              <p:pRg st="6" end="6"/>
                                            </p:txEl>
                                          </p:spTgt>
                                        </p:tgtEl>
                                        <p:attrNameLst>
                                          <p:attrName>style.visibility</p:attrName>
                                        </p:attrNameLst>
                                      </p:cBhvr>
                                      <p:to>
                                        <p:strVal val="visible"/>
                                      </p:to>
                                    </p:set>
                                    <p:anim calcmode="lin" valueType="num">
                                      <p:cBhvr additive="base">
                                        <p:cTn id="22"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3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Vicarious Trauma</a:t>
            </a:r>
            <a:endParaRPr lang="en-US" dirty="0"/>
          </a:p>
        </p:txBody>
      </p:sp>
      <p:sp>
        <p:nvSpPr>
          <p:cNvPr id="3" name="Content Placeholder 2"/>
          <p:cNvSpPr>
            <a:spLocks noGrp="1"/>
          </p:cNvSpPr>
          <p:nvPr>
            <p:ph idx="1"/>
          </p:nvPr>
        </p:nvSpPr>
        <p:spPr/>
        <p:txBody>
          <a:bodyPr/>
          <a:lstStyle/>
          <a:p>
            <a:r>
              <a:rPr lang="en-US" b="1" dirty="0" smtClean="0"/>
              <a:t>Vicarious </a:t>
            </a:r>
            <a:r>
              <a:rPr lang="en-US" b="1" dirty="0" err="1" smtClean="0"/>
              <a:t>traumatization</a:t>
            </a:r>
            <a:r>
              <a:rPr lang="en-US" dirty="0" smtClean="0"/>
              <a:t> (</a:t>
            </a:r>
            <a:r>
              <a:rPr lang="en-US" b="1" dirty="0" smtClean="0"/>
              <a:t>VT</a:t>
            </a:r>
            <a:r>
              <a:rPr lang="en-US" dirty="0" smtClean="0"/>
              <a:t>) is a transformation in the self of a trauma worker or helper that results </a:t>
            </a:r>
            <a:r>
              <a:rPr lang="en-US" dirty="0" smtClean="0"/>
              <a:t>from:</a:t>
            </a:r>
            <a:r>
              <a:rPr lang="en-US" dirty="0" smtClean="0"/>
              <a:t> </a:t>
            </a:r>
            <a:r>
              <a:rPr lang="en-US" dirty="0" smtClean="0"/>
              <a:t>empathic engagement with traumatized </a:t>
            </a:r>
            <a:r>
              <a:rPr lang="en-US" dirty="0" smtClean="0"/>
              <a:t> clients and their reports of traumatic experiences. </a:t>
            </a:r>
            <a:endParaRPr lang="en-US" dirty="0" smtClean="0"/>
          </a:p>
          <a:p>
            <a:r>
              <a:rPr lang="en-US" dirty="0" smtClean="0"/>
              <a:t>Includes disrupted sense of meaning </a:t>
            </a:r>
            <a:r>
              <a:rPr lang="en-US" dirty="0" smtClean="0"/>
              <a:t>and hope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85800" y="1371600"/>
            <a:ext cx="7772400" cy="4724400"/>
          </a:xfrm>
        </p:spPr>
        <p:txBody>
          <a:bodyPr/>
          <a:lstStyle/>
          <a:p>
            <a:r>
              <a:rPr lang="en-US" b="1"/>
              <a:t>Personal therapy</a:t>
            </a:r>
          </a:p>
          <a:p>
            <a:endParaRPr lang="en-US" b="1"/>
          </a:p>
          <a:p>
            <a:r>
              <a:rPr lang="en-US" b="1"/>
              <a:t>Rest/Relaxation</a:t>
            </a:r>
          </a:p>
          <a:p>
            <a:endParaRPr lang="en-US" b="1"/>
          </a:p>
          <a:p>
            <a:r>
              <a:rPr lang="en-US" b="1"/>
              <a:t>Reflect</a:t>
            </a:r>
          </a:p>
          <a:p>
            <a:endParaRPr lang="en-US" b="1"/>
          </a:p>
          <a:p>
            <a:r>
              <a:rPr lang="en-US" b="1"/>
              <a:t>Evaluate your priorities and goals on an ongoing basis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34819">
                                            <p:txEl>
                                              <p:pRg st="2" end="2"/>
                                            </p:txEl>
                                          </p:spTgt>
                                        </p:tgtEl>
                                        <p:attrNameLst>
                                          <p:attrName>style.visibility</p:attrName>
                                        </p:attrNameLst>
                                      </p:cBhvr>
                                      <p:to>
                                        <p:strVal val="visible"/>
                                      </p:to>
                                    </p:set>
                                    <p:anim calcmode="lin" valueType="num">
                                      <p:cBhvr additive="base">
                                        <p:cTn id="12"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34819">
                                            <p:txEl>
                                              <p:pRg st="4" end="4"/>
                                            </p:txEl>
                                          </p:spTgt>
                                        </p:tgtEl>
                                        <p:attrNameLst>
                                          <p:attrName>style.visibility</p:attrName>
                                        </p:attrNameLst>
                                      </p:cBhvr>
                                      <p:to>
                                        <p:strVal val="visible"/>
                                      </p:to>
                                    </p:set>
                                    <p:anim calcmode="lin" valueType="num">
                                      <p:cBhvr additive="base">
                                        <p:cTn id="17"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34819">
                                            <p:txEl>
                                              <p:pRg st="6" end="6"/>
                                            </p:txEl>
                                          </p:spTgt>
                                        </p:tgtEl>
                                        <p:attrNameLst>
                                          <p:attrName>style.visibility</p:attrName>
                                        </p:attrNameLst>
                                      </p:cBhvr>
                                      <p:to>
                                        <p:strVal val="visible"/>
                                      </p:to>
                                    </p:set>
                                    <p:anim calcmode="lin" valueType="num">
                                      <p:cBhvr additive="base">
                                        <p:cTn id="22"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48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advAuto="100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685800" y="990600"/>
            <a:ext cx="7772400" cy="5105400"/>
          </a:xfrm>
        </p:spPr>
        <p:txBody>
          <a:bodyPr/>
          <a:lstStyle/>
          <a:p>
            <a:pPr>
              <a:lnSpc>
                <a:spcPct val="90000"/>
              </a:lnSpc>
            </a:pPr>
            <a:r>
              <a:rPr lang="en-US" sz="2800" b="1"/>
              <a:t>Coming to terms with loss such as the effects of work that can shake or shatter religious or spiritual beliefs</a:t>
            </a:r>
            <a:br>
              <a:rPr lang="en-US" sz="2800" b="1"/>
            </a:br>
            <a:endParaRPr lang="en-US" sz="2800" b="1"/>
          </a:p>
          <a:p>
            <a:pPr>
              <a:lnSpc>
                <a:spcPct val="90000"/>
              </a:lnSpc>
            </a:pPr>
            <a:r>
              <a:rPr lang="en-US" sz="2800" b="1"/>
              <a:t>Permitting our sadness to be expressed so that we can receive comfort and support, and helps us to maintain intimacy in our personal lives</a:t>
            </a:r>
            <a:br>
              <a:rPr lang="en-US" sz="2800" b="1"/>
            </a:br>
            <a:endParaRPr lang="en-US" sz="2800" b="1"/>
          </a:p>
          <a:p>
            <a:pPr>
              <a:lnSpc>
                <a:spcPct val="90000"/>
              </a:lnSpc>
            </a:pPr>
            <a:r>
              <a:rPr lang="en-US" sz="2800" b="1"/>
              <a:t>Recognizing and accepting that VT is a normal response to doing painful and difficult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35843">
                                            <p:txEl>
                                              <p:pRg st="1" end="1"/>
                                            </p:txEl>
                                          </p:spTgt>
                                        </p:tgtEl>
                                        <p:attrNameLst>
                                          <p:attrName>style.visibility</p:attrName>
                                        </p:attrNameLst>
                                      </p:cBhvr>
                                      <p:to>
                                        <p:strVal val="visible"/>
                                      </p:to>
                                    </p:set>
                                    <p:anim calcmode="lin" valueType="num">
                                      <p:cBhvr additive="base">
                                        <p:cTn id="12"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35843">
                                            <p:txEl>
                                              <p:pRg st="2" end="2"/>
                                            </p:txEl>
                                          </p:spTgt>
                                        </p:tgtEl>
                                        <p:attrNameLst>
                                          <p:attrName>style.visibility</p:attrName>
                                        </p:attrNameLst>
                                      </p:cBhvr>
                                      <p:to>
                                        <p:strVal val="visible"/>
                                      </p:to>
                                    </p:set>
                                    <p:anim calcmode="lin" valueType="num">
                                      <p:cBhvr additive="base">
                                        <p:cTn id="17"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advAuto="100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85800" y="1524000"/>
            <a:ext cx="7772400" cy="4114800"/>
          </a:xfrm>
        </p:spPr>
        <p:txBody>
          <a:bodyPr/>
          <a:lstStyle/>
          <a:p>
            <a:pPr>
              <a:lnSpc>
                <a:spcPct val="90000"/>
              </a:lnSpc>
            </a:pPr>
            <a:r>
              <a:rPr lang="en-US" b="1"/>
              <a:t>Give yourself permission to experience the emotion of your work</a:t>
            </a:r>
          </a:p>
          <a:p>
            <a:pPr>
              <a:lnSpc>
                <a:spcPct val="90000"/>
              </a:lnSpc>
            </a:pPr>
            <a:endParaRPr lang="en-US" b="1"/>
          </a:p>
          <a:p>
            <a:pPr>
              <a:lnSpc>
                <a:spcPct val="90000"/>
              </a:lnSpc>
            </a:pPr>
            <a:r>
              <a:rPr lang="en-US" b="1"/>
              <a:t>Value your efforts as well as your successes</a:t>
            </a:r>
          </a:p>
          <a:p>
            <a:pPr>
              <a:lnSpc>
                <a:spcPct val="90000"/>
              </a:lnSpc>
            </a:pPr>
            <a:endParaRPr lang="en-US" b="1"/>
          </a:p>
          <a:p>
            <a:pPr>
              <a:lnSpc>
                <a:spcPct val="90000"/>
              </a:lnSpc>
            </a:pPr>
            <a:r>
              <a:rPr lang="en-US" b="1"/>
              <a:t>Laugh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36867">
                                            <p:txEl>
                                              <p:pRg st="2" end="2"/>
                                            </p:txEl>
                                          </p:spTgt>
                                        </p:tgtEl>
                                        <p:attrNameLst>
                                          <p:attrName>style.visibility</p:attrName>
                                        </p:attrNameLst>
                                      </p:cBhvr>
                                      <p:to>
                                        <p:strVal val="visible"/>
                                      </p:to>
                                    </p:set>
                                    <p:anim calcmode="lin" valueType="num">
                                      <p:cBhvr additive="base">
                                        <p:cTn id="12"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36867">
                                            <p:txEl>
                                              <p:pRg st="4" end="4"/>
                                            </p:txEl>
                                          </p:spTgt>
                                        </p:tgtEl>
                                        <p:attrNameLst>
                                          <p:attrName>style.visibility</p:attrName>
                                        </p:attrNameLst>
                                      </p:cBhvr>
                                      <p:to>
                                        <p:strVal val="visible"/>
                                      </p:to>
                                    </p:set>
                                    <p:anim calcmode="lin" valueType="num">
                                      <p:cBhvr additive="base">
                                        <p:cTn id="17"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advAuto="100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768350"/>
            <a:ext cx="7772400" cy="984250"/>
          </a:xfrm>
        </p:spPr>
        <p:txBody>
          <a:bodyPr/>
          <a:lstStyle/>
          <a:p>
            <a:r>
              <a:rPr lang="en-US" sz="4000" b="1">
                <a:solidFill>
                  <a:srgbClr val="6600CC"/>
                </a:solidFill>
              </a:rPr>
              <a:t>TEAM STRATEGIES</a:t>
            </a:r>
          </a:p>
        </p:txBody>
      </p:sp>
      <p:sp>
        <p:nvSpPr>
          <p:cNvPr id="46083" name="Rectangle 3"/>
          <p:cNvSpPr>
            <a:spLocks noGrp="1" noChangeArrowheads="1"/>
          </p:cNvSpPr>
          <p:nvPr>
            <p:ph type="body" idx="1"/>
          </p:nvPr>
        </p:nvSpPr>
        <p:spPr/>
        <p:txBody>
          <a:bodyPr/>
          <a:lstStyle/>
          <a:p>
            <a:r>
              <a:rPr lang="en-US" b="1"/>
              <a:t>Break familiar patterns</a:t>
            </a:r>
          </a:p>
          <a:p>
            <a:endParaRPr lang="en-US" b="1"/>
          </a:p>
          <a:p>
            <a:r>
              <a:rPr lang="en-US" b="1"/>
              <a:t>Overcome fears and barriers</a:t>
            </a:r>
          </a:p>
          <a:p>
            <a:endParaRPr lang="en-US" b="1"/>
          </a:p>
          <a:p>
            <a:r>
              <a:rPr lang="en-US" b="1"/>
              <a:t>Acknowledge contributions of others – respect for each other’s roles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46083">
                                            <p:txEl>
                                              <p:pRg st="0" end="0"/>
                                            </p:txEl>
                                          </p:spTgt>
                                        </p:tgtEl>
                                        <p:attrNameLst>
                                          <p:attrName>style.visibility</p:attrName>
                                        </p:attrNameLst>
                                      </p:cBhvr>
                                      <p:to>
                                        <p:strVal val="visible"/>
                                      </p:to>
                                    </p:set>
                                    <p:anim calcmode="lin" valueType="num">
                                      <p:cBhvr additive="base">
                                        <p:cTn id="12"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46083">
                                            <p:txEl>
                                              <p:pRg st="2" end="2"/>
                                            </p:txEl>
                                          </p:spTgt>
                                        </p:tgtEl>
                                        <p:attrNameLst>
                                          <p:attrName>style.visibility</p:attrName>
                                        </p:attrNameLst>
                                      </p:cBhvr>
                                      <p:to>
                                        <p:strVal val="visible"/>
                                      </p:to>
                                    </p:set>
                                    <p:anim calcmode="lin" valueType="num">
                                      <p:cBhvr additive="base">
                                        <p:cTn id="17"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46083">
                                            <p:txEl>
                                              <p:pRg st="4" end="4"/>
                                            </p:txEl>
                                          </p:spTgt>
                                        </p:tgtEl>
                                        <p:attrNameLst>
                                          <p:attrName>style.visibility</p:attrName>
                                        </p:attrNameLst>
                                      </p:cBhvr>
                                      <p:to>
                                        <p:strVal val="visible"/>
                                      </p:to>
                                    </p:set>
                                    <p:anim calcmode="lin" valueType="num">
                                      <p:cBhvr additive="base">
                                        <p:cTn id="22" dur="500" fill="hold"/>
                                        <p:tgtEl>
                                          <p:spTgt spid="4608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advAuto="100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685800" y="762000"/>
            <a:ext cx="7772400" cy="5486400"/>
          </a:xfrm>
        </p:spPr>
        <p:txBody>
          <a:bodyPr/>
          <a:lstStyle/>
          <a:p>
            <a:pPr>
              <a:lnSpc>
                <a:spcPct val="90000"/>
              </a:lnSpc>
            </a:pPr>
            <a:r>
              <a:rPr lang="en-US" sz="2800" b="1"/>
              <a:t>Debrief</a:t>
            </a:r>
          </a:p>
          <a:p>
            <a:pPr lvl="1">
              <a:lnSpc>
                <a:spcPct val="90000"/>
              </a:lnSpc>
            </a:pPr>
            <a:r>
              <a:rPr lang="en-US" sz="2400" b="1"/>
              <a:t>Formal and informal structures</a:t>
            </a:r>
            <a:br>
              <a:rPr lang="en-US" sz="2400" b="1"/>
            </a:br>
            <a:endParaRPr lang="en-US" sz="2400" b="1"/>
          </a:p>
          <a:p>
            <a:pPr>
              <a:lnSpc>
                <a:spcPct val="90000"/>
              </a:lnSpc>
            </a:pPr>
            <a:r>
              <a:rPr lang="en-US" sz="2800" b="1"/>
              <a:t>Regular Meetings</a:t>
            </a:r>
          </a:p>
          <a:p>
            <a:pPr lvl="1">
              <a:lnSpc>
                <a:spcPct val="90000"/>
              </a:lnSpc>
            </a:pPr>
            <a:r>
              <a:rPr lang="en-US" sz="2400" b="1"/>
              <a:t>Discuss situations </a:t>
            </a:r>
          </a:p>
          <a:p>
            <a:pPr lvl="1">
              <a:lnSpc>
                <a:spcPct val="90000"/>
              </a:lnSpc>
            </a:pPr>
            <a:r>
              <a:rPr lang="en-US" sz="2400" b="1"/>
              <a:t>Allow feelings to be shared</a:t>
            </a:r>
          </a:p>
          <a:p>
            <a:pPr lvl="1">
              <a:lnSpc>
                <a:spcPct val="90000"/>
              </a:lnSpc>
            </a:pPr>
            <a:r>
              <a:rPr lang="en-US" sz="2400" b="1"/>
              <a:t>Problem solve</a:t>
            </a:r>
          </a:p>
          <a:p>
            <a:pPr lvl="1">
              <a:lnSpc>
                <a:spcPct val="90000"/>
              </a:lnSpc>
            </a:pPr>
            <a:r>
              <a:rPr lang="en-US" sz="2400" b="1"/>
              <a:t>Provide ongoing education</a:t>
            </a:r>
          </a:p>
          <a:p>
            <a:pPr lvl="1">
              <a:lnSpc>
                <a:spcPct val="90000"/>
              </a:lnSpc>
            </a:pPr>
            <a:r>
              <a:rPr lang="en-US" sz="2400" b="1"/>
              <a:t>Encourage innovation</a:t>
            </a:r>
            <a:br>
              <a:rPr lang="en-US" sz="2400" b="1"/>
            </a:br>
            <a:endParaRPr lang="en-US" sz="2400" b="1"/>
          </a:p>
          <a:p>
            <a:pPr>
              <a:lnSpc>
                <a:spcPct val="90000"/>
              </a:lnSpc>
            </a:pPr>
            <a:r>
              <a:rPr lang="en-US" sz="2800" b="1"/>
              <a:t>Develop a mechanism in which to understand and process the effects and personal responses to the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47107">
                                            <p:txEl>
                                              <p:pRg st="1" end="1"/>
                                            </p:txEl>
                                          </p:spTgt>
                                        </p:tgtEl>
                                        <p:attrNameLst>
                                          <p:attrName>style.visibility</p:attrName>
                                        </p:attrNameLst>
                                      </p:cBhvr>
                                      <p:to>
                                        <p:strVal val="visible"/>
                                      </p:to>
                                    </p:set>
                                    <p:anim calcmode="lin" valueType="num">
                                      <p:cBhvr additive="base">
                                        <p:cTn id="11"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1000"/>
                                  </p:stCondLst>
                                  <p:childTnLst>
                                    <p:set>
                                      <p:cBhvr>
                                        <p:cTn id="15" dur="1" fill="hold">
                                          <p:stCondLst>
                                            <p:cond delay="0"/>
                                          </p:stCondLst>
                                        </p:cTn>
                                        <p:tgtEl>
                                          <p:spTgt spid="47107">
                                            <p:txEl>
                                              <p:pRg st="2" end="2"/>
                                            </p:txEl>
                                          </p:spTgt>
                                        </p:tgtEl>
                                        <p:attrNameLst>
                                          <p:attrName>style.visibility</p:attrName>
                                        </p:attrNameLst>
                                      </p:cBhvr>
                                      <p:to>
                                        <p:strVal val="visible"/>
                                      </p:to>
                                    </p:set>
                                    <p:anim calcmode="lin" valueType="num">
                                      <p:cBhvr additive="base">
                                        <p:cTn id="16"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47107">
                                            <p:txEl>
                                              <p:pRg st="2" end="2"/>
                                            </p:txEl>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1000"/>
                                  </p:stCondLst>
                                  <p:childTnLst>
                                    <p:set>
                                      <p:cBhvr>
                                        <p:cTn id="19" dur="1" fill="hold">
                                          <p:stCondLst>
                                            <p:cond delay="0"/>
                                          </p:stCondLst>
                                        </p:cTn>
                                        <p:tgtEl>
                                          <p:spTgt spid="47107">
                                            <p:txEl>
                                              <p:pRg st="3" end="3"/>
                                            </p:txEl>
                                          </p:spTgt>
                                        </p:tgtEl>
                                        <p:attrNameLst>
                                          <p:attrName>style.visibility</p:attrName>
                                        </p:attrNameLst>
                                      </p:cBhvr>
                                      <p:to>
                                        <p:strVal val="visible"/>
                                      </p:to>
                                    </p:set>
                                    <p:anim calcmode="lin" valueType="num">
                                      <p:cBhvr additive="base">
                                        <p:cTn id="20"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7107">
                                            <p:txEl>
                                              <p:pRg st="3" end="3"/>
                                            </p:tx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1000"/>
                                  </p:stCondLst>
                                  <p:childTnLst>
                                    <p:set>
                                      <p:cBhvr>
                                        <p:cTn id="23" dur="1" fill="hold">
                                          <p:stCondLst>
                                            <p:cond delay="0"/>
                                          </p:stCondLst>
                                        </p:cTn>
                                        <p:tgtEl>
                                          <p:spTgt spid="47107">
                                            <p:txEl>
                                              <p:pRg st="4" end="4"/>
                                            </p:txEl>
                                          </p:spTgt>
                                        </p:tgtEl>
                                        <p:attrNameLst>
                                          <p:attrName>style.visibility</p:attrName>
                                        </p:attrNameLst>
                                      </p:cBhvr>
                                      <p:to>
                                        <p:strVal val="visible"/>
                                      </p:to>
                                    </p:set>
                                    <p:anim calcmode="lin" valueType="num">
                                      <p:cBhvr additive="base">
                                        <p:cTn id="24"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7107">
                                            <p:txEl>
                                              <p:pRg st="4" end="4"/>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1000"/>
                                  </p:stCondLst>
                                  <p:childTnLst>
                                    <p:set>
                                      <p:cBhvr>
                                        <p:cTn id="27" dur="1" fill="hold">
                                          <p:stCondLst>
                                            <p:cond delay="0"/>
                                          </p:stCondLst>
                                        </p:cTn>
                                        <p:tgtEl>
                                          <p:spTgt spid="47107">
                                            <p:txEl>
                                              <p:pRg st="5" end="5"/>
                                            </p:txEl>
                                          </p:spTgt>
                                        </p:tgtEl>
                                        <p:attrNameLst>
                                          <p:attrName>style.visibility</p:attrName>
                                        </p:attrNameLst>
                                      </p:cBhvr>
                                      <p:to>
                                        <p:strVal val="visible"/>
                                      </p:to>
                                    </p:set>
                                    <p:anim calcmode="lin" valueType="num">
                                      <p:cBhvr additive="base">
                                        <p:cTn id="28"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7107">
                                            <p:txEl>
                                              <p:pRg st="5" end="5"/>
                                            </p:txEl>
                                          </p:spTgt>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1000"/>
                                  </p:stCondLst>
                                  <p:childTnLst>
                                    <p:set>
                                      <p:cBhvr>
                                        <p:cTn id="31" dur="1" fill="hold">
                                          <p:stCondLst>
                                            <p:cond delay="0"/>
                                          </p:stCondLst>
                                        </p:cTn>
                                        <p:tgtEl>
                                          <p:spTgt spid="47107">
                                            <p:txEl>
                                              <p:pRg st="6" end="6"/>
                                            </p:txEl>
                                          </p:spTgt>
                                        </p:tgtEl>
                                        <p:attrNameLst>
                                          <p:attrName>style.visibility</p:attrName>
                                        </p:attrNameLst>
                                      </p:cBhvr>
                                      <p:to>
                                        <p:strVal val="visible"/>
                                      </p:to>
                                    </p:set>
                                    <p:anim calcmode="lin" valueType="num">
                                      <p:cBhvr additive="base">
                                        <p:cTn id="32" dur="500" fill="hold"/>
                                        <p:tgtEl>
                                          <p:spTgt spid="47107">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7107">
                                            <p:txEl>
                                              <p:pRg st="6" end="6"/>
                                            </p:txEl>
                                          </p:spTgt>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1000"/>
                                  </p:stCondLst>
                                  <p:childTnLst>
                                    <p:set>
                                      <p:cBhvr>
                                        <p:cTn id="35" dur="1" fill="hold">
                                          <p:stCondLst>
                                            <p:cond delay="0"/>
                                          </p:stCondLst>
                                        </p:cTn>
                                        <p:tgtEl>
                                          <p:spTgt spid="47107">
                                            <p:txEl>
                                              <p:pRg st="7" end="7"/>
                                            </p:txEl>
                                          </p:spTgt>
                                        </p:tgtEl>
                                        <p:attrNameLst>
                                          <p:attrName>style.visibility</p:attrName>
                                        </p:attrNameLst>
                                      </p:cBhvr>
                                      <p:to>
                                        <p:strVal val="visible"/>
                                      </p:to>
                                    </p:set>
                                    <p:anim calcmode="lin" valueType="num">
                                      <p:cBhvr additive="base">
                                        <p:cTn id="36" dur="500" fill="hold"/>
                                        <p:tgtEl>
                                          <p:spTgt spid="47107">
                                            <p:txEl>
                                              <p:pRg st="7" end="7"/>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7107">
                                            <p:txEl>
                                              <p:pRg st="7" end="7"/>
                                            </p:txEl>
                                          </p:spTgt>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2" presetClass="entr" presetSubtype="8" fill="hold" grpId="0" nodeType="afterEffect">
                                  <p:stCondLst>
                                    <p:cond delay="1000"/>
                                  </p:stCondLst>
                                  <p:childTnLst>
                                    <p:set>
                                      <p:cBhvr>
                                        <p:cTn id="40" dur="1" fill="hold">
                                          <p:stCondLst>
                                            <p:cond delay="0"/>
                                          </p:stCondLst>
                                        </p:cTn>
                                        <p:tgtEl>
                                          <p:spTgt spid="47107">
                                            <p:txEl>
                                              <p:pRg st="8" end="8"/>
                                            </p:txEl>
                                          </p:spTgt>
                                        </p:tgtEl>
                                        <p:attrNameLst>
                                          <p:attrName>style.visibility</p:attrName>
                                        </p:attrNameLst>
                                      </p:cBhvr>
                                      <p:to>
                                        <p:strVal val="visible"/>
                                      </p:to>
                                    </p:set>
                                    <p:anim calcmode="lin" valueType="num">
                                      <p:cBhvr additive="base">
                                        <p:cTn id="41" dur="500" fill="hold"/>
                                        <p:tgtEl>
                                          <p:spTgt spid="47107">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710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advAuto="100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p:txBody>
          <a:bodyPr/>
          <a:lstStyle/>
          <a:p>
            <a:r>
              <a:rPr lang="en-US" b="1"/>
              <a:t>Avoid nay-sayers</a:t>
            </a:r>
          </a:p>
          <a:p>
            <a:endParaRPr lang="en-US" b="1"/>
          </a:p>
          <a:p>
            <a:r>
              <a:rPr lang="en-US" b="1"/>
              <a:t>Build dreams and ideas together</a:t>
            </a:r>
          </a:p>
          <a:p>
            <a:endParaRPr lang="en-US" b="1"/>
          </a:p>
          <a:p>
            <a:r>
              <a:rPr lang="en-US" b="1"/>
              <a:t>Experiment with creativity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48131">
                                            <p:txEl>
                                              <p:pRg st="2" end="2"/>
                                            </p:txEl>
                                          </p:spTgt>
                                        </p:tgtEl>
                                        <p:attrNameLst>
                                          <p:attrName>style.visibility</p:attrName>
                                        </p:attrNameLst>
                                      </p:cBhvr>
                                      <p:to>
                                        <p:strVal val="visible"/>
                                      </p:to>
                                    </p:set>
                                    <p:anim calcmode="lin" valueType="num">
                                      <p:cBhvr additive="base">
                                        <p:cTn id="12" dur="500" fill="hold"/>
                                        <p:tgtEl>
                                          <p:spTgt spid="48131">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48131">
                                            <p:txEl>
                                              <p:pRg st="4" end="4"/>
                                            </p:txEl>
                                          </p:spTgt>
                                        </p:tgtEl>
                                        <p:attrNameLst>
                                          <p:attrName>style.visibility</p:attrName>
                                        </p:attrNameLst>
                                      </p:cBhvr>
                                      <p:to>
                                        <p:strVal val="visible"/>
                                      </p:to>
                                    </p:set>
                                    <p:anim calcmode="lin" valueType="num">
                                      <p:cBhvr additive="base">
                                        <p:cTn id="17" dur="500" fill="hold"/>
                                        <p:tgtEl>
                                          <p:spTgt spid="4813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81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advAuto="100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p:txBody>
          <a:bodyPr/>
          <a:lstStyle/>
          <a:p>
            <a:r>
              <a:rPr lang="en-US" b="1"/>
              <a:t>Guard against censoring your ideas</a:t>
            </a:r>
          </a:p>
          <a:p>
            <a:endParaRPr lang="en-US" b="1"/>
          </a:p>
          <a:p>
            <a:r>
              <a:rPr lang="en-US" b="1"/>
              <a:t>Seek positive solutions</a:t>
            </a:r>
          </a:p>
          <a:p>
            <a:endParaRPr lang="en-US" b="1"/>
          </a:p>
          <a:p>
            <a:r>
              <a:rPr lang="en-US" b="1"/>
              <a:t>Offer a helping hand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49155">
                                            <p:txEl>
                                              <p:pRg st="2" end="2"/>
                                            </p:txEl>
                                          </p:spTgt>
                                        </p:tgtEl>
                                        <p:attrNameLst>
                                          <p:attrName>style.visibility</p:attrName>
                                        </p:attrNameLst>
                                      </p:cBhvr>
                                      <p:to>
                                        <p:strVal val="visible"/>
                                      </p:to>
                                    </p:set>
                                    <p:anim calcmode="lin" valueType="num">
                                      <p:cBhvr additive="base">
                                        <p:cTn id="12"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49155">
                                            <p:txEl>
                                              <p:pRg st="4" end="4"/>
                                            </p:txEl>
                                          </p:spTgt>
                                        </p:tgtEl>
                                        <p:attrNameLst>
                                          <p:attrName>style.visibility</p:attrName>
                                        </p:attrNameLst>
                                      </p:cBhvr>
                                      <p:to>
                                        <p:strVal val="visible"/>
                                      </p:to>
                                    </p:set>
                                    <p:anim calcmode="lin" valueType="num">
                                      <p:cBhvr additive="base">
                                        <p:cTn id="17" dur="500" fill="hold"/>
                                        <p:tgtEl>
                                          <p:spTgt spid="4915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91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advAuto="100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p:txBody>
          <a:bodyPr/>
          <a:lstStyle/>
          <a:p>
            <a:r>
              <a:rPr lang="en-US" b="1"/>
              <a:t>Allow team members to show their feelings and vulnerabilities</a:t>
            </a:r>
          </a:p>
          <a:p>
            <a:endParaRPr lang="en-US" b="1"/>
          </a:p>
          <a:p>
            <a:r>
              <a:rPr lang="en-US" b="1"/>
              <a:t>Celebrate your successes</a:t>
            </a:r>
          </a:p>
          <a:p>
            <a:endParaRPr lang="en-US" b="1"/>
          </a:p>
          <a:p>
            <a:r>
              <a:rPr lang="en-US" b="1"/>
              <a:t>Laugh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0179">
                                            <p:txEl>
                                              <p:pRg st="2" end="2"/>
                                            </p:txEl>
                                          </p:spTgt>
                                        </p:tgtEl>
                                        <p:attrNameLst>
                                          <p:attrName>style.visibility</p:attrName>
                                        </p:attrNameLst>
                                      </p:cBhvr>
                                      <p:to>
                                        <p:strVal val="visible"/>
                                      </p:to>
                                    </p:set>
                                    <p:anim calcmode="lin" valueType="num">
                                      <p:cBhvr additive="base">
                                        <p:cTn id="12"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50179">
                                            <p:txEl>
                                              <p:pRg st="4" end="4"/>
                                            </p:txEl>
                                          </p:spTgt>
                                        </p:tgtEl>
                                        <p:attrNameLst>
                                          <p:attrName>style.visibility</p:attrName>
                                        </p:attrNameLst>
                                      </p:cBhvr>
                                      <p:to>
                                        <p:strVal val="visible"/>
                                      </p:to>
                                    </p:set>
                                    <p:anim calcmode="lin" valueType="num">
                                      <p:cBhvr additive="base">
                                        <p:cTn id="17" dur="500" fill="hold"/>
                                        <p:tgtEl>
                                          <p:spTgt spid="50179">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01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advAuto="100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b="1">
                <a:solidFill>
                  <a:srgbClr val="6600CC"/>
                </a:solidFill>
              </a:rPr>
              <a:t>CONTRIBUTORS TO SIGNIFICANT STRESS IN HELPERS</a:t>
            </a:r>
          </a:p>
        </p:txBody>
      </p:sp>
      <p:sp>
        <p:nvSpPr>
          <p:cNvPr id="51203" name="Rectangle 3"/>
          <p:cNvSpPr>
            <a:spLocks noGrp="1" noChangeArrowheads="1"/>
          </p:cNvSpPr>
          <p:nvPr>
            <p:ph type="body" idx="1"/>
          </p:nvPr>
        </p:nvSpPr>
        <p:spPr/>
        <p:txBody>
          <a:bodyPr/>
          <a:lstStyle/>
          <a:p>
            <a:pPr>
              <a:lnSpc>
                <a:spcPct val="90000"/>
              </a:lnSpc>
            </a:pPr>
            <a:r>
              <a:rPr lang="en-US" b="1"/>
              <a:t>Role strain</a:t>
            </a:r>
          </a:p>
          <a:p>
            <a:pPr>
              <a:lnSpc>
                <a:spcPct val="90000"/>
              </a:lnSpc>
              <a:buFontTx/>
              <a:buNone/>
            </a:pPr>
            <a:endParaRPr lang="en-US" b="1"/>
          </a:p>
          <a:p>
            <a:pPr>
              <a:lnSpc>
                <a:spcPct val="90000"/>
              </a:lnSpc>
            </a:pPr>
            <a:r>
              <a:rPr lang="en-US" b="1"/>
              <a:t>Staff conflict</a:t>
            </a:r>
          </a:p>
          <a:p>
            <a:pPr>
              <a:lnSpc>
                <a:spcPct val="90000"/>
              </a:lnSpc>
              <a:buFontTx/>
              <a:buNone/>
            </a:pPr>
            <a:endParaRPr lang="en-US" b="1"/>
          </a:p>
          <a:p>
            <a:pPr>
              <a:lnSpc>
                <a:spcPct val="90000"/>
              </a:lnSpc>
            </a:pPr>
            <a:r>
              <a:rPr lang="en-US" b="1"/>
              <a:t>Lack of perceived support from peers</a:t>
            </a:r>
          </a:p>
          <a:p>
            <a:pPr>
              <a:lnSpc>
                <a:spcPct val="90000"/>
              </a:lnSpc>
              <a:buFontTx/>
              <a:buNone/>
            </a:pPr>
            <a:endParaRPr lang="en-US" b="1"/>
          </a:p>
          <a:p>
            <a:pPr>
              <a:lnSpc>
                <a:spcPct val="90000"/>
              </a:lnSpc>
            </a:pPr>
            <a:r>
              <a:rPr lang="en-US" b="1"/>
              <a:t>Lack of role clarity</a:t>
            </a:r>
          </a:p>
          <a:p>
            <a:pPr>
              <a:lnSpc>
                <a:spcPct val="90000"/>
              </a:lnSpc>
              <a:buFontTx/>
              <a:buNone/>
            </a:pP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0-#ppt_w/2"/>
                                          </p:val>
                                        </p:tav>
                                        <p:tav tm="100000">
                                          <p:val>
                                            <p:strVal val="#ppt_x"/>
                                          </p:val>
                                        </p:tav>
                                      </p:tavLst>
                                    </p:anim>
                                    <p:anim calcmode="lin" valueType="num">
                                      <p:cBhvr additive="base">
                                        <p:cTn id="8" dur="500" fill="hold"/>
                                        <p:tgtEl>
                                          <p:spTgt spid="512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51203">
                                            <p:txEl>
                                              <p:pRg st="0" end="0"/>
                                            </p:txEl>
                                          </p:spTgt>
                                        </p:tgtEl>
                                        <p:attrNameLst>
                                          <p:attrName>style.visibility</p:attrName>
                                        </p:attrNameLst>
                                      </p:cBhvr>
                                      <p:to>
                                        <p:strVal val="visible"/>
                                      </p:to>
                                    </p:set>
                                    <p:anim calcmode="lin" valueType="num">
                                      <p:cBhvr additive="base">
                                        <p:cTn id="12"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51203">
                                            <p:txEl>
                                              <p:pRg st="2" end="2"/>
                                            </p:txEl>
                                          </p:spTgt>
                                        </p:tgtEl>
                                        <p:attrNameLst>
                                          <p:attrName>style.visibility</p:attrName>
                                        </p:attrNameLst>
                                      </p:cBhvr>
                                      <p:to>
                                        <p:strVal val="visible"/>
                                      </p:to>
                                    </p:set>
                                    <p:anim calcmode="lin" valueType="num">
                                      <p:cBhvr additive="base">
                                        <p:cTn id="17"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51203">
                                            <p:txEl>
                                              <p:pRg st="4" end="4"/>
                                            </p:txEl>
                                          </p:spTgt>
                                        </p:tgtEl>
                                        <p:attrNameLst>
                                          <p:attrName>style.visibility</p:attrName>
                                        </p:attrNameLst>
                                      </p:cBhvr>
                                      <p:to>
                                        <p:strVal val="visible"/>
                                      </p:to>
                                    </p:set>
                                    <p:anim calcmode="lin" valueType="num">
                                      <p:cBhvr additive="base">
                                        <p:cTn id="22"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1203">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51203">
                                            <p:txEl>
                                              <p:pRg st="6" end="6"/>
                                            </p:txEl>
                                          </p:spTgt>
                                        </p:tgtEl>
                                        <p:attrNameLst>
                                          <p:attrName>style.visibility</p:attrName>
                                        </p:attrNameLst>
                                      </p:cBhvr>
                                      <p:to>
                                        <p:strVal val="visible"/>
                                      </p:to>
                                    </p:set>
                                    <p:anim calcmode="lin" valueType="num">
                                      <p:cBhvr additive="base">
                                        <p:cTn id="27" dur="500" fill="hold"/>
                                        <p:tgtEl>
                                          <p:spTgt spid="5120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build="p" autoUpdateAnimBg="0" advAuto="100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&amp; Symptoms of Trauma</a:t>
            </a:r>
            <a:endParaRPr lang="en-US" dirty="0"/>
          </a:p>
        </p:txBody>
      </p:sp>
      <p:sp>
        <p:nvSpPr>
          <p:cNvPr id="3" name="Content Placeholder 2"/>
          <p:cNvSpPr>
            <a:spLocks noGrp="1"/>
          </p:cNvSpPr>
          <p:nvPr>
            <p:ph idx="1"/>
          </p:nvPr>
        </p:nvSpPr>
        <p:spPr/>
        <p:txBody>
          <a:bodyPr/>
          <a:lstStyle/>
          <a:p>
            <a:r>
              <a:rPr lang="en-US" dirty="0" smtClean="0"/>
              <a:t>Posttraumatic Stress Disorder</a:t>
            </a:r>
          </a:p>
          <a:p>
            <a:pPr lvl="1"/>
            <a:r>
              <a:rPr lang="en-US" dirty="0" smtClean="0"/>
              <a:t>Symptom Clusters:</a:t>
            </a:r>
          </a:p>
          <a:p>
            <a:pPr lvl="2"/>
            <a:r>
              <a:rPr lang="en-US" dirty="0" smtClean="0"/>
              <a:t>Re-</a:t>
            </a:r>
            <a:r>
              <a:rPr lang="en-US" dirty="0" err="1" smtClean="0"/>
              <a:t>expereincing</a:t>
            </a:r>
            <a:r>
              <a:rPr lang="en-US" dirty="0" smtClean="0"/>
              <a:t>, Avoidance, Arousal</a:t>
            </a:r>
          </a:p>
          <a:p>
            <a:pPr lvl="2"/>
            <a:endParaRPr lang="en-US" dirty="0" smtClean="0"/>
          </a:p>
          <a:p>
            <a:r>
              <a:rPr lang="en-US" dirty="0" smtClean="0"/>
              <a:t>Complex Trauma</a:t>
            </a:r>
          </a:p>
          <a:p>
            <a:pPr lvl="1"/>
            <a:r>
              <a:rPr lang="en-US" dirty="0" smtClean="0"/>
              <a:t>E</a:t>
            </a:r>
            <a:r>
              <a:rPr lang="en-US" dirty="0" smtClean="0"/>
              <a:t>ffects of Relationships</a:t>
            </a:r>
          </a:p>
          <a:p>
            <a:pPr lvl="1"/>
            <a:r>
              <a:rPr lang="en-US" dirty="0" smtClean="0"/>
              <a:t>E</a:t>
            </a:r>
            <a:r>
              <a:rPr lang="en-US" dirty="0" smtClean="0"/>
              <a:t>ffects on Personality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4000" b="1">
                <a:solidFill>
                  <a:srgbClr val="6600CC"/>
                </a:solidFill>
              </a:rPr>
              <a:t>CONTEXT OF WORK</a:t>
            </a:r>
          </a:p>
        </p:txBody>
      </p:sp>
      <p:sp>
        <p:nvSpPr>
          <p:cNvPr id="78851" name="Rectangle 3"/>
          <p:cNvSpPr>
            <a:spLocks noGrp="1" noChangeArrowheads="1"/>
          </p:cNvSpPr>
          <p:nvPr>
            <p:ph type="body" idx="1"/>
          </p:nvPr>
        </p:nvSpPr>
        <p:spPr>
          <a:xfrm>
            <a:off x="457200" y="1981200"/>
            <a:ext cx="8305800" cy="4114800"/>
          </a:xfrm>
        </p:spPr>
        <p:txBody>
          <a:bodyPr/>
          <a:lstStyle/>
          <a:p>
            <a:pPr>
              <a:lnSpc>
                <a:spcPct val="90000"/>
              </a:lnSpc>
            </a:pPr>
            <a:r>
              <a:rPr lang="en-US" b="1"/>
              <a:t>Defines self, skills and values</a:t>
            </a:r>
          </a:p>
          <a:p>
            <a:pPr>
              <a:lnSpc>
                <a:spcPct val="90000"/>
              </a:lnSpc>
            </a:pPr>
            <a:r>
              <a:rPr lang="en-US" b="1"/>
              <a:t>Often drives economic viability and security (health benefits, retirement)</a:t>
            </a:r>
          </a:p>
          <a:p>
            <a:pPr>
              <a:lnSpc>
                <a:spcPct val="90000"/>
              </a:lnSpc>
            </a:pPr>
            <a:r>
              <a:rPr lang="en-US" b="1"/>
              <a:t>Personal lifestyle, and lifestyle of family</a:t>
            </a:r>
          </a:p>
          <a:p>
            <a:pPr>
              <a:lnSpc>
                <a:spcPct val="90000"/>
              </a:lnSpc>
            </a:pPr>
            <a:r>
              <a:rPr lang="en-US" b="1"/>
              <a:t>Provides structure, routine and predictability</a:t>
            </a:r>
          </a:p>
          <a:p>
            <a:pPr>
              <a:lnSpc>
                <a:spcPct val="90000"/>
              </a:lnSpc>
            </a:pPr>
            <a:r>
              <a:rPr lang="en-US" b="1"/>
              <a:t>May define social groupings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0-#ppt_w/2"/>
                                          </p:val>
                                        </p:tav>
                                        <p:tav tm="100000">
                                          <p:val>
                                            <p:strVal val="#ppt_x"/>
                                          </p:val>
                                        </p:tav>
                                      </p:tavLst>
                                    </p:anim>
                                    <p:anim calcmode="lin" valueType="num">
                                      <p:cBhvr additive="base">
                                        <p:cTn id="8" dur="500" fill="hold"/>
                                        <p:tgtEl>
                                          <p:spTgt spid="788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78851">
                                            <p:txEl>
                                              <p:pRg st="0" end="0"/>
                                            </p:txEl>
                                          </p:spTgt>
                                        </p:tgtEl>
                                        <p:attrNameLst>
                                          <p:attrName>style.visibility</p:attrName>
                                        </p:attrNameLst>
                                      </p:cBhvr>
                                      <p:to>
                                        <p:strVal val="visible"/>
                                      </p:to>
                                    </p:set>
                                    <p:anim calcmode="lin" valueType="num">
                                      <p:cBhvr additive="base">
                                        <p:cTn id="12"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78851">
                                            <p:txEl>
                                              <p:pRg st="1" end="1"/>
                                            </p:txEl>
                                          </p:spTgt>
                                        </p:tgtEl>
                                        <p:attrNameLst>
                                          <p:attrName>style.visibility</p:attrName>
                                        </p:attrNameLst>
                                      </p:cBhvr>
                                      <p:to>
                                        <p:strVal val="visible"/>
                                      </p:to>
                                    </p:set>
                                    <p:anim calcmode="lin" valueType="num">
                                      <p:cBhvr additive="base">
                                        <p:cTn id="17"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1000"/>
                                  </p:stCondLst>
                                  <p:childTnLst>
                                    <p:set>
                                      <p:cBhvr>
                                        <p:cTn id="21" dur="1" fill="hold">
                                          <p:stCondLst>
                                            <p:cond delay="0"/>
                                          </p:stCondLst>
                                        </p:cTn>
                                        <p:tgtEl>
                                          <p:spTgt spid="78851">
                                            <p:txEl>
                                              <p:pRg st="2" end="2"/>
                                            </p:txEl>
                                          </p:spTgt>
                                        </p:tgtEl>
                                        <p:attrNameLst>
                                          <p:attrName>style.visibility</p:attrName>
                                        </p:attrNameLst>
                                      </p:cBhvr>
                                      <p:to>
                                        <p:strVal val="visible"/>
                                      </p:to>
                                    </p:set>
                                    <p:anim calcmode="lin" valueType="num">
                                      <p:cBhvr additive="base">
                                        <p:cTn id="22"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1000"/>
                                  </p:stCondLst>
                                  <p:childTnLst>
                                    <p:set>
                                      <p:cBhvr>
                                        <p:cTn id="26" dur="1" fill="hold">
                                          <p:stCondLst>
                                            <p:cond delay="0"/>
                                          </p:stCondLst>
                                        </p:cTn>
                                        <p:tgtEl>
                                          <p:spTgt spid="78851">
                                            <p:txEl>
                                              <p:pRg st="3" end="3"/>
                                            </p:txEl>
                                          </p:spTgt>
                                        </p:tgtEl>
                                        <p:attrNameLst>
                                          <p:attrName>style.visibility</p:attrName>
                                        </p:attrNameLst>
                                      </p:cBhvr>
                                      <p:to>
                                        <p:strVal val="visible"/>
                                      </p:to>
                                    </p:set>
                                    <p:anim calcmode="lin" valueType="num">
                                      <p:cBhvr additive="base">
                                        <p:cTn id="27"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6500"/>
                            </p:stCondLst>
                            <p:childTnLst>
                              <p:par>
                                <p:cTn id="30" presetID="2" presetClass="entr" presetSubtype="8" fill="hold" grpId="0" nodeType="afterEffect">
                                  <p:stCondLst>
                                    <p:cond delay="1000"/>
                                  </p:stCondLst>
                                  <p:childTnLst>
                                    <p:set>
                                      <p:cBhvr>
                                        <p:cTn id="31" dur="1" fill="hold">
                                          <p:stCondLst>
                                            <p:cond delay="0"/>
                                          </p:stCondLst>
                                        </p:cTn>
                                        <p:tgtEl>
                                          <p:spTgt spid="78851">
                                            <p:txEl>
                                              <p:pRg st="4" end="4"/>
                                            </p:txEl>
                                          </p:spTgt>
                                        </p:tgtEl>
                                        <p:attrNameLst>
                                          <p:attrName>style.visibility</p:attrName>
                                        </p:attrNameLst>
                                      </p:cBhvr>
                                      <p:to>
                                        <p:strVal val="visible"/>
                                      </p:to>
                                    </p:set>
                                    <p:anim calcmode="lin" valueType="num">
                                      <p:cBhvr additive="base">
                                        <p:cTn id="32"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788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build="p" autoUpdateAnimBg="0" advAuto="100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040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dirty="0" smtClean="0"/>
              <a:t>PTSD Symptoms: Re-Experiencing</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Intrusive</a:t>
            </a:r>
            <a:r>
              <a:rPr lang="en-US" dirty="0" smtClean="0"/>
              <a:t>, upsetting memories of the event</a:t>
            </a:r>
          </a:p>
          <a:p>
            <a:pPr lvl="0"/>
            <a:r>
              <a:rPr lang="en-US" dirty="0" smtClean="0"/>
              <a:t>Flashbacks (acting or feeling like the event is happening again)</a:t>
            </a:r>
          </a:p>
          <a:p>
            <a:pPr lvl="0"/>
            <a:r>
              <a:rPr lang="en-US" dirty="0" smtClean="0"/>
              <a:t>Nightmares (either of the event or of other frightening things) </a:t>
            </a:r>
          </a:p>
          <a:p>
            <a:pPr lvl="0"/>
            <a:r>
              <a:rPr lang="en-US" dirty="0" smtClean="0"/>
              <a:t>Feelings of intense distress when reminded of the trauma</a:t>
            </a:r>
          </a:p>
          <a:p>
            <a:pPr lvl="0"/>
            <a:r>
              <a:rPr lang="en-US" dirty="0" smtClean="0"/>
              <a:t>Intense physical reactions to reminders of the event (e.g. pounding heart, rapid breathing, nausea, muscle tension, sweating)</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PTSD symptoms of avoidance and emotional numbing</a:t>
            </a:r>
            <a:endParaRPr lang="en-US" dirty="0"/>
          </a:p>
        </p:txBody>
      </p:sp>
      <p:sp>
        <p:nvSpPr>
          <p:cNvPr id="3" name="Content Placeholder 2"/>
          <p:cNvSpPr>
            <a:spLocks noGrp="1"/>
          </p:cNvSpPr>
          <p:nvPr>
            <p:ph idx="1"/>
          </p:nvPr>
        </p:nvSpPr>
        <p:spPr/>
        <p:txBody>
          <a:bodyPr/>
          <a:lstStyle/>
          <a:p>
            <a:pPr lvl="0"/>
            <a:r>
              <a:rPr lang="en-US" dirty="0" smtClean="0"/>
              <a:t>Avoiding activities, places, thoughts, or feelings that remind you of the trauma</a:t>
            </a:r>
          </a:p>
          <a:p>
            <a:pPr lvl="0"/>
            <a:r>
              <a:rPr lang="en-US" dirty="0" smtClean="0"/>
              <a:t>Inability to remember important aspects of the trauma</a:t>
            </a:r>
          </a:p>
          <a:p>
            <a:pPr lvl="0"/>
            <a:r>
              <a:rPr lang="en-US" dirty="0" smtClean="0"/>
              <a:t>Loss of interest in activities and life in general</a:t>
            </a:r>
          </a:p>
          <a:p>
            <a:pPr lvl="0"/>
            <a:r>
              <a:rPr lang="en-US" dirty="0" smtClean="0"/>
              <a:t>Feeling detached from others and emotionally numb</a:t>
            </a:r>
          </a:p>
          <a:p>
            <a:pPr lvl="0"/>
            <a:r>
              <a:rPr lang="en-US" dirty="0" smtClean="0"/>
              <a:t>Sense of a limited future (you don’t expect to live a normal life span, get married, have a career)</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PTSD symptoms of increased arousal</a:t>
            </a:r>
            <a:endParaRPr lang="en-US" dirty="0"/>
          </a:p>
        </p:txBody>
      </p:sp>
      <p:sp>
        <p:nvSpPr>
          <p:cNvPr id="3" name="Content Placeholder 2"/>
          <p:cNvSpPr>
            <a:spLocks noGrp="1"/>
          </p:cNvSpPr>
          <p:nvPr>
            <p:ph idx="1"/>
          </p:nvPr>
        </p:nvSpPr>
        <p:spPr/>
        <p:txBody>
          <a:bodyPr/>
          <a:lstStyle/>
          <a:p>
            <a:pPr lvl="0"/>
            <a:r>
              <a:rPr lang="en-US" dirty="0" smtClean="0"/>
              <a:t>Difficulty falling or staying asleep</a:t>
            </a:r>
          </a:p>
          <a:p>
            <a:pPr lvl="0"/>
            <a:r>
              <a:rPr lang="en-US" dirty="0" smtClean="0"/>
              <a:t>Irritability or outbursts of anger</a:t>
            </a:r>
          </a:p>
          <a:p>
            <a:pPr lvl="0"/>
            <a:r>
              <a:rPr lang="en-US" dirty="0" smtClean="0"/>
              <a:t>Difficulty concentrating</a:t>
            </a:r>
          </a:p>
          <a:p>
            <a:pPr lvl="0"/>
            <a:r>
              <a:rPr lang="en-US" dirty="0" err="1" smtClean="0"/>
              <a:t>Hypervigilance</a:t>
            </a:r>
            <a:r>
              <a:rPr lang="en-US" dirty="0" smtClean="0"/>
              <a:t> (on constant “red alert”)</a:t>
            </a:r>
          </a:p>
          <a:p>
            <a:pPr lvl="0"/>
            <a:r>
              <a:rPr lang="en-US" dirty="0" smtClean="0"/>
              <a:t>Feeling jumpy and easily startled</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common symptoms of post-traumatic stress disorder</a:t>
            </a:r>
            <a:endParaRPr lang="en-US" dirty="0"/>
          </a:p>
        </p:txBody>
      </p:sp>
      <p:sp>
        <p:nvSpPr>
          <p:cNvPr id="3" name="Content Placeholder 2"/>
          <p:cNvSpPr>
            <a:spLocks noGrp="1"/>
          </p:cNvSpPr>
          <p:nvPr>
            <p:ph idx="1"/>
          </p:nvPr>
        </p:nvSpPr>
        <p:spPr/>
        <p:txBody>
          <a:bodyPr>
            <a:normAutofit/>
          </a:bodyPr>
          <a:lstStyle/>
          <a:p>
            <a:pPr lvl="0"/>
            <a:r>
              <a:rPr lang="en-US" dirty="0" smtClean="0"/>
              <a:t>Anger and irritability</a:t>
            </a:r>
          </a:p>
          <a:p>
            <a:pPr lvl="0"/>
            <a:r>
              <a:rPr lang="en-US" dirty="0" smtClean="0"/>
              <a:t>Guilt, shame, or self-blame</a:t>
            </a:r>
          </a:p>
          <a:p>
            <a:pPr lvl="0"/>
            <a:r>
              <a:rPr lang="en-US" dirty="0" smtClean="0"/>
              <a:t>Substance abuse</a:t>
            </a:r>
          </a:p>
          <a:p>
            <a:pPr lvl="0"/>
            <a:r>
              <a:rPr lang="en-US" dirty="0" smtClean="0"/>
              <a:t>Depression and hopelessness</a:t>
            </a:r>
          </a:p>
          <a:p>
            <a:pPr lvl="0"/>
            <a:r>
              <a:rPr lang="en-US" dirty="0" smtClean="0"/>
              <a:t>Suicidal thoughts and feelings</a:t>
            </a:r>
          </a:p>
          <a:p>
            <a:pPr lvl="0"/>
            <a:r>
              <a:rPr lang="en-US" dirty="0" smtClean="0"/>
              <a:t>Feeling alienated and alone</a:t>
            </a:r>
          </a:p>
          <a:p>
            <a:pPr lvl="0"/>
            <a:r>
              <a:rPr lang="en-US" dirty="0" smtClean="0"/>
              <a:t>Feelings of mistrust and betrayal</a:t>
            </a:r>
          </a:p>
          <a:p>
            <a:pPr lvl="0"/>
            <a:r>
              <a:rPr lang="en-US" dirty="0" smtClean="0"/>
              <a:t>Headaches, stomach problems, chest pain</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Trauma Symptoms</a:t>
            </a:r>
            <a:endParaRPr lang="en-US" dirty="0"/>
          </a:p>
        </p:txBody>
      </p:sp>
      <p:sp>
        <p:nvSpPr>
          <p:cNvPr id="3" name="Content Placeholder 2"/>
          <p:cNvSpPr>
            <a:spLocks noGrp="1"/>
          </p:cNvSpPr>
          <p:nvPr>
            <p:ph idx="1"/>
          </p:nvPr>
        </p:nvSpPr>
        <p:spPr/>
        <p:txBody>
          <a:bodyPr/>
          <a:lstStyle/>
          <a:p>
            <a:r>
              <a:rPr lang="en-US" dirty="0" smtClean="0"/>
              <a:t>Alterations in regulating affective arousal</a:t>
            </a:r>
          </a:p>
          <a:p>
            <a:r>
              <a:rPr lang="en-US" dirty="0" smtClean="0"/>
              <a:t>(1) chronic affect </a:t>
            </a:r>
            <a:r>
              <a:rPr lang="en-US" dirty="0" err="1" smtClean="0"/>
              <a:t>dysregulation</a:t>
            </a:r>
            <a:endParaRPr lang="en-US" dirty="0" smtClean="0"/>
          </a:p>
          <a:p>
            <a:r>
              <a:rPr lang="en-US" dirty="0" smtClean="0"/>
              <a:t>(2) difficulty modulating anger</a:t>
            </a:r>
          </a:p>
          <a:p>
            <a:r>
              <a:rPr lang="en-US" dirty="0" smtClean="0"/>
              <a:t>(3) self-destructive and suicidal behavior</a:t>
            </a:r>
          </a:p>
          <a:p>
            <a:r>
              <a:rPr lang="en-US" dirty="0" smtClean="0"/>
              <a:t>(4) difficulty modulating sexual involvement</a:t>
            </a:r>
          </a:p>
          <a:p>
            <a:r>
              <a:rPr lang="en-US" dirty="0" smtClean="0"/>
              <a:t>(5) impulsive and risk-taking behaviors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Trauma Symptoms</a:t>
            </a:r>
            <a:endParaRPr lang="en-US" dirty="0"/>
          </a:p>
        </p:txBody>
      </p:sp>
      <p:sp>
        <p:nvSpPr>
          <p:cNvPr id="3" name="Content Placeholder 2"/>
          <p:cNvSpPr>
            <a:spLocks noGrp="1"/>
          </p:cNvSpPr>
          <p:nvPr>
            <p:ph idx="1"/>
          </p:nvPr>
        </p:nvSpPr>
        <p:spPr/>
        <p:txBody>
          <a:bodyPr/>
          <a:lstStyle/>
          <a:p>
            <a:r>
              <a:rPr lang="en-US" dirty="0" smtClean="0"/>
              <a:t>Alterations in attention and concentration</a:t>
            </a:r>
          </a:p>
          <a:p>
            <a:r>
              <a:rPr lang="en-US" dirty="0" smtClean="0"/>
              <a:t>(1) amnesia</a:t>
            </a:r>
          </a:p>
          <a:p>
            <a:r>
              <a:rPr lang="en-US" dirty="0" smtClean="0"/>
              <a:t>(2) dissociation</a:t>
            </a:r>
          </a:p>
          <a:p>
            <a:r>
              <a:rPr lang="en-US" dirty="0" err="1" smtClean="0"/>
              <a:t>Somatization</a:t>
            </a: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Trauma Symptoms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Chronic </a:t>
            </a:r>
            <a:r>
              <a:rPr lang="en-US" dirty="0" err="1" smtClean="0"/>
              <a:t>chacterological</a:t>
            </a:r>
            <a:r>
              <a:rPr lang="en-US" dirty="0" smtClean="0"/>
              <a:t> changes</a:t>
            </a:r>
          </a:p>
          <a:p>
            <a:r>
              <a:rPr lang="en-US" dirty="0" smtClean="0"/>
              <a:t>(1) alterations in self-perception: chronic guilt and shame; feelings of self-blame, of ineffectiveness, and of being permanently damaged</a:t>
            </a:r>
          </a:p>
          <a:p>
            <a:r>
              <a:rPr lang="en-US" dirty="0" smtClean="0"/>
              <a:t>(2) alterations in perception of perpetrator: adopting distorted beliefs and idealizing the perpetrator</a:t>
            </a:r>
          </a:p>
          <a:p>
            <a:r>
              <a:rPr lang="en-US" dirty="0" smtClean="0"/>
              <a:t>(3) alterations in perceptions of others: </a:t>
            </a:r>
          </a:p>
          <a:p>
            <a:r>
              <a:rPr lang="en-US" dirty="0" smtClean="0"/>
              <a:t>(a) an inability to trust or maintain relationships with others</a:t>
            </a:r>
          </a:p>
          <a:p>
            <a:r>
              <a:rPr lang="en-US" dirty="0" smtClean="0"/>
              <a:t>(b) tendency to be re-victimized</a:t>
            </a:r>
          </a:p>
          <a:p>
            <a:r>
              <a:rPr lang="en-US" dirty="0" smtClean="0"/>
              <a:t>(c) a tendency to victimize others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Trauma Symptoms</a:t>
            </a:r>
            <a:endParaRPr lang="en-US" dirty="0"/>
          </a:p>
        </p:txBody>
      </p:sp>
      <p:sp>
        <p:nvSpPr>
          <p:cNvPr id="3" name="Content Placeholder 2"/>
          <p:cNvSpPr>
            <a:spLocks noGrp="1"/>
          </p:cNvSpPr>
          <p:nvPr>
            <p:ph idx="1"/>
          </p:nvPr>
        </p:nvSpPr>
        <p:spPr/>
        <p:txBody>
          <a:bodyPr/>
          <a:lstStyle/>
          <a:p>
            <a:r>
              <a:rPr lang="en-US" dirty="0" smtClean="0"/>
              <a:t>Alterations in systems of meaning</a:t>
            </a:r>
          </a:p>
          <a:p>
            <a:r>
              <a:rPr lang="en-US" dirty="0" smtClean="0"/>
              <a:t>(1) despair and hopelessness</a:t>
            </a:r>
          </a:p>
          <a:p>
            <a:r>
              <a:rPr lang="en-US" dirty="0" smtClean="0"/>
              <a:t>(2) loss of previously self-sustaining beliefs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768350"/>
            <a:ext cx="8305800" cy="1143000"/>
          </a:xfrm>
        </p:spPr>
        <p:txBody>
          <a:bodyPr/>
          <a:lstStyle/>
          <a:p>
            <a:r>
              <a:rPr lang="en-US" sz="3200" b="1">
                <a:solidFill>
                  <a:srgbClr val="6600CC"/>
                </a:solidFill>
              </a:rPr>
              <a:t>DEFINITIONS OF </a:t>
            </a:r>
            <a:br>
              <a:rPr lang="en-US" sz="3200" b="1">
                <a:solidFill>
                  <a:srgbClr val="6600CC"/>
                </a:solidFill>
              </a:rPr>
            </a:br>
            <a:r>
              <a:rPr lang="en-US" sz="3200" b="1">
                <a:solidFill>
                  <a:srgbClr val="6600CC"/>
                </a:solidFill>
              </a:rPr>
              <a:t>VICARIOUS TRAUMATIZATION (VT)</a:t>
            </a:r>
          </a:p>
        </p:txBody>
      </p:sp>
      <p:sp>
        <p:nvSpPr>
          <p:cNvPr id="6147" name="Rectangle 3"/>
          <p:cNvSpPr>
            <a:spLocks noGrp="1" noChangeArrowheads="1"/>
          </p:cNvSpPr>
          <p:nvPr>
            <p:ph type="body" idx="1"/>
          </p:nvPr>
        </p:nvSpPr>
        <p:spPr/>
        <p:txBody>
          <a:bodyPr/>
          <a:lstStyle/>
          <a:p>
            <a:pPr>
              <a:lnSpc>
                <a:spcPct val="90000"/>
              </a:lnSpc>
            </a:pPr>
            <a:r>
              <a:rPr lang="en-US" sz="2400" b="1"/>
              <a:t>“…as the transformation that occurs within the therapist (or other trauma worker) as a result of empathic engagement with clients’ trauma experiences and their sequelae.”</a:t>
            </a:r>
            <a:br>
              <a:rPr lang="en-US" sz="2400" b="1"/>
            </a:br>
            <a:r>
              <a:rPr lang="en-US" sz="1400"/>
              <a:t>(Pearlman &amp; Mac Ian, 1995)</a:t>
            </a:r>
            <a:br>
              <a:rPr lang="en-US" sz="1400"/>
            </a:br>
            <a:endParaRPr lang="en-US" sz="1400"/>
          </a:p>
          <a:p>
            <a:pPr>
              <a:lnSpc>
                <a:spcPct val="90000"/>
              </a:lnSpc>
            </a:pPr>
            <a:r>
              <a:rPr lang="en-US" sz="2400" b="1"/>
              <a:t>“…clinicians who work with sexually abused clients or other victims of trauma may experience profound psychological effects, effects that can be disruptive and painful for the helper and can persist for month and years after work with traumatized persons.”</a:t>
            </a:r>
            <a:r>
              <a:rPr lang="en-US" sz="2800" b="1"/>
              <a:t/>
            </a:r>
            <a:br>
              <a:rPr lang="en-US" sz="2800" b="1"/>
            </a:br>
            <a:r>
              <a:rPr lang="en-US" sz="1400"/>
              <a:t>(McCann &amp; Pearlman, 1990a; Pearlman &amp; Saakvitne, 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100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100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additive="base">
                                        <p:cTn id="1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33400" y="990600"/>
            <a:ext cx="8001000" cy="5257800"/>
          </a:xfrm>
        </p:spPr>
        <p:txBody>
          <a:bodyPr/>
          <a:lstStyle/>
          <a:p>
            <a:r>
              <a:rPr lang="en-US" sz="2800" b="1"/>
              <a:t>“VT occurs through exposure to the realities of people’s intentional cruelty to one another, and through the inevitable participation in traumatic reenactment in the therapy relationship, the therapist is vulnerable through his or her empathic openness to the emotional and spiritual effects of vicarious traumatization.  Their effects are cumulative and permanent, and evident in both a therapist’s professional and personal life”</a:t>
            </a:r>
            <a:br>
              <a:rPr lang="en-US" sz="2800" b="1"/>
            </a:br>
            <a:r>
              <a:rPr lang="en-US" sz="1400"/>
              <a:t>(Figley, 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533400" y="838200"/>
            <a:ext cx="8001000" cy="5334000"/>
          </a:xfrm>
        </p:spPr>
        <p:txBody>
          <a:bodyPr/>
          <a:lstStyle/>
          <a:p>
            <a:r>
              <a:rPr lang="en-US" sz="2800" b="1"/>
              <a:t>Emotional impact of trauma and painful material can be contagious and transmitted through the process of empathy</a:t>
            </a:r>
            <a:br>
              <a:rPr lang="en-US" sz="2800" b="1"/>
            </a:br>
            <a:r>
              <a:rPr lang="en-US" sz="1200" b="1"/>
              <a:t>(Figley, 1995; Pearlman and Saakvitne, 1995a; Stamm, 1995)</a:t>
            </a:r>
            <a:br>
              <a:rPr lang="en-US" sz="1200" b="1"/>
            </a:br>
            <a:endParaRPr lang="en-US" sz="2800" b="1"/>
          </a:p>
          <a:p>
            <a:r>
              <a:rPr lang="en-US" sz="2800" b="1"/>
              <a:t>“…the natural consequent behaviours and emotions resulting from knowing about a traumatizing event experienced by a significant other – the stress resulting from helping or wanting to help the traumatized or suffering person.”</a:t>
            </a:r>
            <a:br>
              <a:rPr lang="en-US" sz="2800" b="1"/>
            </a:br>
            <a:r>
              <a:rPr lang="en-US" sz="1400" b="1"/>
              <a:t>(Figley, 1993a)</a:t>
            </a:r>
            <a:endParaRPr lang="en-US" sz="2800" b="1"/>
          </a:p>
          <a:p>
            <a:pPr>
              <a:buFontTx/>
              <a:buNone/>
            </a:pPr>
            <a:endParaRPr lang="en-US"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80899">
                                            <p:txEl>
                                              <p:pRg st="1" end="1"/>
                                            </p:txEl>
                                          </p:spTgt>
                                        </p:tgtEl>
                                        <p:attrNameLst>
                                          <p:attrName>style.visibility</p:attrName>
                                        </p:attrNameLst>
                                      </p:cBhvr>
                                      <p:to>
                                        <p:strVal val="visible"/>
                                      </p:to>
                                    </p:set>
                                    <p:anim calcmode="lin" valueType="num">
                                      <p:cBhvr additive="base">
                                        <p:cTn id="12"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685800" y="1295400"/>
            <a:ext cx="7772400" cy="4724400"/>
          </a:xfrm>
        </p:spPr>
        <p:txBody>
          <a:bodyPr/>
          <a:lstStyle/>
          <a:p>
            <a:pPr marL="609600" indent="-609600"/>
            <a:r>
              <a:rPr lang="en-US" sz="2800" b="1"/>
              <a:t>Schauben and Frazier (1995) tied these results to a number of factors:</a:t>
            </a:r>
          </a:p>
          <a:p>
            <a:pPr marL="990600" lvl="1" indent="-533400">
              <a:buClr>
                <a:schemeClr val="tx2"/>
              </a:buClr>
              <a:buFontTx/>
              <a:buAutoNum type="alphaUcPeriod"/>
            </a:pPr>
            <a:r>
              <a:rPr lang="en-US" sz="2400" b="1"/>
              <a:t>Hearing painful stories and experiencing the distress of survivors is emotionally draining</a:t>
            </a:r>
          </a:p>
          <a:p>
            <a:pPr marL="990600" lvl="1" indent="-533400">
              <a:buClr>
                <a:schemeClr val="tx2"/>
              </a:buClr>
              <a:buFontTx/>
              <a:buAutoNum type="alphaUcPeriod"/>
            </a:pPr>
            <a:r>
              <a:rPr lang="en-US" sz="2400" b="1"/>
              <a:t>Counselling process more difficult with trauma survivors given the challenges of trust and shattered beliefs</a:t>
            </a:r>
          </a:p>
          <a:p>
            <a:pPr marL="990600" lvl="1" indent="-533400">
              <a:buClr>
                <a:schemeClr val="tx2"/>
              </a:buClr>
              <a:buFontTx/>
              <a:buAutoNum type="alphaUcPeriod"/>
            </a:pPr>
            <a:r>
              <a:rPr lang="en-US" sz="2400" b="1"/>
              <a:t>Institutional barriers within the legal and mental health systems that clients must navigate are frustrating to the therapist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00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100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100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3200" b="1">
                <a:solidFill>
                  <a:srgbClr val="6600CC"/>
                </a:solidFill>
              </a:rPr>
              <a:t>SHATTERED BASIC ASSUMPTIONS</a:t>
            </a:r>
            <a:br>
              <a:rPr lang="en-US" sz="3200" b="1">
                <a:solidFill>
                  <a:srgbClr val="6600CC"/>
                </a:solidFill>
              </a:rPr>
            </a:br>
            <a:r>
              <a:rPr lang="en-US" sz="3200" b="1">
                <a:solidFill>
                  <a:srgbClr val="6600CC"/>
                </a:solidFill>
              </a:rPr>
              <a:t>			        - Janoff-Bulman</a:t>
            </a:r>
          </a:p>
        </p:txBody>
      </p:sp>
      <p:sp>
        <p:nvSpPr>
          <p:cNvPr id="65539" name="Rectangle 3"/>
          <p:cNvSpPr>
            <a:spLocks noGrp="1" noChangeArrowheads="1"/>
          </p:cNvSpPr>
          <p:nvPr>
            <p:ph type="body" idx="1"/>
          </p:nvPr>
        </p:nvSpPr>
        <p:spPr>
          <a:xfrm>
            <a:off x="457200" y="1828800"/>
            <a:ext cx="8229600" cy="1905000"/>
          </a:xfrm>
        </p:spPr>
        <p:txBody>
          <a:bodyPr/>
          <a:lstStyle/>
          <a:p>
            <a:r>
              <a:rPr lang="en-US" sz="2800" b="1"/>
              <a:t>Traumatizing and victimizing events challenge basic belief structures – structures which drive our ability to organize and make sense out of our world</a:t>
            </a:r>
          </a:p>
        </p:txBody>
      </p:sp>
      <p:sp>
        <p:nvSpPr>
          <p:cNvPr id="65540" name="Text Box 4"/>
          <p:cNvSpPr txBox="1">
            <a:spLocks noChangeArrowheads="1"/>
          </p:cNvSpPr>
          <p:nvPr/>
        </p:nvSpPr>
        <p:spPr bwMode="auto">
          <a:xfrm>
            <a:off x="457200" y="3810000"/>
            <a:ext cx="8229600" cy="2667000"/>
          </a:xfrm>
          <a:prstGeom prst="rect">
            <a:avLst/>
          </a:prstGeom>
          <a:noFill/>
          <a:ln w="9525">
            <a:noFill/>
            <a:miter lim="800000"/>
            <a:headEnd/>
            <a:tailEnd/>
          </a:ln>
          <a:effectLst/>
        </p:spPr>
        <p:txBody>
          <a:bodyPr/>
          <a:lstStyle/>
          <a:p>
            <a:pPr marL="342900" indent="-342900" algn="ctr">
              <a:spcBef>
                <a:spcPct val="20000"/>
              </a:spcBef>
              <a:buSzPct val="90000"/>
            </a:pPr>
            <a:r>
              <a:rPr lang="en-US" b="1">
                <a:solidFill>
                  <a:srgbClr val="6600CC"/>
                </a:solidFill>
                <a:latin typeface="Tahoma" pitchFamily="34" charset="0"/>
              </a:rPr>
              <a:t>CHANGES IN THESE SCHEMAS </a:t>
            </a:r>
            <a:br>
              <a:rPr lang="en-US" b="1">
                <a:solidFill>
                  <a:srgbClr val="6600CC"/>
                </a:solidFill>
                <a:latin typeface="Tahoma" pitchFamily="34" charset="0"/>
              </a:rPr>
            </a:br>
            <a:r>
              <a:rPr lang="en-US" b="1">
                <a:solidFill>
                  <a:srgbClr val="6600CC"/>
                </a:solidFill>
                <a:latin typeface="Tahoma" pitchFamily="34" charset="0"/>
              </a:rPr>
              <a:t>TAKE PLACE THROUGH:</a:t>
            </a:r>
          </a:p>
          <a:p>
            <a:pPr marL="342900" indent="-342900">
              <a:spcBef>
                <a:spcPct val="20000"/>
              </a:spcBef>
              <a:buSzPct val="90000"/>
              <a:buFontTx/>
              <a:buChar char="•"/>
            </a:pPr>
            <a:r>
              <a:rPr lang="en-US" sz="2800" b="1">
                <a:latin typeface="Tahoma" pitchFamily="34" charset="0"/>
              </a:rPr>
              <a:t>Accommodation (Sudden and Acute)</a:t>
            </a:r>
          </a:p>
          <a:p>
            <a:pPr marL="342900" indent="-342900">
              <a:spcBef>
                <a:spcPct val="20000"/>
              </a:spcBef>
              <a:buSzPct val="90000"/>
              <a:buFontTx/>
              <a:buChar char="•"/>
            </a:pPr>
            <a:r>
              <a:rPr lang="en-US" sz="2800" b="1">
                <a:latin typeface="Tahoma" pitchFamily="34" charset="0"/>
              </a:rPr>
              <a:t>Assimilation ( A more incremental shifting of belief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0-#ppt_w/2"/>
                                          </p:val>
                                        </p:tav>
                                        <p:tav tm="100000">
                                          <p:val>
                                            <p:strVal val="#ppt_x"/>
                                          </p:val>
                                        </p:tav>
                                      </p:tavLst>
                                    </p:anim>
                                    <p:anim calcmode="lin" valueType="num">
                                      <p:cBhvr additive="base">
                                        <p:cTn id="8" dur="500" fill="hold"/>
                                        <p:tgtEl>
                                          <p:spTgt spid="655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65539">
                                            <p:txEl>
                                              <p:pRg st="0" end="0"/>
                                            </p:txEl>
                                          </p:spTgt>
                                        </p:tgtEl>
                                        <p:attrNameLst>
                                          <p:attrName>style.visibility</p:attrName>
                                        </p:attrNameLst>
                                      </p:cBhvr>
                                      <p:to>
                                        <p:strVal val="visible"/>
                                      </p:to>
                                    </p:set>
                                    <p:anim calcmode="lin" valueType="num">
                                      <p:cBhvr additive="base">
                                        <p:cTn id="12"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65540"/>
                                        </p:tgtEl>
                                        <p:attrNameLst>
                                          <p:attrName>style.visibility</p:attrName>
                                        </p:attrNameLst>
                                      </p:cBhvr>
                                      <p:to>
                                        <p:strVal val="visible"/>
                                      </p:to>
                                    </p:set>
                                    <p:anim calcmode="lin" valueType="num">
                                      <p:cBhvr additive="base">
                                        <p:cTn id="17" dur="500" fill="hold"/>
                                        <p:tgtEl>
                                          <p:spTgt spid="65540"/>
                                        </p:tgtEl>
                                        <p:attrNameLst>
                                          <p:attrName>ppt_x</p:attrName>
                                        </p:attrNameLst>
                                      </p:cBhvr>
                                      <p:tavLst>
                                        <p:tav tm="0">
                                          <p:val>
                                            <p:strVal val="0-#ppt_w/2"/>
                                          </p:val>
                                        </p:tav>
                                        <p:tav tm="100000">
                                          <p:val>
                                            <p:strVal val="#ppt_x"/>
                                          </p:val>
                                        </p:tav>
                                      </p:tavLst>
                                    </p:anim>
                                    <p:anim calcmode="lin" valueType="num">
                                      <p:cBhvr additive="base">
                                        <p:cTn id="1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advAuto="1000"/>
      <p:bldP spid="65540"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TotalTime>
  <Words>1261</Words>
  <Application>Microsoft Office PowerPoint</Application>
  <PresentationFormat>On-screen Show (4:3)</PresentationFormat>
  <Paragraphs>279</Paragraphs>
  <Slides>47</Slides>
  <Notes>9</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Vicarious Trauma:  The Effects of Working with Victims of Trauma</vt:lpstr>
      <vt:lpstr>OBJECTIVES:</vt:lpstr>
      <vt:lpstr>Vicarious Trauma</vt:lpstr>
      <vt:lpstr>CONTEXT OF WORK</vt:lpstr>
      <vt:lpstr>DEFINITIONS OF  VICARIOUS TRAUMATIZATION (VT)</vt:lpstr>
      <vt:lpstr>Slide 6</vt:lpstr>
      <vt:lpstr>Slide 7</vt:lpstr>
      <vt:lpstr>Slide 8</vt:lpstr>
      <vt:lpstr>SHATTERED BASIC ASSUMPTIONS            - Janoff-Bulman</vt:lpstr>
      <vt:lpstr>CONSTRUCTIVIST  SELF-DEVELOPMENT THEORY                                  -Pearlman</vt:lpstr>
      <vt:lpstr>SCHEMAS</vt:lpstr>
      <vt:lpstr>FRAME OF REFERENCE ABOUT THE SELF AND WORLD</vt:lpstr>
      <vt:lpstr>TRUST</vt:lpstr>
      <vt:lpstr>POWER AND CONTROL</vt:lpstr>
      <vt:lpstr>INDEPENDENCE</vt:lpstr>
      <vt:lpstr>INTIMACY</vt:lpstr>
      <vt:lpstr>ACUTE STRESS REACTIONS</vt:lpstr>
      <vt:lpstr>Slide 18</vt:lpstr>
      <vt:lpstr>EFFECTS OF TRAUMA WORK  ON HELPING PROFESSIONAL</vt:lpstr>
      <vt:lpstr>Slide 20</vt:lpstr>
      <vt:lpstr>WHAT MAY WE FEEL?</vt:lpstr>
      <vt:lpstr>MANAGING OUR WORK</vt:lpstr>
      <vt:lpstr>WARNING SIGNALS</vt:lpstr>
      <vt:lpstr>Slide 24</vt:lpstr>
      <vt:lpstr>Slide 25</vt:lpstr>
      <vt:lpstr>INFLUENCING FACTORS TO VT</vt:lpstr>
      <vt:lpstr>SELF-CARE STRATEGIES</vt:lpstr>
      <vt:lpstr>Slide 28</vt:lpstr>
      <vt:lpstr>Slide 29</vt:lpstr>
      <vt:lpstr>Slide 30</vt:lpstr>
      <vt:lpstr>Slide 31</vt:lpstr>
      <vt:lpstr>Slide 32</vt:lpstr>
      <vt:lpstr>TEAM STRATEGIES</vt:lpstr>
      <vt:lpstr>Slide 34</vt:lpstr>
      <vt:lpstr>Slide 35</vt:lpstr>
      <vt:lpstr>Slide 36</vt:lpstr>
      <vt:lpstr>Slide 37</vt:lpstr>
      <vt:lpstr>CONTRIBUTORS TO SIGNIFICANT STRESS IN HELPERS</vt:lpstr>
      <vt:lpstr>Signs &amp; Symptoms of Trauma</vt:lpstr>
      <vt:lpstr>     PTSD Symptoms: Re-Experiencing </vt:lpstr>
      <vt:lpstr>PTSD symptoms of avoidance and emotional numbing</vt:lpstr>
      <vt:lpstr>PTSD symptoms of increased arousal</vt:lpstr>
      <vt:lpstr>Other common symptoms of post-traumatic stress disorder</vt:lpstr>
      <vt:lpstr>Complex Trauma Symptoms</vt:lpstr>
      <vt:lpstr>Complex Trauma Symptoms</vt:lpstr>
      <vt:lpstr>Complex Trauma Symptoms</vt:lpstr>
      <vt:lpstr>Complex Trauma Symptoms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&amp; Related Disorders</dc:title>
  <dc:creator>Mark</dc:creator>
  <cp:lastModifiedBy>Mark</cp:lastModifiedBy>
  <cp:revision>5</cp:revision>
  <dcterms:created xsi:type="dcterms:W3CDTF">2009-12-10T15:54:24Z</dcterms:created>
  <dcterms:modified xsi:type="dcterms:W3CDTF">2011-07-18T04:42:18Z</dcterms:modified>
</cp:coreProperties>
</file>